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60" r:id="rId4"/>
    <p:sldId id="261" r:id="rId5"/>
    <p:sldId id="262" r:id="rId6"/>
    <p:sldId id="263" r:id="rId7"/>
    <p:sldId id="264" r:id="rId8"/>
    <p:sldId id="266" r:id="rId9"/>
    <p:sldId id="267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18.04.2020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err="1" smtClean="0"/>
              <a:t>Біорізноманіття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9-й клас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907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Результати теми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81336"/>
            <a:ext cx="4248472" cy="4800600"/>
          </a:xfrm>
        </p:spPr>
        <p:txBody>
          <a:bodyPr>
            <a:normAutofit fontScale="92500" lnSpcReduction="20000"/>
          </a:bodyPr>
          <a:lstStyle/>
          <a:p>
            <a:r>
              <a:rPr lang="uk-UA" sz="2400" b="1" dirty="0" smtClean="0"/>
              <a:t>Називаю </a:t>
            </a:r>
            <a:r>
              <a:rPr lang="uk-UA" sz="2400" dirty="0" smtClean="0"/>
              <a:t>таксономічні </a:t>
            </a:r>
            <a:r>
              <a:rPr lang="uk-UA" sz="2400" dirty="0"/>
              <a:t>одиниці; </a:t>
            </a:r>
            <a:r>
              <a:rPr lang="ru-RU" sz="2400" dirty="0"/>
              <a:t> </a:t>
            </a:r>
            <a:r>
              <a:rPr lang="uk-UA" sz="2400" dirty="0" smtClean="0"/>
              <a:t>основні </a:t>
            </a:r>
            <a:r>
              <a:rPr lang="uk-UA" sz="2400" dirty="0"/>
              <a:t>групи </a:t>
            </a:r>
            <a:r>
              <a:rPr lang="uk-UA" sz="2400" dirty="0" smtClean="0"/>
              <a:t>організмів.</a:t>
            </a:r>
          </a:p>
          <a:p>
            <a:r>
              <a:rPr lang="uk-UA" sz="2400" b="1" dirty="0" smtClean="0"/>
              <a:t>Пояснюю</a:t>
            </a:r>
            <a:r>
              <a:rPr lang="uk-UA" sz="2400" dirty="0" smtClean="0"/>
              <a:t> схожість та відмінності основних груп </a:t>
            </a:r>
            <a:r>
              <a:rPr lang="uk-UA" sz="2400" dirty="0"/>
              <a:t>організмів: </a:t>
            </a:r>
            <a:r>
              <a:rPr lang="uk-UA" sz="2400" dirty="0" smtClean="0"/>
              <a:t>бактерій, </a:t>
            </a:r>
            <a:r>
              <a:rPr lang="uk-UA" sz="2400" dirty="0" err="1" smtClean="0"/>
              <a:t>археїв</a:t>
            </a:r>
            <a:r>
              <a:rPr lang="uk-UA" sz="2400" dirty="0" smtClean="0"/>
              <a:t>, еукаріотів. </a:t>
            </a:r>
          </a:p>
          <a:p>
            <a:r>
              <a:rPr lang="uk-UA" sz="2400" b="1" dirty="0" smtClean="0"/>
              <a:t>Характеризую </a:t>
            </a:r>
            <a:r>
              <a:rPr lang="uk-UA" sz="2400" dirty="0" smtClean="0"/>
              <a:t>неклітинні </a:t>
            </a:r>
            <a:r>
              <a:rPr lang="uk-UA" sz="2400" dirty="0"/>
              <a:t>форми життя: віруси. </a:t>
            </a:r>
            <a:endParaRPr lang="uk-UA" sz="2400" dirty="0" smtClean="0"/>
          </a:p>
          <a:p>
            <a:r>
              <a:rPr lang="uk-UA" sz="2400" b="1" dirty="0" smtClean="0"/>
              <a:t>Розрізняю </a:t>
            </a:r>
            <a:r>
              <a:rPr lang="uk-UA" sz="2400" dirty="0" smtClean="0"/>
              <a:t>основні еукаріотичні таксони.</a:t>
            </a:r>
          </a:p>
          <a:p>
            <a:r>
              <a:rPr lang="uk-UA" sz="2400" b="1" dirty="0" smtClean="0"/>
              <a:t>Аналізую та порівнюю </a:t>
            </a:r>
            <a:r>
              <a:rPr lang="uk-UA" sz="2400" dirty="0" smtClean="0"/>
              <a:t>засоби </a:t>
            </a:r>
            <a:r>
              <a:rPr lang="uk-UA" sz="2400" dirty="0"/>
              <a:t>боротьби із хворобами різної природи (</a:t>
            </a:r>
            <a:r>
              <a:rPr lang="uk-UA" sz="2400" dirty="0" smtClean="0"/>
              <a:t>вірусними, бактеріальними, </a:t>
            </a:r>
            <a:r>
              <a:rPr lang="uk-UA" sz="2400" dirty="0" err="1" smtClean="0"/>
              <a:t>протозойними</a:t>
            </a:r>
            <a:r>
              <a:rPr lang="uk-UA" sz="2400" dirty="0" smtClean="0"/>
              <a:t> </a:t>
            </a:r>
            <a:r>
              <a:rPr lang="uk-UA" sz="2400" dirty="0"/>
              <a:t>тощо)</a:t>
            </a:r>
            <a:endParaRPr lang="ru-RU" sz="2400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348122"/>
            <a:ext cx="3837722" cy="47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94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Біологічна систематика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3147465"/>
            <a:ext cx="2667823" cy="23042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err="1" smtClean="0">
                <a:latin typeface="Franklin Gothic Book" panose="020B0503020102020204" pitchFamily="34" charset="0"/>
              </a:rPr>
              <a:t>Шведський</a:t>
            </a:r>
            <a:r>
              <a:rPr lang="ru-RU" sz="2400" dirty="0" smtClean="0">
                <a:latin typeface="Franklin Gothic Book" panose="020B0503020102020204" pitchFamily="34" charset="0"/>
              </a:rPr>
              <a:t> </a:t>
            </a:r>
            <a:r>
              <a:rPr lang="ru-RU" sz="2400" dirty="0">
                <a:latin typeface="Franklin Gothic Book" panose="020B0503020102020204" pitchFamily="34" charset="0"/>
              </a:rPr>
              <a:t>учений </a:t>
            </a:r>
            <a:r>
              <a:rPr lang="ru-RU" sz="2400" b="1" dirty="0">
                <a:latin typeface="Franklin Gothic Book" panose="020B0503020102020204" pitchFamily="34" charset="0"/>
              </a:rPr>
              <a:t>Карл </a:t>
            </a:r>
            <a:r>
              <a:rPr lang="ru-RU" sz="2400" b="1" dirty="0" err="1">
                <a:latin typeface="Franklin Gothic Book" panose="020B0503020102020204" pitchFamily="34" charset="0"/>
              </a:rPr>
              <a:t>Лінней</a:t>
            </a:r>
            <a:r>
              <a:rPr lang="ru-RU" sz="2400" b="1" dirty="0">
                <a:latin typeface="Franklin Gothic Book" panose="020B0503020102020204" pitchFamily="34" charset="0"/>
              </a:rPr>
              <a:t> </a:t>
            </a:r>
            <a:r>
              <a:rPr lang="ru-RU" sz="2400" dirty="0" err="1">
                <a:latin typeface="Franklin Gothic Book" panose="020B0503020102020204" pitchFamily="34" charset="0"/>
              </a:rPr>
              <a:t>ввів</a:t>
            </a:r>
            <a:r>
              <a:rPr lang="ru-RU" sz="2400" dirty="0">
                <a:latin typeface="Franklin Gothic Book" panose="020B0503020102020204" pitchFamily="34" charset="0"/>
              </a:rPr>
              <a:t> у науку </a:t>
            </a:r>
            <a:r>
              <a:rPr lang="ru-RU" sz="2400" dirty="0" err="1" smtClean="0">
                <a:latin typeface="Franklin Gothic Book" panose="020B0503020102020204" pitchFamily="34" charset="0"/>
              </a:rPr>
              <a:t>основні</a:t>
            </a:r>
            <a:r>
              <a:rPr lang="ru-RU" sz="2400" dirty="0" smtClean="0">
                <a:latin typeface="Franklin Gothic Book" panose="020B0503020102020204" pitchFamily="34" charset="0"/>
              </a:rPr>
              <a:t> </a:t>
            </a:r>
            <a:r>
              <a:rPr lang="ru-RU" sz="2400" dirty="0" err="1">
                <a:latin typeface="Franklin Gothic Book" panose="020B0503020102020204" pitchFamily="34" charset="0"/>
              </a:rPr>
              <a:t>систематичні</a:t>
            </a:r>
            <a:r>
              <a:rPr lang="ru-RU" sz="2400" dirty="0">
                <a:latin typeface="Franklin Gothic Book" panose="020B0503020102020204" pitchFamily="34" charset="0"/>
              </a:rPr>
              <a:t> </a:t>
            </a:r>
            <a:r>
              <a:rPr lang="ru-RU" sz="2400" dirty="0" err="1" smtClean="0">
                <a:latin typeface="Franklin Gothic Book" panose="020B0503020102020204" pitchFamily="34" charset="0"/>
              </a:rPr>
              <a:t>категорії</a:t>
            </a:r>
            <a:r>
              <a:rPr lang="ru-RU" sz="2400" dirty="0" smtClean="0">
                <a:latin typeface="Franklin Gothic Book" panose="020B0503020102020204" pitchFamily="34" charset="0"/>
              </a:rPr>
              <a:t>. </a:t>
            </a:r>
            <a:endParaRPr lang="ru-RU" sz="2400" dirty="0">
              <a:latin typeface="Franklin Gothic Book" panose="020B05030201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41797" y="1340768"/>
            <a:ext cx="7992888" cy="129614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err="1">
                <a:solidFill>
                  <a:schemeClr val="tx1"/>
                </a:solidFill>
              </a:rPr>
              <a:t>це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розділ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біології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який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формує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єдину</a:t>
            </a:r>
            <a:r>
              <a:rPr lang="ru-RU" sz="2000" dirty="0">
                <a:solidFill>
                  <a:schemeClr val="tx1"/>
                </a:solidFill>
              </a:rPr>
              <a:t> систему живого </a:t>
            </a:r>
            <a:r>
              <a:rPr lang="ru-RU" sz="2000" dirty="0" err="1">
                <a:solidFill>
                  <a:schemeClr val="tx1"/>
                </a:solidFill>
              </a:rPr>
              <a:t>світу</a:t>
            </a:r>
            <a:r>
              <a:rPr lang="ru-RU" sz="2000" dirty="0">
                <a:solidFill>
                  <a:schemeClr val="tx1"/>
                </a:solidFill>
              </a:rPr>
              <a:t> на </a:t>
            </a:r>
            <a:r>
              <a:rPr lang="ru-RU" sz="2000" dirty="0" err="1">
                <a:solidFill>
                  <a:schemeClr val="tx1"/>
                </a:solidFill>
              </a:rPr>
              <a:t>основі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виділення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біологічних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таксонів</a:t>
            </a:r>
            <a:r>
              <a:rPr lang="ru-RU" sz="2000" dirty="0">
                <a:solidFill>
                  <a:schemeClr val="tx1"/>
                </a:solidFill>
              </a:rPr>
              <a:t> (</a:t>
            </a:r>
            <a:r>
              <a:rPr lang="ru-RU" sz="2000" dirty="0" err="1">
                <a:solidFill>
                  <a:schemeClr val="tx1"/>
                </a:solidFill>
              </a:rPr>
              <a:t>систематичних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одиниць</a:t>
            </a:r>
            <a:r>
              <a:rPr lang="ru-RU" sz="2000" dirty="0">
                <a:solidFill>
                  <a:schemeClr val="tx1"/>
                </a:solidFill>
              </a:rPr>
              <a:t>) і </a:t>
            </a:r>
            <a:r>
              <a:rPr lang="ru-RU" sz="2000" dirty="0" err="1">
                <a:solidFill>
                  <a:schemeClr val="tx1"/>
                </a:solidFill>
              </a:rPr>
              <a:t>відповідних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назв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наданих</a:t>
            </a:r>
            <a:r>
              <a:rPr lang="ru-RU" sz="2000" dirty="0">
                <a:solidFill>
                  <a:schemeClr val="tx1"/>
                </a:solidFill>
              </a:rPr>
              <a:t> за </a:t>
            </a:r>
            <a:r>
              <a:rPr lang="ru-RU" sz="2000" dirty="0" err="1">
                <a:solidFill>
                  <a:schemeClr val="tx1"/>
                </a:solidFill>
              </a:rPr>
              <a:t>певними</a:t>
            </a:r>
            <a:r>
              <a:rPr lang="ru-RU" sz="2000" dirty="0">
                <a:solidFill>
                  <a:schemeClr val="tx1"/>
                </a:solidFill>
              </a:rPr>
              <a:t> правилами (</a:t>
            </a:r>
            <a:r>
              <a:rPr lang="ru-RU" sz="2000" dirty="0" err="1">
                <a:solidFill>
                  <a:schemeClr val="tx1"/>
                </a:solidFill>
              </a:rPr>
              <a:t>біологічної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номенклатури</a:t>
            </a:r>
            <a:r>
              <a:rPr lang="ru-RU" sz="2000" dirty="0">
                <a:solidFill>
                  <a:schemeClr val="tx1"/>
                </a:solidFill>
              </a:rPr>
              <a:t>). </a:t>
            </a:r>
          </a:p>
        </p:txBody>
      </p:sp>
      <p:sp>
        <p:nvSpPr>
          <p:cNvPr id="5" name="AutoShape 2" descr="Результат пошуку зображень за запитом Карл Лінне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170" y="3140968"/>
            <a:ext cx="3001346" cy="300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36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59216" cy="1143000"/>
          </a:xfrm>
        </p:spPr>
        <p:txBody>
          <a:bodyPr/>
          <a:lstStyle/>
          <a:p>
            <a:r>
              <a:rPr lang="uk-UA" dirty="0" smtClean="0"/>
              <a:t>Вид як основна систематична категорія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536" y="1772816"/>
            <a:ext cx="3528392" cy="36147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dirty="0"/>
              <a:t>це сукупність організмів, подібних за будовою та процесами життєдіяльності, які вільно схрещуються і дають плодюче потомство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397" y="1777579"/>
            <a:ext cx="4150425" cy="375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779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72816"/>
            <a:ext cx="3227243" cy="352839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uk-UA" sz="2400" b="1" u="sng" dirty="0" smtClean="0"/>
              <a:t>Критерії виду:</a:t>
            </a:r>
          </a:p>
          <a:p>
            <a:pPr algn="just">
              <a:buFontTx/>
              <a:buChar char="-"/>
            </a:pPr>
            <a:r>
              <a:rPr lang="uk-UA" sz="2400" dirty="0" smtClean="0"/>
              <a:t>Морфологічний</a:t>
            </a:r>
          </a:p>
          <a:p>
            <a:pPr algn="just">
              <a:buFontTx/>
              <a:buChar char="-"/>
            </a:pPr>
            <a:r>
              <a:rPr lang="uk-UA" sz="2400" dirty="0" err="1" smtClean="0"/>
              <a:t>Каріотипний</a:t>
            </a:r>
            <a:endParaRPr lang="uk-UA" sz="2400" dirty="0" smtClean="0"/>
          </a:p>
          <a:p>
            <a:pPr algn="just">
              <a:buFontTx/>
              <a:buChar char="-"/>
            </a:pPr>
            <a:r>
              <a:rPr lang="uk-UA" sz="2400" dirty="0" smtClean="0"/>
              <a:t>Фізіологічний</a:t>
            </a:r>
          </a:p>
          <a:p>
            <a:pPr algn="just">
              <a:buFontTx/>
              <a:buChar char="-"/>
            </a:pPr>
            <a:r>
              <a:rPr lang="uk-UA" sz="2400" dirty="0" smtClean="0"/>
              <a:t>Репродуктивний</a:t>
            </a:r>
          </a:p>
          <a:p>
            <a:pPr algn="just">
              <a:buFontTx/>
              <a:buChar char="-"/>
            </a:pPr>
            <a:r>
              <a:rPr lang="uk-UA" sz="2400" dirty="0" smtClean="0"/>
              <a:t>Біохімічний</a:t>
            </a:r>
          </a:p>
          <a:p>
            <a:pPr algn="just">
              <a:buFontTx/>
              <a:buChar char="-"/>
            </a:pPr>
            <a:r>
              <a:rPr lang="uk-UA" sz="2400" dirty="0" smtClean="0"/>
              <a:t>Географічний</a:t>
            </a:r>
          </a:p>
          <a:p>
            <a:pPr algn="just">
              <a:buFontTx/>
              <a:buChar char="-"/>
            </a:pPr>
            <a:r>
              <a:rPr lang="uk-UA" sz="2400" dirty="0" smtClean="0"/>
              <a:t>Екологічний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700" y="4457409"/>
            <a:ext cx="4824536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982059"/>
            <a:ext cx="5447057" cy="2501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79513" y="476672"/>
            <a:ext cx="8064896" cy="11521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400" b="1" dirty="0" err="1"/>
              <a:t>Критерії</a:t>
            </a:r>
            <a:r>
              <a:rPr lang="ru-RU" sz="2400" b="1" dirty="0"/>
              <a:t> виду </a:t>
            </a:r>
            <a:r>
              <a:rPr lang="ru-RU" sz="2400" dirty="0"/>
              <a:t>— </a:t>
            </a:r>
            <a:r>
              <a:rPr lang="ru-RU" sz="2400" dirty="0" err="1"/>
              <a:t>ознаки</a:t>
            </a:r>
            <a:r>
              <a:rPr lang="ru-RU" sz="2400" dirty="0"/>
              <a:t> </a:t>
            </a:r>
            <a:r>
              <a:rPr lang="ru-RU" sz="2400" dirty="0" err="1"/>
              <a:t>подібності</a:t>
            </a:r>
            <a:r>
              <a:rPr lang="ru-RU" sz="2400" dirty="0"/>
              <a:t> </a:t>
            </a:r>
            <a:r>
              <a:rPr lang="ru-RU" sz="2400" dirty="0" err="1"/>
              <a:t>між</a:t>
            </a:r>
            <a:r>
              <a:rPr lang="ru-RU" sz="2400" dirty="0"/>
              <a:t> </a:t>
            </a:r>
            <a:r>
              <a:rPr lang="ru-RU" sz="2400" dirty="0" err="1"/>
              <a:t>особинами</a:t>
            </a:r>
            <a:r>
              <a:rPr lang="ru-RU" sz="2400" dirty="0"/>
              <a:t> одного виду, а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ознаки</a:t>
            </a:r>
            <a:r>
              <a:rPr lang="ru-RU" sz="2400" dirty="0"/>
              <a:t>, за </a:t>
            </a:r>
            <a:r>
              <a:rPr lang="ru-RU" sz="2400" dirty="0" err="1"/>
              <a:t>допомогою</a:t>
            </a:r>
            <a:r>
              <a:rPr lang="ru-RU" sz="2400" dirty="0"/>
              <a:t> </a:t>
            </a:r>
            <a:r>
              <a:rPr lang="ru-RU" sz="2400" dirty="0" err="1"/>
              <a:t>яких</a:t>
            </a:r>
            <a:r>
              <a:rPr lang="ru-RU" sz="2400" dirty="0"/>
              <a:t> один вид </a:t>
            </a:r>
            <a:r>
              <a:rPr lang="ru-RU" sz="2400" dirty="0" err="1"/>
              <a:t>відрізняють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іншого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866846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Наукова назва</a:t>
            </a:r>
            <a:endParaRPr lang="ru-RU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61559685"/>
              </p:ext>
            </p:extLst>
          </p:nvPr>
        </p:nvGraphicFramePr>
        <p:xfrm>
          <a:off x="1643095" y="1573015"/>
          <a:ext cx="3886200" cy="1116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43100"/>
                <a:gridCol w="1943100"/>
              </a:tblGrid>
              <a:tr h="374960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Vinca</a:t>
                      </a:r>
                      <a:r>
                        <a:rPr lang="de-DE" dirty="0" smtClean="0"/>
                        <a:t> </a:t>
                      </a:r>
                      <a:endParaRPr lang="ru-RU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minor</a:t>
                      </a:r>
                      <a:endParaRPr lang="ru-RU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Барвінок </a:t>
                      </a:r>
                      <a:endParaRPr lang="ru-RU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малий</a:t>
                      </a:r>
                      <a:endParaRPr lang="ru-RU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baseline="0" dirty="0" smtClean="0"/>
                        <a:t> рід (прізвище)</a:t>
                      </a:r>
                      <a:endParaRPr lang="ru-RU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вид (ім’я)</a:t>
                      </a:r>
                      <a:endParaRPr lang="ru-RU" dirty="0"/>
                    </a:p>
                  </a:txBody>
                  <a:tcPr marL="68580" marR="68580"/>
                </a:tc>
              </a:tr>
            </a:tbl>
          </a:graphicData>
        </a:graphic>
      </p:graphicFrame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3411179"/>
              </p:ext>
            </p:extLst>
          </p:nvPr>
        </p:nvGraphicFramePr>
        <p:xfrm>
          <a:off x="577679" y="2999517"/>
          <a:ext cx="3886200" cy="138176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943100"/>
                <a:gridCol w="1943100"/>
              </a:tblGrid>
              <a:tr h="370840">
                <a:tc>
                  <a:txBody>
                    <a:bodyPr/>
                    <a:lstStyle/>
                    <a:p>
                      <a:r>
                        <a:rPr lang="uk-UA" b="0" dirty="0" smtClean="0"/>
                        <a:t>Тополя біла</a:t>
                      </a:r>
                      <a:endParaRPr lang="ru-RU" b="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de-DE" b="0" dirty="0" err="1" smtClean="0"/>
                        <a:t>Populus</a:t>
                      </a:r>
                      <a:r>
                        <a:rPr lang="de-DE" b="0" dirty="0" smtClean="0"/>
                        <a:t> </a:t>
                      </a:r>
                      <a:r>
                        <a:rPr lang="de-DE" b="0" dirty="0" err="1" smtClean="0"/>
                        <a:t>alba</a:t>
                      </a:r>
                      <a:endParaRPr lang="ru-RU" b="0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Тополя пірамідальна</a:t>
                      </a:r>
                      <a:endParaRPr lang="ru-RU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Populus</a:t>
                      </a:r>
                      <a:r>
                        <a:rPr lang="de-DE" dirty="0" smtClean="0"/>
                        <a:t>  </a:t>
                      </a:r>
                      <a:r>
                        <a:rPr lang="de-DE" dirty="0" err="1" smtClean="0"/>
                        <a:t>pyramidalis</a:t>
                      </a:r>
                      <a:endParaRPr lang="ru-RU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Тополя тремтяча</a:t>
                      </a:r>
                      <a:endParaRPr lang="ru-RU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Populus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tremula</a:t>
                      </a:r>
                      <a:endParaRPr lang="ru-RU" dirty="0"/>
                    </a:p>
                  </a:txBody>
                  <a:tcPr marL="68580" marR="68580"/>
                </a:tc>
              </a:tr>
            </a:tbl>
          </a:graphicData>
        </a:graphic>
      </p:graphicFrame>
      <p:pic>
        <p:nvPicPr>
          <p:cNvPr id="1026" name="Picture 2" descr="Результат пошуку зображень за запитом ,fhdsyjr vfkb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314" y="1486931"/>
            <a:ext cx="2405448" cy="2405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Результат пошуку зображень за запитом Тополя біл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24" y="4484796"/>
            <a:ext cx="2163141" cy="216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Результат пошуку зображень за запитом тополя пірамідальн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157" y="4484796"/>
            <a:ext cx="2716876" cy="216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8" descr="Результат пошуку зображень за запитом Тополя тремтяча"/>
          <p:cNvSpPr>
            <a:spLocks noChangeAspect="1" noChangeArrowheads="1"/>
          </p:cNvSpPr>
          <p:nvPr/>
        </p:nvSpPr>
        <p:spPr bwMode="auto">
          <a:xfrm>
            <a:off x="116681" y="-144463"/>
            <a:ext cx="2286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393" y="4186496"/>
            <a:ext cx="1807369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136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Систематика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96692425"/>
              </p:ext>
            </p:extLst>
          </p:nvPr>
        </p:nvGraphicFramePr>
        <p:xfrm>
          <a:off x="457200" y="1536700"/>
          <a:ext cx="7643192" cy="4916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1596"/>
                <a:gridCol w="3821596"/>
              </a:tblGrid>
              <a:tr h="702377">
                <a:tc>
                  <a:txBody>
                    <a:bodyPr/>
                    <a:lstStyle/>
                    <a:p>
                      <a:r>
                        <a:rPr lang="uk-UA" sz="3600" dirty="0" smtClean="0"/>
                        <a:t>Вид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3600" dirty="0" smtClean="0"/>
                        <a:t>Вид</a:t>
                      </a:r>
                      <a:endParaRPr lang="ru-RU" sz="3600" dirty="0"/>
                    </a:p>
                  </a:txBody>
                  <a:tcPr/>
                </a:tc>
              </a:tr>
              <a:tr h="702377">
                <a:tc>
                  <a:txBody>
                    <a:bodyPr/>
                    <a:lstStyle/>
                    <a:p>
                      <a:r>
                        <a:rPr lang="uk-UA" sz="3600" dirty="0" smtClean="0"/>
                        <a:t>Рід 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3600" dirty="0" smtClean="0"/>
                        <a:t>Рід </a:t>
                      </a:r>
                      <a:endParaRPr lang="ru-RU" sz="3600" dirty="0"/>
                    </a:p>
                  </a:txBody>
                  <a:tcPr/>
                </a:tc>
              </a:tr>
              <a:tr h="702377">
                <a:tc>
                  <a:txBody>
                    <a:bodyPr/>
                    <a:lstStyle/>
                    <a:p>
                      <a:r>
                        <a:rPr lang="uk-UA" sz="3600" dirty="0" smtClean="0"/>
                        <a:t>Родина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3600" dirty="0" smtClean="0"/>
                        <a:t>Родина</a:t>
                      </a:r>
                      <a:endParaRPr lang="ru-RU" sz="3600" dirty="0"/>
                    </a:p>
                  </a:txBody>
                  <a:tcPr/>
                </a:tc>
              </a:tr>
              <a:tr h="702377">
                <a:tc>
                  <a:txBody>
                    <a:bodyPr/>
                    <a:lstStyle/>
                    <a:p>
                      <a:r>
                        <a:rPr lang="uk-UA" sz="3600" dirty="0" smtClean="0"/>
                        <a:t>Порядок 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3600" dirty="0" smtClean="0"/>
                        <a:t>Ряд</a:t>
                      </a:r>
                      <a:endParaRPr lang="ru-RU" sz="3600" dirty="0"/>
                    </a:p>
                  </a:txBody>
                  <a:tcPr/>
                </a:tc>
              </a:tr>
              <a:tr h="702377">
                <a:tc>
                  <a:txBody>
                    <a:bodyPr/>
                    <a:lstStyle/>
                    <a:p>
                      <a:r>
                        <a:rPr lang="uk-UA" sz="3600" dirty="0" smtClean="0"/>
                        <a:t>Клас 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3600" dirty="0" smtClean="0"/>
                        <a:t>Клас </a:t>
                      </a:r>
                      <a:endParaRPr lang="ru-RU" sz="3600" dirty="0"/>
                    </a:p>
                  </a:txBody>
                  <a:tcPr/>
                </a:tc>
              </a:tr>
              <a:tr h="702377">
                <a:tc>
                  <a:txBody>
                    <a:bodyPr/>
                    <a:lstStyle/>
                    <a:p>
                      <a:r>
                        <a:rPr lang="uk-UA" sz="3600" dirty="0" smtClean="0"/>
                        <a:t>Відділ 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3600" dirty="0" smtClean="0"/>
                        <a:t>Тип</a:t>
                      </a:r>
                      <a:endParaRPr lang="ru-RU" sz="3600" dirty="0"/>
                    </a:p>
                  </a:txBody>
                  <a:tcPr/>
                </a:tc>
              </a:tr>
              <a:tr h="702377">
                <a:tc>
                  <a:txBody>
                    <a:bodyPr/>
                    <a:lstStyle/>
                    <a:p>
                      <a:r>
                        <a:rPr lang="uk-UA" sz="3600" b="1" dirty="0" smtClean="0"/>
                        <a:t>Царство</a:t>
                      </a:r>
                      <a:r>
                        <a:rPr lang="uk-UA" sz="3600" b="1" baseline="0" dirty="0" smtClean="0"/>
                        <a:t> Рослини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3600" b="1" dirty="0" smtClean="0"/>
                        <a:t>Царство</a:t>
                      </a:r>
                      <a:r>
                        <a:rPr lang="uk-UA" sz="3600" b="1" baseline="0" dirty="0" smtClean="0"/>
                        <a:t> Тварини</a:t>
                      </a:r>
                      <a:endParaRPr lang="ru-RU" sz="36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383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76263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3262496"/>
              </p:ext>
            </p:extLst>
          </p:nvPr>
        </p:nvGraphicFramePr>
        <p:xfrm>
          <a:off x="222519" y="1136819"/>
          <a:ext cx="5699457" cy="3753984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899819"/>
                <a:gridCol w="1899819"/>
                <a:gridCol w="1899819"/>
              </a:tblGrid>
              <a:tr h="518984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chemeClr val="tx1"/>
                          </a:solidFill>
                        </a:rPr>
                        <a:t>ЦАРСТВО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chemeClr val="tx1"/>
                          </a:solidFill>
                        </a:rPr>
                        <a:t>Рослини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chemeClr val="tx1"/>
                          </a:solidFill>
                        </a:rPr>
                        <a:t>Рослини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</a:tr>
              <a:tr h="518984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chemeClr val="tx1"/>
                          </a:solidFill>
                        </a:rPr>
                        <a:t>ВІДДІЛ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chemeClr val="tx1"/>
                          </a:solidFill>
                        </a:rPr>
                        <a:t>Покритонасінні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chemeClr val="tx1"/>
                          </a:solidFill>
                        </a:rPr>
                        <a:t>Покритонасінні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</a:tr>
              <a:tr h="518984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chemeClr val="tx1"/>
                          </a:solidFill>
                        </a:rPr>
                        <a:t>КЛАС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chemeClr val="tx1"/>
                          </a:solidFill>
                        </a:rPr>
                        <a:t>Дводольні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chemeClr val="tx1"/>
                          </a:solidFill>
                        </a:rPr>
                        <a:t>Дводольні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</a:tr>
              <a:tr h="518984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chemeClr val="tx1"/>
                          </a:solidFill>
                        </a:rPr>
                        <a:t>ПОРЯДОК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chemeClr val="tx1"/>
                          </a:solidFill>
                        </a:rPr>
                        <a:t>Розоцвіті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chemeClr val="tx1"/>
                          </a:solidFill>
                        </a:rPr>
                        <a:t>Розоцвіті 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</a:tr>
              <a:tr h="518984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chemeClr val="tx1"/>
                          </a:solidFill>
                        </a:rPr>
                        <a:t>РОДИНА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chemeClr val="tx1"/>
                          </a:solidFill>
                        </a:rPr>
                        <a:t>Розові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chemeClr val="tx1"/>
                          </a:solidFill>
                        </a:rPr>
                        <a:t>Розові 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</a:tr>
              <a:tr h="518984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chemeClr val="tx1"/>
                          </a:solidFill>
                        </a:rPr>
                        <a:t>РІД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chemeClr val="tx1"/>
                          </a:solidFill>
                        </a:rPr>
                        <a:t>Яблуня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chemeClr val="tx1"/>
                          </a:solidFill>
                        </a:rPr>
                        <a:t>Шипшина 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</a:tr>
              <a:tr h="518984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chemeClr val="tx1"/>
                          </a:solidFill>
                        </a:rPr>
                        <a:t>ВИД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dirty="0" smtClean="0">
                          <a:solidFill>
                            <a:schemeClr val="tx1"/>
                          </a:solidFill>
                        </a:rPr>
                        <a:t>Яблуня домашня</a:t>
                      </a:r>
                      <a:endParaRPr lang="ru-RU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chemeClr val="tx1"/>
                          </a:solidFill>
                        </a:rPr>
                        <a:t>Шипшина</a:t>
                      </a:r>
                      <a:r>
                        <a:rPr lang="uk-UA" b="1" baseline="0" dirty="0" smtClean="0">
                          <a:solidFill>
                            <a:schemeClr val="tx1"/>
                          </a:solidFill>
                        </a:rPr>
                        <a:t> голчаста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</a:tr>
            </a:tbl>
          </a:graphicData>
        </a:graphic>
      </p:graphicFrame>
      <p:pic>
        <p:nvPicPr>
          <p:cNvPr id="2052" name="Picture 4" descr="Результат пошуку зображень за запитом цвіт шипшин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045" y="3429000"/>
            <a:ext cx="1676459" cy="146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Результат пошуку зображень за запитом квітка яблуні нп білому фоні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350" y="1124744"/>
            <a:ext cx="1947851" cy="1623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44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Класифікація рослин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4911934"/>
              </p:ext>
            </p:extLst>
          </p:nvPr>
        </p:nvGraphicFramePr>
        <p:xfrm>
          <a:off x="611560" y="1434759"/>
          <a:ext cx="5043102" cy="484337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521551"/>
                <a:gridCol w="2521551"/>
              </a:tblGrid>
              <a:tr h="574570">
                <a:tc>
                  <a:txBody>
                    <a:bodyPr/>
                    <a:lstStyle/>
                    <a:p>
                      <a:r>
                        <a:rPr lang="uk-UA" sz="2000" b="1" i="0" dirty="0" smtClean="0"/>
                        <a:t>ЦАРСТВО</a:t>
                      </a:r>
                      <a:endParaRPr lang="ru-RU" sz="20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b="1" i="0" dirty="0" smtClean="0"/>
                        <a:t>Рослини (</a:t>
                      </a:r>
                      <a:r>
                        <a:rPr lang="de-DE" sz="20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Viridiplantae</a:t>
                      </a:r>
                      <a:r>
                        <a:rPr lang="uk-UA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2000" b="1" i="0" dirty="0"/>
                    </a:p>
                  </a:txBody>
                  <a:tcPr marL="68580" marR="68580"/>
                </a:tc>
              </a:tr>
              <a:tr h="1016546">
                <a:tc>
                  <a:txBody>
                    <a:bodyPr/>
                    <a:lstStyle/>
                    <a:p>
                      <a:r>
                        <a:rPr lang="uk-UA" sz="2000" b="1" i="0" dirty="0" smtClean="0"/>
                        <a:t>ВІДДІЛ</a:t>
                      </a:r>
                      <a:endParaRPr lang="ru-RU" sz="20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b="1" i="0" dirty="0" smtClean="0"/>
                        <a:t>Покритонасінні  (</a:t>
                      </a:r>
                      <a:r>
                        <a:rPr lang="de-DE" sz="20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Magnoliophyta</a:t>
                      </a:r>
                      <a:r>
                        <a:rPr lang="uk-UA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2000" b="1" i="0" dirty="0"/>
                    </a:p>
                  </a:txBody>
                  <a:tcPr marL="68580" marR="68580"/>
                </a:tc>
              </a:tr>
              <a:tr h="574570">
                <a:tc>
                  <a:txBody>
                    <a:bodyPr/>
                    <a:lstStyle/>
                    <a:p>
                      <a:r>
                        <a:rPr lang="uk-UA" sz="2000" b="1" i="0" dirty="0" smtClean="0"/>
                        <a:t>КЛАС</a:t>
                      </a:r>
                      <a:endParaRPr lang="ru-RU" sz="20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b="1" i="0" dirty="0" smtClean="0"/>
                        <a:t>Дводольні (</a:t>
                      </a:r>
                      <a:r>
                        <a:rPr lang="de-DE" sz="20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Dicotyledoneae</a:t>
                      </a:r>
                      <a:r>
                        <a:rPr lang="uk-UA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2000" b="1" i="0" dirty="0"/>
                    </a:p>
                  </a:txBody>
                  <a:tcPr marL="68580" marR="68580"/>
                </a:tc>
              </a:tr>
              <a:tr h="574570">
                <a:tc>
                  <a:txBody>
                    <a:bodyPr/>
                    <a:lstStyle/>
                    <a:p>
                      <a:r>
                        <a:rPr lang="uk-UA" sz="2000" b="1" i="0" dirty="0" smtClean="0"/>
                        <a:t>ПОРЯДОК</a:t>
                      </a:r>
                      <a:endParaRPr lang="ru-RU" sz="20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b="1" i="0" dirty="0" err="1" smtClean="0"/>
                        <a:t>Вербоцвіті</a:t>
                      </a:r>
                      <a:r>
                        <a:rPr lang="uk-UA" sz="2000" b="1" i="0" dirty="0" smtClean="0"/>
                        <a:t> </a:t>
                      </a:r>
                      <a:r>
                        <a:rPr lang="uk-UA" sz="2000" b="1" i="0" baseline="0" dirty="0" smtClean="0"/>
                        <a:t> (</a:t>
                      </a:r>
                      <a:r>
                        <a:rPr lang="de-DE" sz="20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Salicales</a:t>
                      </a:r>
                      <a:r>
                        <a:rPr lang="uk-UA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2000" b="1" i="0" dirty="0"/>
                    </a:p>
                  </a:txBody>
                  <a:tcPr marL="68580" marR="68580"/>
                </a:tc>
              </a:tr>
              <a:tr h="574570">
                <a:tc>
                  <a:txBody>
                    <a:bodyPr/>
                    <a:lstStyle/>
                    <a:p>
                      <a:r>
                        <a:rPr lang="uk-UA" sz="2000" b="1" i="0" dirty="0" smtClean="0"/>
                        <a:t>РОДИНА</a:t>
                      </a:r>
                      <a:endParaRPr lang="ru-RU" sz="20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b="1" i="0" dirty="0" smtClean="0"/>
                        <a:t>Вербові  (</a:t>
                      </a:r>
                      <a:r>
                        <a:rPr lang="de-DE" sz="20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Salicaceae</a:t>
                      </a:r>
                      <a:r>
                        <a:rPr lang="uk-UA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2000" b="1" i="0" dirty="0"/>
                    </a:p>
                  </a:txBody>
                  <a:tcPr marL="68580" marR="68580"/>
                </a:tc>
              </a:tr>
              <a:tr h="574570">
                <a:tc>
                  <a:txBody>
                    <a:bodyPr/>
                    <a:lstStyle/>
                    <a:p>
                      <a:r>
                        <a:rPr lang="uk-UA" sz="2000" b="1" i="0" dirty="0" smtClean="0"/>
                        <a:t>РІД</a:t>
                      </a:r>
                      <a:endParaRPr lang="ru-RU" sz="20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b="1" i="0" dirty="0" smtClean="0"/>
                        <a:t>Тополя  (</a:t>
                      </a:r>
                      <a:r>
                        <a:rPr lang="de-DE" sz="20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Populus</a:t>
                      </a:r>
                      <a:r>
                        <a:rPr lang="uk-UA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2000" b="1" i="0" dirty="0"/>
                    </a:p>
                  </a:txBody>
                  <a:tcPr marL="68580" marR="68580"/>
                </a:tc>
              </a:tr>
              <a:tr h="574570">
                <a:tc>
                  <a:txBody>
                    <a:bodyPr/>
                    <a:lstStyle/>
                    <a:p>
                      <a:r>
                        <a:rPr lang="uk-UA" sz="2000" b="1" i="0" dirty="0" smtClean="0"/>
                        <a:t>ВИД</a:t>
                      </a:r>
                      <a:endParaRPr lang="ru-RU" sz="20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i="0" dirty="0" smtClean="0"/>
                        <a:t>Тополя біла</a:t>
                      </a:r>
                      <a:r>
                        <a:rPr lang="uk-UA" sz="2000" b="1" i="0" baseline="0" dirty="0" smtClean="0"/>
                        <a:t> (</a:t>
                      </a:r>
                      <a:r>
                        <a:rPr lang="de-DE" sz="2000" b="1" i="0" dirty="0" err="1" smtClean="0"/>
                        <a:t>Populus</a:t>
                      </a:r>
                      <a:r>
                        <a:rPr lang="de-DE" sz="2000" b="1" i="0" dirty="0" smtClean="0"/>
                        <a:t> </a:t>
                      </a:r>
                      <a:r>
                        <a:rPr lang="de-DE" sz="2000" b="1" i="0" dirty="0" err="1" smtClean="0"/>
                        <a:t>alba</a:t>
                      </a:r>
                      <a:r>
                        <a:rPr lang="ru-RU" sz="2000" b="1" i="0" dirty="0" smtClean="0"/>
                        <a:t>)</a:t>
                      </a:r>
                    </a:p>
                  </a:txBody>
                  <a:tcPr marL="68580" marR="68580"/>
                </a:tc>
              </a:tr>
            </a:tbl>
          </a:graphicData>
        </a:graphic>
      </p:graphicFrame>
      <p:pic>
        <p:nvPicPr>
          <p:cNvPr id="3074" name="Picture 2" descr="Результат пошуку зображень за запитом Тополя біл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910" y="1628800"/>
            <a:ext cx="2263489" cy="4134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44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Систематика тварин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2920280"/>
              </p:ext>
            </p:extLst>
          </p:nvPr>
        </p:nvGraphicFramePr>
        <p:xfrm>
          <a:off x="3985592" y="1628800"/>
          <a:ext cx="4258816" cy="4487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9408"/>
                <a:gridCol w="2129408"/>
              </a:tblGrid>
              <a:tr h="534634"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Царство</a:t>
                      </a:r>
                      <a:r>
                        <a:rPr lang="uk-UA" sz="1800" baseline="0" dirty="0" smtClean="0"/>
                        <a:t>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Тварини  </a:t>
                      </a:r>
                      <a:r>
                        <a:rPr lang="de-DE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de-DE" sz="18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Metazoa</a:t>
                      </a:r>
                      <a:r>
                        <a:rPr lang="de-DE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800" dirty="0"/>
                    </a:p>
                  </a:txBody>
                  <a:tcPr/>
                </a:tc>
              </a:tr>
              <a:tr h="534634"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Тип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i="0" u="none" dirty="0" smtClean="0"/>
                        <a:t>Хордові  </a:t>
                      </a:r>
                      <a:r>
                        <a:rPr lang="de-DE" sz="18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de-DE" sz="1800" b="0" i="0" u="non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Chordata</a:t>
                      </a:r>
                      <a:r>
                        <a:rPr lang="de-DE" sz="18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800" b="0" i="0" u="none" dirty="0"/>
                    </a:p>
                  </a:txBody>
                  <a:tcPr/>
                </a:tc>
              </a:tr>
              <a:tr h="534634"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Клас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i="0" u="none" dirty="0" smtClean="0"/>
                        <a:t>Ссавці  </a:t>
                      </a:r>
                      <a:r>
                        <a:rPr lang="de-DE" sz="18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(Mammalia)</a:t>
                      </a:r>
                      <a:endParaRPr lang="ru-RU" sz="1800" b="0" i="0" u="none" dirty="0"/>
                    </a:p>
                  </a:txBody>
                  <a:tcPr/>
                </a:tc>
              </a:tr>
              <a:tr h="534634"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Ряд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Хижі</a:t>
                      </a:r>
                      <a:r>
                        <a:rPr lang="ru-RU" sz="18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(</a:t>
                      </a:r>
                      <a:r>
                        <a:rPr lang="de-DE" sz="1800" b="0" i="0" u="non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Carnivora</a:t>
                      </a:r>
                      <a:r>
                        <a:rPr lang="de-DE" sz="18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800" b="0" i="0" u="none" dirty="0"/>
                    </a:p>
                  </a:txBody>
                  <a:tcPr/>
                </a:tc>
              </a:tr>
              <a:tr h="534634"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Родина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Котові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de-DE" sz="1800" b="0" i="0" u="non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Felidae</a:t>
                      </a:r>
                      <a:r>
                        <a:rPr lang="de-DE" sz="18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800" b="0" i="0" u="none" dirty="0"/>
                    </a:p>
                  </a:txBody>
                  <a:tcPr/>
                </a:tc>
              </a:tr>
              <a:tr h="534634"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Рід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Кіт</a:t>
                      </a:r>
                      <a:r>
                        <a:rPr lang="ru-RU" sz="18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(</a:t>
                      </a:r>
                      <a:r>
                        <a:rPr lang="de-DE" sz="1800" b="0" i="0" u="non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Felis</a:t>
                      </a:r>
                      <a:r>
                        <a:rPr lang="de-DE" sz="18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800" b="0" i="0" u="none" dirty="0"/>
                    </a:p>
                  </a:txBody>
                  <a:tcPr/>
                </a:tc>
              </a:tr>
              <a:tr h="534634"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Вид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Лісовий кіт </a:t>
                      </a:r>
                      <a:r>
                        <a:rPr lang="de-DE" sz="18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de-DE" sz="1800" b="0" i="0" u="non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Felis</a:t>
                      </a:r>
                      <a:r>
                        <a:rPr lang="de-DE" sz="18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800" b="0" i="0" u="non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silvestris</a:t>
                      </a:r>
                      <a:r>
                        <a:rPr lang="de-DE" sz="18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 </a:t>
                      </a:r>
                      <a:endParaRPr lang="ru-RU" sz="1800" b="0" i="0" u="none" dirty="0"/>
                    </a:p>
                  </a:txBody>
                  <a:tcPr/>
                </a:tc>
              </a:tr>
              <a:tr h="534634"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Підвид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i="0" u="none" dirty="0" smtClean="0"/>
                        <a:t>Кіт свійський (</a:t>
                      </a:r>
                      <a:r>
                        <a:rPr lang="de-DE" sz="1800" b="0" i="0" u="non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Felis</a:t>
                      </a:r>
                      <a:r>
                        <a:rPr lang="de-DE" sz="18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800" b="0" i="0" u="non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silvestris</a:t>
                      </a:r>
                      <a:r>
                        <a:rPr lang="de-DE" sz="18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800" b="0" i="0" u="non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catus</a:t>
                      </a:r>
                      <a:r>
                        <a:rPr lang="uk-UA" sz="18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800" b="0" i="0" u="none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 descr="Результат пошуку зображень за запитом забавні коти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94" y="1628800"/>
            <a:ext cx="3505326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875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182</TotalTime>
  <Words>304</Words>
  <Application>Microsoft Office PowerPoint</Application>
  <PresentationFormat>Экран (4:3)</PresentationFormat>
  <Paragraphs>104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Соседство</vt:lpstr>
      <vt:lpstr>Біорізноманіття</vt:lpstr>
      <vt:lpstr>Результати теми</vt:lpstr>
      <vt:lpstr>Біологічна систематика</vt:lpstr>
      <vt:lpstr>Вид як основна систематична категорія</vt:lpstr>
      <vt:lpstr>Презентация PowerPoint</vt:lpstr>
      <vt:lpstr>Наукова назва</vt:lpstr>
      <vt:lpstr>Систематика</vt:lpstr>
      <vt:lpstr>Класифікація</vt:lpstr>
      <vt:lpstr>Класифікація рослин</vt:lpstr>
      <vt:lpstr>Систематика тварин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Назарова</dc:creator>
  <cp:lastModifiedBy>Анастасия Назарова</cp:lastModifiedBy>
  <cp:revision>7</cp:revision>
  <dcterms:created xsi:type="dcterms:W3CDTF">2020-03-26T10:45:37Z</dcterms:created>
  <dcterms:modified xsi:type="dcterms:W3CDTF">2020-04-18T11:31:46Z</dcterms:modified>
</cp:coreProperties>
</file>