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56" r:id="rId8"/>
    <p:sldId id="263" r:id="rId9"/>
    <p:sldId id="264" r:id="rId10"/>
    <p:sldId id="267" r:id="rId11"/>
    <p:sldId id="296" r:id="rId12"/>
    <p:sldId id="265" r:id="rId13"/>
    <p:sldId id="266" r:id="rId14"/>
    <p:sldId id="280" r:id="rId15"/>
    <p:sldId id="268" r:id="rId16"/>
    <p:sldId id="298" r:id="rId17"/>
    <p:sldId id="270" r:id="rId18"/>
    <p:sldId id="272" r:id="rId19"/>
    <p:sldId id="311" r:id="rId20"/>
    <p:sldId id="273" r:id="rId21"/>
    <p:sldId id="275" r:id="rId22"/>
    <p:sldId id="274" r:id="rId23"/>
    <p:sldId id="281" r:id="rId24"/>
    <p:sldId id="276" r:id="rId25"/>
    <p:sldId id="282" r:id="rId26"/>
    <p:sldId id="283" r:id="rId27"/>
    <p:sldId id="277" r:id="rId28"/>
    <p:sldId id="27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2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  <a:srgbClr val="FF0066"/>
    <a:srgbClr val="FF66FF"/>
    <a:srgbClr val="008000"/>
    <a:srgbClr val="990000"/>
    <a:srgbClr val="009900"/>
    <a:srgbClr val="CC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3" d="100"/>
          <a:sy n="53" d="100"/>
        </p:scale>
        <p:origin x="-1770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Administrator\Desktop\&#1088;&#1086;&#1076;&#1086;&#1074;&#1110;&#1076;\8f5dfc267530.mp3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Administrator\Desktop\010_Rodina_Nazar_j_YAremchuk_-_V_d_Batka_j_do_sina...(1)%20(mp3cut.ru).mp3" TargetMode="Externa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Administrator\Desktop\&#1088;&#1086;&#1076;&#1086;&#1074;&#1110;&#1076;\&#1058;&#1077;&#1090;&#1103;&#1085;&#1072;%20&#1064;&#1072;&#1088;&#1075;&#1072;&#1085;%20%20-%20&#1059;&#1082;&#1088;&#1072;&#1111;&#1085;&#1089;&#1100;&#1082;&#1072;%20&#1088;&#1086;&#1076;&#1080;&#1085;&#1072;%20_&#1084;&#1080;&#1085;&#1091;&#1089;.mp3" TargetMode="Externa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Administrator\Desktop\&#1088;&#1086;&#1076;&#1086;&#1074;&#1110;&#1076;\&#1058;&#1077;&#1090;&#1103;&#1085;&#1072;%20&#1060;&#1077;&#1076;&#1077;&#1085;&#1100;&#1082;&#1086;%20-%20&#1059;&#1082;&#1088;&#1072;&#1111;&#1085;&#1089;&#1100;&#1082;&#1072;%20&#1056;&#1086;&#1076;&#1080;&#1085;&#1072;.mp3" TargetMode="Externa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olivie.com.ua/images/upload/solnyshk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sakvojag.net/media/k2/items/cache/c176fc11f06093a5fa253fadde76f8f9_Generi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429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214414" y="0"/>
            <a:ext cx="6788076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cap="none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haroni" pitchFamily="2" charset="-79"/>
              </a:rPr>
              <a:t>Тепло своїх долоньок</a:t>
            </a:r>
          </a:p>
          <a:p>
            <a:pPr algn="ctr"/>
            <a:r>
              <a:rPr lang="uk-UA" sz="54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haroni" pitchFamily="2" charset="-79"/>
              </a:rPr>
              <a:t>Я друзям віддаю.</a:t>
            </a:r>
          </a:p>
          <a:p>
            <a:pPr algn="ctr"/>
            <a:r>
              <a:rPr lang="uk-UA" sz="5400" b="1" cap="none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haroni" pitchFamily="2" charset="-79"/>
              </a:rPr>
              <a:t>Урок новий, цікавий</a:t>
            </a:r>
          </a:p>
          <a:p>
            <a:pPr algn="ctr"/>
            <a:r>
              <a:rPr lang="uk-UA" sz="54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haroni" pitchFamily="2" charset="-79"/>
              </a:rPr>
              <a:t>Я з радістю почну.</a:t>
            </a:r>
            <a:endParaRPr lang="ru-RU" sz="5400" b="1" cap="none" spc="50" dirty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haroni" pitchFamily="2" charset="-79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kupivdom.ru/upload/products/287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453852" cy="642939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b17.ru/foto/uploaded/a96ea3efff960f83e4aabef11964bbd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76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29palms.ru/photo/blog/photo_day/cveti_jizni_2/resized/012_Blog_Pavla_Aksenova_Cvety_zhizni_Foto_solovyova_-_Depositphotos.jpg"/>
          <p:cNvPicPr>
            <a:picLocks noChangeAspect="1" noChangeArrowheads="1"/>
          </p:cNvPicPr>
          <p:nvPr/>
        </p:nvPicPr>
        <p:blipFill>
          <a:blip r:embed="rId3"/>
          <a:srcRect b="729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8f5dfc267530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35715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5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internetdict.com/wp-content/uploads/related_images/2016/01/20/what-is-a-extended-family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6859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vitppt.com.ua/images/58/57631/960/img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85776"/>
            <a:ext cx="9144000" cy="714377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2786058"/>
            <a:ext cx="91440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6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Тама</a:t>
            </a:r>
          </a:p>
          <a:p>
            <a:pPr algn="ctr">
              <a:lnSpc>
                <a:spcPct val="150000"/>
              </a:lnSpc>
            </a:pPr>
            <a:r>
              <a:rPr lang="uk-UA" sz="6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Рід. Родина. родовід</a:t>
            </a:r>
          </a:p>
        </p:txBody>
      </p:sp>
      <p:pic>
        <p:nvPicPr>
          <p:cNvPr id="8" name="010_Rodina_Nazar_j_YAremchuk_-_V_d_Batka_j_do_sina...(1) (mp3cut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28596" y="607220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47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m3-tub-ua.yandex.net/i?id=2fd7526ee004630f15c842d724ceb6a9&amp;n=33&amp;h=225&amp;w=3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42910" y="0"/>
            <a:ext cx="7572428" cy="22775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Цілі уроку</a:t>
            </a:r>
          </a:p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428736"/>
            <a:ext cx="8016746" cy="52726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uk-UA" sz="4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- Родина – найцінніший скарб.</a:t>
            </a:r>
          </a:p>
          <a:p>
            <a:pPr>
              <a:lnSpc>
                <a:spcPct val="150000"/>
              </a:lnSpc>
            </a:pPr>
            <a:r>
              <a:rPr lang="uk-UA" sz="4400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- Здорова родина – це щаслива </a:t>
            </a:r>
          </a:p>
          <a:p>
            <a:pPr>
              <a:lnSpc>
                <a:spcPct val="150000"/>
              </a:lnSpc>
            </a:pPr>
            <a:r>
              <a:rPr lang="uk-UA" sz="4400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родина.</a:t>
            </a:r>
          </a:p>
          <a:p>
            <a:pPr>
              <a:lnSpc>
                <a:spcPct val="150000"/>
              </a:lnSpc>
            </a:pPr>
            <a:r>
              <a:rPr lang="uk-UA" sz="4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- Ознайомилися із ознаками </a:t>
            </a:r>
          </a:p>
          <a:p>
            <a:pPr>
              <a:lnSpc>
                <a:spcPct val="150000"/>
              </a:lnSpc>
            </a:pPr>
            <a:r>
              <a:rPr lang="uk-UA" sz="4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щасливої родини</a:t>
            </a:r>
            <a:r>
              <a:rPr lang="uk-UA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.</a:t>
            </a:r>
            <a:endParaRPr lang="ru-RU" sz="5400" b="1" cap="none" spc="0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mistovechirne.in.ua/wp-content/uploads/2014/12/%D1%84%D0%BE%D1%82%D0%BE-%D0%B1%D0%B0%D0%B3%D0%B0%D1%82%D0%BE%D0%B4%D1%96%D1%82%D0%BD%D0%BE%D1%97-%D1%81%D1%96%D0%BC%D1%97-%D0%BD%D0%B0-%D0%BF%D0%B5%D1%80%D1%88%D1%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vycherpno.ck.ua/wp-content/uploads/2015/05/family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28794" y="0"/>
            <a:ext cx="5933996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8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СІМ'Я- </a:t>
            </a:r>
          </a:p>
          <a:p>
            <a:pPr algn="ctr"/>
            <a:r>
              <a:rPr lang="uk-UA" sz="8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 саме, </a:t>
            </a:r>
          </a:p>
          <a:p>
            <a:pPr algn="ctr"/>
            <a:r>
              <a:rPr lang="uk-UA" sz="8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що родина.</a:t>
            </a:r>
            <a:endParaRPr lang="ru-RU" sz="88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slavyanskaya-kultura.ru/images/1305529517_1305027584_10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94705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74868" y="285728"/>
            <a:ext cx="8769132" cy="618630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Родина</a:t>
            </a:r>
            <a:r>
              <a:rPr lang="uk-UA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– група людей, </a:t>
            </a:r>
          </a:p>
          <a:p>
            <a:pPr algn="ctr"/>
            <a:r>
              <a:rPr lang="uk-UA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що складається з </a:t>
            </a:r>
          </a:p>
          <a:p>
            <a:pPr algn="ctr"/>
            <a:r>
              <a:rPr lang="uk-UA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чоловіка</a:t>
            </a:r>
            <a:r>
              <a:rPr lang="ru-RU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, </a:t>
            </a:r>
            <a:r>
              <a:rPr lang="uk-UA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ж</a:t>
            </a:r>
            <a:r>
              <a:rPr lang="uk-UA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інки, </a:t>
            </a:r>
          </a:p>
          <a:p>
            <a:pPr algn="ctr"/>
            <a:r>
              <a:rPr lang="uk-UA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дітей та інших </a:t>
            </a:r>
          </a:p>
          <a:p>
            <a:pPr algn="ctr"/>
            <a:r>
              <a:rPr lang="uk-UA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б</a:t>
            </a:r>
            <a:r>
              <a:rPr lang="uk-UA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лизьких</a:t>
            </a:r>
            <a:r>
              <a:rPr lang="uk-UA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родичів, </a:t>
            </a:r>
          </a:p>
          <a:p>
            <a:pPr algn="ctr"/>
            <a:r>
              <a:rPr lang="uk-UA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які живуть разом.</a:t>
            </a:r>
            <a:endParaRPr lang="uk-UA" sz="66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uk.psihologhelp.kiev.ua/site/shared/images/detki/par7.jpg"/>
          <p:cNvPicPr>
            <a:picLocks noChangeAspect="1" noChangeArrowheads="1"/>
          </p:cNvPicPr>
          <p:nvPr/>
        </p:nvPicPr>
        <p:blipFill>
          <a:blip r:embed="rId2">
            <a:lum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28728" y="0"/>
            <a:ext cx="6688049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15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 І М ' Я</a:t>
            </a:r>
            <a:endParaRPr lang="ru-RU" sz="150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214686"/>
            <a:ext cx="257198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FF00"/>
                </a:solidFill>
                <a:effectLst/>
              </a:rPr>
              <a:t>ТАТО</a:t>
            </a:r>
            <a:endParaRPr lang="ru-RU" sz="8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FF00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488" y="4500570"/>
            <a:ext cx="352532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FF00"/>
                </a:solidFill>
                <a:effectLst/>
              </a:rPr>
              <a:t>МАМА</a:t>
            </a:r>
            <a:endParaRPr lang="ru-RU" sz="8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FF00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388" y="3143248"/>
            <a:ext cx="254108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FF00"/>
                </a:solidFill>
                <a:effectLst/>
              </a:rPr>
              <a:t>ДІТИ</a:t>
            </a:r>
            <a:endParaRPr lang="ru-RU" sz="8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FF00"/>
              </a:solidFill>
              <a:effectLst/>
            </a:endParaRPr>
          </a:p>
        </p:txBody>
      </p:sp>
      <p:sp>
        <p:nvSpPr>
          <p:cNvPr id="7" name="Стрелка вниз 6"/>
          <p:cNvSpPr/>
          <p:nvPr/>
        </p:nvSpPr>
        <p:spPr>
          <a:xfrm rot="1778014">
            <a:off x="1357290" y="2143116"/>
            <a:ext cx="857256" cy="1428760"/>
          </a:xfrm>
          <a:prstGeom prst="downArrow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66FF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143372" y="2357430"/>
            <a:ext cx="857256" cy="2214578"/>
          </a:xfrm>
          <a:prstGeom prst="downArrow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20033265">
            <a:off x="7343003" y="2044540"/>
            <a:ext cx="857256" cy="1428760"/>
          </a:xfrm>
          <a:prstGeom prst="downArrow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panyanka.org.ua/wp-content/uploads/2012/02/family.jpg"/>
          <p:cNvPicPr>
            <a:picLocks noChangeAspect="1" noChangeArrowheads="1"/>
          </p:cNvPicPr>
          <p:nvPr/>
        </p:nvPicPr>
        <p:blipFill>
          <a:blip r:embed="rId2">
            <a:lum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28662" y="-214338"/>
            <a:ext cx="7385933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15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РОДИНА</a:t>
            </a:r>
            <a:endParaRPr lang="ru-RU" sz="15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66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3072348"/>
            <a:ext cx="7886390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FF00"/>
                </a:solidFill>
                <a:effectLst/>
              </a:rPr>
              <a:t>ВСІ РІДНІ ЛЮДИ, </a:t>
            </a:r>
          </a:p>
          <a:p>
            <a:pPr algn="ctr"/>
            <a:r>
              <a:rPr lang="uk-UA" sz="8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FF00"/>
                </a:solidFill>
                <a:effectLst/>
              </a:rPr>
              <a:t>ЯКІ ЖИВУТЬ</a:t>
            </a:r>
          </a:p>
          <a:p>
            <a:pPr algn="ctr"/>
            <a:r>
              <a:rPr lang="uk-UA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FF00"/>
                </a:solidFill>
              </a:rPr>
              <a:t>РАЗОМ</a:t>
            </a:r>
            <a:endParaRPr lang="ru-RU" sz="8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FF00"/>
              </a:solidFill>
              <a:effectLst/>
            </a:endParaRPr>
          </a:p>
        </p:txBody>
      </p:sp>
      <p:sp>
        <p:nvSpPr>
          <p:cNvPr id="5" name="Стрелка влево 4"/>
          <p:cNvSpPr/>
          <p:nvPr/>
        </p:nvSpPr>
        <p:spPr>
          <a:xfrm rot="16200000">
            <a:off x="3839761" y="2018101"/>
            <a:ext cx="1643074" cy="892973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photographers.ua/thumbnails/pictures/22752/800xdsc_4860-as-smart-object-14-res-pc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-214346" y="357166"/>
            <a:ext cx="9794989" cy="536890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uk-UA" sz="5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Рід - це ряд поколінь, </a:t>
            </a:r>
          </a:p>
          <a:p>
            <a:pPr algn="ctr">
              <a:lnSpc>
                <a:spcPct val="200000"/>
              </a:lnSpc>
            </a:pPr>
            <a:r>
              <a:rPr lang="uk-UA" sz="5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що походять від </a:t>
            </a:r>
          </a:p>
          <a:p>
            <a:pPr algn="ctr">
              <a:lnSpc>
                <a:spcPct val="200000"/>
              </a:lnSpc>
            </a:pPr>
            <a:r>
              <a:rPr lang="uk-UA" sz="5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одного предка.</a:t>
            </a:r>
            <a:endParaRPr lang="ru-RU" sz="5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ortal.azertag.az/sites/default/files/dub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cherkaschany.org.ua/upload/images/%D1%80%D0%BE%D0%B4%D0%B8%D0%BD%D0%B0%2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08309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и по запросу РОДОВІДНЕ  ДЕРЕВ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1026" name="Picture 2" descr="C:\Users\Administrator\Desktop\даша\F_RmPuNHVwA.jpg"/>
          <p:cNvPicPr>
            <a:picLocks noChangeAspect="1" noChangeArrowheads="1"/>
          </p:cNvPicPr>
          <p:nvPr/>
        </p:nvPicPr>
        <p:blipFill>
          <a:blip r:embed="rId3"/>
          <a:srcRect l="50000" t="24219" b="30468"/>
          <a:stretch>
            <a:fillRect/>
          </a:stretch>
        </p:blipFill>
        <p:spPr bwMode="auto">
          <a:xfrm>
            <a:off x="3714744" y="428604"/>
            <a:ext cx="1466850" cy="2000264"/>
          </a:xfrm>
          <a:prstGeom prst="rect">
            <a:avLst/>
          </a:prstGeom>
          <a:noFill/>
        </p:spPr>
      </p:pic>
      <p:pic>
        <p:nvPicPr>
          <p:cNvPr id="1027" name="Picture 3" descr="C:\Users\Administrator\Desktop\даша\20160424_141416-1.jpg"/>
          <p:cNvPicPr>
            <a:picLocks noChangeAspect="1" noChangeArrowheads="1"/>
          </p:cNvPicPr>
          <p:nvPr/>
        </p:nvPicPr>
        <p:blipFill>
          <a:blip r:embed="rId4"/>
          <a:srcRect l="32754" t="30469" r="48135" b="41211"/>
          <a:stretch>
            <a:fillRect/>
          </a:stretch>
        </p:blipFill>
        <p:spPr bwMode="auto">
          <a:xfrm>
            <a:off x="1643042" y="622009"/>
            <a:ext cx="1428760" cy="2021173"/>
          </a:xfrm>
          <a:prstGeom prst="rect">
            <a:avLst/>
          </a:prstGeom>
          <a:noFill/>
        </p:spPr>
      </p:pic>
      <p:pic>
        <p:nvPicPr>
          <p:cNvPr id="1028" name="Picture 4" descr="C:\Users\Administrator\Desktop\даша\20150630_205441.jpg"/>
          <p:cNvPicPr>
            <a:picLocks noChangeAspect="1" noChangeArrowheads="1"/>
          </p:cNvPicPr>
          <p:nvPr/>
        </p:nvPicPr>
        <p:blipFill>
          <a:blip r:embed="rId5"/>
          <a:srcRect l="43750" t="35297" r="43750" b="52344"/>
          <a:stretch>
            <a:fillRect/>
          </a:stretch>
        </p:blipFill>
        <p:spPr bwMode="auto">
          <a:xfrm>
            <a:off x="4500562" y="2857496"/>
            <a:ext cx="1463050" cy="1928826"/>
          </a:xfrm>
          <a:prstGeom prst="rect">
            <a:avLst/>
          </a:prstGeom>
          <a:noFill/>
        </p:spPr>
      </p:pic>
      <p:pic>
        <p:nvPicPr>
          <p:cNvPr id="1029" name="Picture 5" descr="C:\Users\Administrator\Desktop\даша\image (8).jpg"/>
          <p:cNvPicPr>
            <a:picLocks noChangeAspect="1" noChangeArrowheads="1"/>
          </p:cNvPicPr>
          <p:nvPr/>
        </p:nvPicPr>
        <p:blipFill>
          <a:blip r:embed="rId6"/>
          <a:srcRect l="29687" t="10156" r="18750" b="35937"/>
          <a:stretch>
            <a:fillRect/>
          </a:stretch>
        </p:blipFill>
        <p:spPr bwMode="auto">
          <a:xfrm>
            <a:off x="3000364" y="2928934"/>
            <a:ext cx="1357322" cy="1785950"/>
          </a:xfrm>
          <a:prstGeom prst="rect">
            <a:avLst/>
          </a:prstGeom>
          <a:noFill/>
        </p:spPr>
      </p:pic>
      <p:pic>
        <p:nvPicPr>
          <p:cNvPr id="1030" name="Picture 6" descr="C:\Users\Administrator\Desktop\даша\image (4).jpg"/>
          <p:cNvPicPr>
            <a:picLocks noChangeAspect="1" noChangeArrowheads="1"/>
          </p:cNvPicPr>
          <p:nvPr/>
        </p:nvPicPr>
        <p:blipFill>
          <a:blip r:embed="rId7"/>
          <a:srcRect l="31771" t="23633" r="46094" b="52929"/>
          <a:stretch>
            <a:fillRect/>
          </a:stretch>
        </p:blipFill>
        <p:spPr bwMode="auto">
          <a:xfrm>
            <a:off x="1500166" y="4857760"/>
            <a:ext cx="1214446" cy="1714512"/>
          </a:xfrm>
          <a:prstGeom prst="rect">
            <a:avLst/>
          </a:prstGeom>
          <a:noFill/>
        </p:spPr>
      </p:pic>
      <p:pic>
        <p:nvPicPr>
          <p:cNvPr id="1031" name="Picture 7" descr="C:\Users\Administrator\Desktop\даша\image (3).jpg"/>
          <p:cNvPicPr>
            <a:picLocks noChangeAspect="1" noChangeArrowheads="1"/>
          </p:cNvPicPr>
          <p:nvPr/>
        </p:nvPicPr>
        <p:blipFill>
          <a:blip r:embed="rId8"/>
          <a:srcRect l="29492" t="14844" r="48535" b="52929"/>
          <a:stretch>
            <a:fillRect/>
          </a:stretch>
        </p:blipFill>
        <p:spPr bwMode="auto">
          <a:xfrm>
            <a:off x="4214810" y="4929198"/>
            <a:ext cx="1493704" cy="1643074"/>
          </a:xfrm>
          <a:prstGeom prst="rect">
            <a:avLst/>
          </a:prstGeom>
          <a:noFill/>
        </p:spPr>
      </p:pic>
      <p:pic>
        <p:nvPicPr>
          <p:cNvPr id="1032" name="Picture 8" descr="C:\Users\Administrator\Desktop\даша\image (9).jpg"/>
          <p:cNvPicPr>
            <a:picLocks noChangeAspect="1" noChangeArrowheads="1"/>
          </p:cNvPicPr>
          <p:nvPr/>
        </p:nvPicPr>
        <p:blipFill>
          <a:blip r:embed="rId9"/>
          <a:srcRect l="42676" t="14844" r="44140" b="59765"/>
          <a:stretch>
            <a:fillRect/>
          </a:stretch>
        </p:blipFill>
        <p:spPr bwMode="auto">
          <a:xfrm>
            <a:off x="2857488" y="4857760"/>
            <a:ext cx="1214446" cy="1754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357430"/>
            <a:ext cx="844827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7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фізкультхвилинка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oetryclub.com.ua/upload/poem_all/006300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4462" cy="65722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vitppt.com.ua/images/51/50408/960/img7.jpg"/>
          <p:cNvPicPr>
            <a:picLocks noChangeAspect="1" noChangeArrowheads="1"/>
          </p:cNvPicPr>
          <p:nvPr/>
        </p:nvPicPr>
        <p:blipFill>
          <a:blip r:embed="rId2"/>
          <a:srcRect t="729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svitppt.com.ua/images/51/50408/770/img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206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council.pp.ua/images/af61736a0b9879ba3ee9b84a998e3c6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08309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rada.konotop.org/images/stories/2016/summer/7/224808_depositphotos_25272117_s8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43322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38347" y="857232"/>
            <a:ext cx="8705653" cy="48456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Щастя – це почуття і стан</a:t>
            </a:r>
          </a:p>
          <a:p>
            <a:pPr algn="ctr">
              <a:lnSpc>
                <a:spcPct val="200000"/>
              </a:lnSpc>
            </a:pPr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Повного, найвищого</a:t>
            </a:r>
          </a:p>
          <a:p>
            <a:pPr algn="ctr">
              <a:lnSpc>
                <a:spcPct val="200000"/>
              </a:lnSpc>
            </a:pPr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задоволення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edding.ua/images_user/A-a-ban/9-stat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662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Щастя – це не чудесна </a:t>
            </a:r>
            <a:r>
              <a:rPr lang="uk-UA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жар-птиця, яку можна спіймати. Це реальна будова, яку треба спорудити.</a:t>
            </a:r>
          </a:p>
          <a:p>
            <a:pPr algn="r"/>
            <a:r>
              <a:rPr lang="uk-UA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В. О. Сухомлинський</a:t>
            </a:r>
            <a:r>
              <a:rPr lang="uk-UA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ru-RU" sz="4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ukrainart.com.ua/image/cache/data/product_images2/n5u4k72h80_Schastluvyiy_ukraunskaya_semya_na_pole__ukrayna-801x801.jpg"/>
          <p:cNvPicPr>
            <a:picLocks noChangeAspect="1" noChangeArrowheads="1"/>
          </p:cNvPicPr>
          <p:nvPr/>
        </p:nvPicPr>
        <p:blipFill>
          <a:blip r:embed="rId2"/>
          <a:srcRect t="3746" b="63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357422" y="428604"/>
            <a:ext cx="504497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9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легенда</a:t>
            </a:r>
            <a:endParaRPr lang="ru-RU" sz="9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shag.com.ua/najridnishi-v-cilim-sviti--z-nami-poruch-nazavjdi-rodinne-svya/24521_html_646974a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023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431235" y="3811012"/>
            <a:ext cx="4712765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РОБОТА </a:t>
            </a:r>
          </a:p>
          <a:p>
            <a:pPr algn="ctr"/>
            <a:r>
              <a:rPr lang="uk-UA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 ПАРАХ</a:t>
            </a:r>
            <a:endParaRPr lang="ru-RU" sz="9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Группа 43"/>
          <p:cNvGrpSpPr/>
          <p:nvPr/>
        </p:nvGrpSpPr>
        <p:grpSpPr>
          <a:xfrm rot="1859518">
            <a:off x="1104569" y="-54626"/>
            <a:ext cx="7019800" cy="7069047"/>
            <a:chOff x="1322891" y="-190187"/>
            <a:chExt cx="7019800" cy="7069047"/>
          </a:xfrm>
        </p:grpSpPr>
        <p:sp>
          <p:nvSpPr>
            <p:cNvPr id="42" name="Капля 41"/>
            <p:cNvSpPr/>
            <p:nvPr/>
          </p:nvSpPr>
          <p:spPr>
            <a:xfrm rot="6216628">
              <a:off x="2485335" y="212549"/>
              <a:ext cx="1995176" cy="1979976"/>
            </a:xfrm>
            <a:prstGeom prst="teardrop">
              <a:avLst>
                <a:gd name="adj" fmla="val 124204"/>
              </a:avLst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Капля 33"/>
            <p:cNvSpPr/>
            <p:nvPr/>
          </p:nvSpPr>
          <p:spPr>
            <a:xfrm rot="14775925">
              <a:off x="6339408" y="3456936"/>
              <a:ext cx="2063908" cy="1872953"/>
            </a:xfrm>
            <a:prstGeom prst="teardrop">
              <a:avLst>
                <a:gd name="adj" fmla="val 124204"/>
              </a:avLst>
            </a:prstGeom>
            <a:solidFill>
              <a:srgbClr val="99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Капля 34"/>
            <p:cNvSpPr/>
            <p:nvPr/>
          </p:nvSpPr>
          <p:spPr>
            <a:xfrm rot="12469496">
              <a:off x="6347515" y="1779917"/>
              <a:ext cx="1995176" cy="1979976"/>
            </a:xfrm>
            <a:prstGeom prst="teardrop">
              <a:avLst>
                <a:gd name="adj" fmla="val 124204"/>
              </a:avLst>
            </a:prstGeom>
            <a:solidFill>
              <a:srgbClr val="FF00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Капля 36"/>
            <p:cNvSpPr/>
            <p:nvPr/>
          </p:nvSpPr>
          <p:spPr>
            <a:xfrm rot="8649539">
              <a:off x="4233674" y="-190187"/>
              <a:ext cx="1995176" cy="1979976"/>
            </a:xfrm>
            <a:prstGeom prst="teardrop">
              <a:avLst>
                <a:gd name="adj" fmla="val 124204"/>
              </a:avLst>
            </a:prstGeom>
            <a:solidFill>
              <a:srgbClr val="00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Капля 38"/>
            <p:cNvSpPr/>
            <p:nvPr/>
          </p:nvSpPr>
          <p:spPr>
            <a:xfrm rot="2207857">
              <a:off x="1322891" y="2829165"/>
              <a:ext cx="1995176" cy="1979976"/>
            </a:xfrm>
            <a:prstGeom prst="teardrop">
              <a:avLst>
                <a:gd name="adj" fmla="val 12420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Капля 40"/>
            <p:cNvSpPr/>
            <p:nvPr/>
          </p:nvSpPr>
          <p:spPr>
            <a:xfrm rot="19424230">
              <a:off x="3607026" y="4898884"/>
              <a:ext cx="1995176" cy="1979976"/>
            </a:xfrm>
            <a:prstGeom prst="teardrop">
              <a:avLst>
                <a:gd name="adj" fmla="val 124204"/>
              </a:avLst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Капля 37"/>
            <p:cNvSpPr/>
            <p:nvPr/>
          </p:nvSpPr>
          <p:spPr>
            <a:xfrm rot="4292441">
              <a:off x="1445169" y="1242514"/>
              <a:ext cx="1995176" cy="1979976"/>
            </a:xfrm>
            <a:prstGeom prst="teardrop">
              <a:avLst>
                <a:gd name="adj" fmla="val 12420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43" name="Группа 42"/>
            <p:cNvGrpSpPr/>
            <p:nvPr/>
          </p:nvGrpSpPr>
          <p:grpSpPr>
            <a:xfrm>
              <a:off x="2164551" y="488376"/>
              <a:ext cx="5676360" cy="5946493"/>
              <a:chOff x="2164551" y="488376"/>
              <a:chExt cx="5676360" cy="5946493"/>
            </a:xfrm>
          </p:grpSpPr>
          <p:sp>
            <p:nvSpPr>
              <p:cNvPr id="36" name="Капля 35"/>
              <p:cNvSpPr/>
              <p:nvPr/>
            </p:nvSpPr>
            <p:spPr>
              <a:xfrm rot="11012639">
                <a:off x="5845735" y="488376"/>
                <a:ext cx="1995176" cy="1979976"/>
              </a:xfrm>
              <a:prstGeom prst="teardrop">
                <a:avLst>
                  <a:gd name="adj" fmla="val 124204"/>
                </a:avLst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0" name="Капля 39"/>
              <p:cNvSpPr/>
              <p:nvPr/>
            </p:nvSpPr>
            <p:spPr>
              <a:xfrm rot="21259987">
                <a:off x="2164551" y="4308486"/>
                <a:ext cx="1995176" cy="1979976"/>
              </a:xfrm>
              <a:prstGeom prst="teardrop">
                <a:avLst>
                  <a:gd name="adj" fmla="val 124204"/>
                </a:avLst>
              </a:prstGeom>
              <a:solidFill>
                <a:srgbClr val="FF66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Капля 29"/>
              <p:cNvSpPr/>
              <p:nvPr/>
            </p:nvSpPr>
            <p:spPr>
              <a:xfrm rot="16785820">
                <a:off x="5290740" y="4447293"/>
                <a:ext cx="1995176" cy="1979976"/>
              </a:xfrm>
              <a:prstGeom prst="teardrop">
                <a:avLst>
                  <a:gd name="adj" fmla="val 124204"/>
                </a:avLst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" name="Овал 2"/>
              <p:cNvSpPr/>
              <p:nvPr/>
            </p:nvSpPr>
            <p:spPr>
              <a:xfrm>
                <a:off x="3571868" y="2143116"/>
                <a:ext cx="2571768" cy="242889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46" name="Прямоугольник 45"/>
          <p:cNvSpPr/>
          <p:nvPr/>
        </p:nvSpPr>
        <p:spPr>
          <a:xfrm rot="1305539">
            <a:off x="1075647" y="2393363"/>
            <a:ext cx="260694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Розуміння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7" name="Прямоугольник 46"/>
          <p:cNvSpPr/>
          <p:nvPr/>
        </p:nvSpPr>
        <p:spPr>
          <a:xfrm rot="3675120">
            <a:off x="1949229" y="1167673"/>
            <a:ext cx="260694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турбота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99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8" name="Прямоугольник 47"/>
          <p:cNvSpPr/>
          <p:nvPr/>
        </p:nvSpPr>
        <p:spPr>
          <a:xfrm rot="5400000">
            <a:off x="3845720" y="726279"/>
            <a:ext cx="19757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любов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9" name="Прямоугольник 48"/>
          <p:cNvSpPr/>
          <p:nvPr/>
        </p:nvSpPr>
        <p:spPr>
          <a:xfrm rot="18856795">
            <a:off x="4837583" y="1411192"/>
            <a:ext cx="260694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дружба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0" name="Прямоугольник 49"/>
          <p:cNvSpPr/>
          <p:nvPr/>
        </p:nvSpPr>
        <p:spPr>
          <a:xfrm rot="21117283">
            <a:off x="5810232" y="2680159"/>
            <a:ext cx="260694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вірність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1" name="Прямоугольник 50"/>
          <p:cNvSpPr/>
          <p:nvPr/>
        </p:nvSpPr>
        <p:spPr>
          <a:xfrm rot="1309037">
            <a:off x="5575995" y="4037570"/>
            <a:ext cx="260694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повага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2" name="Прямоугольник 51"/>
          <p:cNvSpPr/>
          <p:nvPr/>
        </p:nvSpPr>
        <p:spPr>
          <a:xfrm rot="3402817">
            <a:off x="4861616" y="5180577"/>
            <a:ext cx="260694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допомога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3" name="Прямоугольник 52"/>
          <p:cNvSpPr/>
          <p:nvPr/>
        </p:nvSpPr>
        <p:spPr>
          <a:xfrm rot="5400000">
            <a:off x="3673015" y="5613869"/>
            <a:ext cx="260694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9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довіра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99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4" name="Прямоугольник 53"/>
          <p:cNvSpPr/>
          <p:nvPr/>
        </p:nvSpPr>
        <p:spPr>
          <a:xfrm rot="18491149">
            <a:off x="1851089" y="5139479"/>
            <a:ext cx="260694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доброта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5" name="Прямоугольник 54"/>
          <p:cNvSpPr/>
          <p:nvPr/>
        </p:nvSpPr>
        <p:spPr>
          <a:xfrm rot="20634036">
            <a:off x="942543" y="3946861"/>
            <a:ext cx="2774138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піклування</a:t>
            </a:r>
            <a:endParaRPr lang="ru-RU" sz="2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571868" y="3000372"/>
            <a:ext cx="20585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Сім'я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://elitefon.ru/download.php?file=201211/2560x1440/elitefon.ru-43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0" y="714356"/>
            <a:ext cx="9302738" cy="40934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1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Мій клас – </a:t>
            </a:r>
          </a:p>
          <a:p>
            <a:pPr algn="ctr"/>
            <a:r>
              <a:rPr lang="uk-UA" sz="1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моя </a:t>
            </a:r>
            <a:r>
              <a:rPr lang="uk-UA" sz="1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родина</a:t>
            </a:r>
            <a:r>
              <a:rPr lang="uk-UA" sz="1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13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30_0001.jpg"/>
          <p:cNvPicPr>
            <a:picLocks noGrp="1" noChangeAspect="1"/>
          </p:cNvPicPr>
          <p:nvPr isPhoto="1"/>
        </p:nvPicPr>
        <p:blipFill>
          <a:blip r:embed="rId3">
            <a:lum/>
          </a:blip>
          <a:stretch>
            <a:fillRect/>
          </a:stretch>
        </p:blipFill>
        <p:spPr>
          <a:xfrm rot="5400000">
            <a:off x="1142999" y="-1143001"/>
            <a:ext cx="6858001" cy="914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Тетяна Шарган  - Українська родина _мину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1130_000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 rot="5400000">
            <a:off x="1306420" y="-1306421"/>
            <a:ext cx="6858002" cy="9470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1130_000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 rot="5400000">
            <a:off x="572222" y="1142258"/>
            <a:ext cx="7070830" cy="4786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G:\20150926_143927-1-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-80222"/>
            <a:ext cx="7167584" cy="693822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1130_0003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t="6306"/>
          <a:stretch>
            <a:fillRect/>
          </a:stretch>
        </p:blipFill>
        <p:spPr>
          <a:xfrm rot="5400000">
            <a:off x="1054353" y="-1054353"/>
            <a:ext cx="7072338" cy="9181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1130_0004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t="4015"/>
          <a:stretch>
            <a:fillRect/>
          </a:stretch>
        </p:blipFill>
        <p:spPr>
          <a:xfrm rot="5400000">
            <a:off x="1142999" y="-1143001"/>
            <a:ext cx="6858002" cy="9144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1130_0005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t="6250"/>
          <a:stretch>
            <a:fillRect/>
          </a:stretch>
        </p:blipFill>
        <p:spPr>
          <a:xfrm rot="5400000">
            <a:off x="1158107" y="-1158108"/>
            <a:ext cx="6858002" cy="91742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1130_000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 rot="5400000">
            <a:off x="1193056" y="-1193056"/>
            <a:ext cx="6858000" cy="9244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1130_000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 rot="5400000">
            <a:off x="1160194" y="-1160195"/>
            <a:ext cx="6858002" cy="9178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1130_0008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t="4688"/>
          <a:stretch>
            <a:fillRect/>
          </a:stretch>
        </p:blipFill>
        <p:spPr>
          <a:xfrm rot="5400000">
            <a:off x="1142999" y="-1142999"/>
            <a:ext cx="6858002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1130_0009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t="8333"/>
          <a:stretch>
            <a:fillRect/>
          </a:stretch>
        </p:blipFill>
        <p:spPr>
          <a:xfrm rot="5400000">
            <a:off x="1116774" y="-1169226"/>
            <a:ext cx="6858000" cy="9196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yachiv-rda.gov.ua/images/stories/10-Zhovten2013/191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4" name="Тетяна Феденько - Українська Родин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28596" y="578645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6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tyachiv-rda.gov.ua/images/stories/10-Zhovten2013/19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157</Words>
  <PresentationFormat>Экран (4:3)</PresentationFormat>
  <Paragraphs>54</Paragraphs>
  <Slides>41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Administrator</dc:creator>
  <cp:lastModifiedBy>Administrator</cp:lastModifiedBy>
  <cp:revision>102</cp:revision>
  <dcterms:created xsi:type="dcterms:W3CDTF">2016-11-19T14:06:49Z</dcterms:created>
  <dcterms:modified xsi:type="dcterms:W3CDTF">2016-12-05T15:38:15Z</dcterms:modified>
</cp:coreProperties>
</file>