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7561263" cy="106934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2454" y="-22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2C8FF-37F1-4732-BE5F-0D1957C4A754}" type="datetimeFigureOut">
              <a:rPr lang="uk-UA" smtClean="0"/>
              <a:pPr/>
              <a:t>21.03.2020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F768-2A73-4936-A9BA-9E2989F9082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соседними углами 3"/>
          <p:cNvSpPr/>
          <p:nvPr/>
        </p:nvSpPr>
        <p:spPr>
          <a:xfrm>
            <a:off x="323528" y="332656"/>
            <a:ext cx="6886127" cy="9871828"/>
          </a:xfrm>
          <a:prstGeom prst="round2SameRect">
            <a:avLst>
              <a:gd name="adj1" fmla="val 9790"/>
              <a:gd name="adj2" fmla="val 0"/>
            </a:avLst>
          </a:prstGeom>
          <a:solidFill>
            <a:schemeClr val="lt1">
              <a:alpha val="0"/>
            </a:schemeClr>
          </a:solidFill>
          <a:ln w="7620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b="1" dirty="0" smtClean="0">
              <a:latin typeface="Comic Sans MS" pitchFamily="66" charset="0"/>
            </a:endParaRPr>
          </a:p>
          <a:p>
            <a:pPr algn="ctr"/>
            <a:endParaRPr lang="uk-UA" b="1" dirty="0">
              <a:latin typeface="Comic Sans MS" pitchFamily="66" charset="0"/>
            </a:endParaRPr>
          </a:p>
          <a:p>
            <a:pPr algn="ctr"/>
            <a:endParaRPr lang="uk-UA" b="1" dirty="0" smtClean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045" y="1274734"/>
            <a:ext cx="66688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8000"/>
                </a:solidFill>
                <a:latin typeface="Comic Sans MS" pitchFamily="66" charset="0"/>
              </a:rPr>
              <a:t>Дидактична гра</a:t>
            </a:r>
          </a:p>
          <a:p>
            <a:pPr algn="ctr"/>
            <a:r>
              <a:rPr lang="uk-UA" sz="2800" b="1" dirty="0" err="1" smtClean="0">
                <a:solidFill>
                  <a:srgbClr val="008000"/>
                </a:solidFill>
                <a:latin typeface="Comic Sans MS" pitchFamily="66" charset="0"/>
              </a:rPr>
              <a:t>“Зелена</a:t>
            </a:r>
            <a:r>
              <a:rPr lang="uk-UA" sz="2800" b="1" dirty="0" smtClean="0">
                <a:solidFill>
                  <a:srgbClr val="008000"/>
                </a:solidFill>
                <a:latin typeface="Comic Sans MS" pitchFamily="66" charset="0"/>
              </a:rPr>
              <a:t> аптека (лікарські рослини)”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3045" y="2846370"/>
            <a:ext cx="67151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rgbClr val="009900"/>
                </a:solidFill>
                <a:latin typeface="Comic Sans MS" pitchFamily="66" charset="0"/>
              </a:rPr>
              <a:t>Мета</a:t>
            </a:r>
            <a:r>
              <a:rPr lang="uk-UA" dirty="0" smtClean="0">
                <a:solidFill>
                  <a:srgbClr val="009900"/>
                </a:solidFill>
                <a:latin typeface="Comic Sans MS" pitchFamily="66" charset="0"/>
              </a:rPr>
              <a:t>. Розкрити дітям значення рослин для організму людини; закріпити назви лікарських рослин, формувати пізнавальний інтерес до рослин та їхніх лікувальних властивостей. </a:t>
            </a:r>
            <a:r>
              <a:rPr lang="uk-UA" dirty="0">
                <a:solidFill>
                  <a:srgbClr val="009900"/>
                </a:solidFill>
                <a:latin typeface="Comic Sans MS" pitchFamily="66" charset="0"/>
              </a:rPr>
              <a:t>В</a:t>
            </a:r>
            <a:r>
              <a:rPr lang="uk-UA" dirty="0" smtClean="0">
                <a:solidFill>
                  <a:srgbClr val="009900"/>
                </a:solidFill>
                <a:latin typeface="Comic Sans MS" pitchFamily="66" charset="0"/>
              </a:rPr>
              <a:t>чити розрізняти їх. </a:t>
            </a:r>
            <a:r>
              <a:rPr lang="uk-UA" dirty="0">
                <a:solidFill>
                  <a:srgbClr val="009900"/>
                </a:solidFill>
                <a:latin typeface="Comic Sans MS" pitchFamily="66" charset="0"/>
              </a:rPr>
              <a:t>Р</a:t>
            </a:r>
            <a:r>
              <a:rPr lang="uk-UA" dirty="0" smtClean="0">
                <a:solidFill>
                  <a:srgbClr val="009900"/>
                </a:solidFill>
                <a:latin typeface="Comic Sans MS" pitchFamily="66" charset="0"/>
              </a:rPr>
              <a:t>озвивати інтерес до природи, вміння правильно користуватися її дарами. Виховувати  любов і бережне ставлення до неї.</a:t>
            </a:r>
            <a:endParaRPr lang="uk-UA" dirty="0">
              <a:solidFill>
                <a:srgbClr val="009900"/>
              </a:solidFill>
              <a:latin typeface="Comic Sans MS" pitchFamily="66" charset="0"/>
            </a:endParaRPr>
          </a:p>
        </p:txBody>
      </p:sp>
      <p:pic>
        <p:nvPicPr>
          <p:cNvPr id="5" name="Picture 3" descr="D:\Документы\садок\кліпарти\діти\1400140-65a4a1c2b5bedba911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7755" y="5346700"/>
            <a:ext cx="2592288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468263" y="306140"/>
            <a:ext cx="6768752" cy="9937104"/>
            <a:chOff x="468263" y="306140"/>
            <a:chExt cx="6768752" cy="9937104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468263" y="30614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468263" y="534670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3852639" y="30614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3852639" y="534670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4098" name="Picture 2" descr="Картинки по запросу ромашка лікарська"/>
            <p:cNvPicPr>
              <a:picLocks noChangeAspect="1" noChangeArrowheads="1"/>
            </p:cNvPicPr>
            <p:nvPr/>
          </p:nvPicPr>
          <p:blipFill>
            <a:blip r:embed="rId2" cstate="print"/>
            <a:srcRect l="6529" t="7138" r="5331" b="8996"/>
            <a:stretch>
              <a:fillRect/>
            </a:stretch>
          </p:blipFill>
          <p:spPr bwMode="auto">
            <a:xfrm>
              <a:off x="540271" y="954212"/>
              <a:ext cx="3096344" cy="3312368"/>
            </a:xfrm>
            <a:prstGeom prst="rect">
              <a:avLst/>
            </a:prstGeom>
            <a:noFill/>
          </p:spPr>
        </p:pic>
        <p:pic>
          <p:nvPicPr>
            <p:cNvPr id="4100" name="Picture 4" descr="http://liktravy.ua/uploads/herbs/55cca5ae05df6.png"/>
            <p:cNvPicPr>
              <a:picLocks noChangeAspect="1" noChangeArrowheads="1"/>
            </p:cNvPicPr>
            <p:nvPr/>
          </p:nvPicPr>
          <p:blipFill>
            <a:blip r:embed="rId3" cstate="print"/>
            <a:srcRect l="8161" r="6964"/>
            <a:stretch>
              <a:fillRect/>
            </a:stretch>
          </p:blipFill>
          <p:spPr bwMode="auto">
            <a:xfrm>
              <a:off x="3852639" y="522164"/>
              <a:ext cx="3168352" cy="4035426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501463" y="4391432"/>
              <a:ext cx="32071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Ромашка лікарська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71198" y="4410596"/>
              <a:ext cx="16017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Кропива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88743" y="9523164"/>
              <a:ext cx="1484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Чистотіл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04367" y="9504000"/>
              <a:ext cx="17061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Кульбаба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pic>
          <p:nvPicPr>
            <p:cNvPr id="4102" name="Picture 6" descr="http://s017.radikal.ru/i441/1203/e1/5fe32c4a94f4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2279" y="5418708"/>
              <a:ext cx="2880320" cy="4040622"/>
            </a:xfrm>
            <a:prstGeom prst="rect">
              <a:avLst/>
            </a:prstGeom>
            <a:noFill/>
          </p:spPr>
        </p:pic>
        <p:pic>
          <p:nvPicPr>
            <p:cNvPr id="4104" name="Picture 8" descr="http://liktravy.ua/uploads/herbs/55cca96b09777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08623" y="5490716"/>
              <a:ext cx="3528392" cy="403542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375854" y="306140"/>
            <a:ext cx="6789153" cy="9937104"/>
            <a:chOff x="375854" y="306140"/>
            <a:chExt cx="6789153" cy="9937104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468263" y="30614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468263" y="534670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3852639" y="30614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3852639" y="534670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00311" y="4391432"/>
              <a:ext cx="24116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Мати - мачуха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69490" y="4391432"/>
              <a:ext cx="22914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Подорожник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61398" y="9504000"/>
              <a:ext cx="28875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Нагідки лікарські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00311" y="9595172"/>
              <a:ext cx="25349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Цикорій дикий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pic>
          <p:nvPicPr>
            <p:cNvPr id="3074" name="Picture 2" descr="http://liktravy.ua/uploads/herbs/55cca3a32943f.png"/>
            <p:cNvPicPr>
              <a:picLocks noChangeAspect="1" noChangeArrowheads="1"/>
            </p:cNvPicPr>
            <p:nvPr/>
          </p:nvPicPr>
          <p:blipFill>
            <a:blip r:embed="rId2" cstate="print"/>
            <a:srcRect r="4510"/>
            <a:stretch>
              <a:fillRect/>
            </a:stretch>
          </p:blipFill>
          <p:spPr bwMode="auto">
            <a:xfrm>
              <a:off x="375854" y="738188"/>
              <a:ext cx="3260761" cy="3672408"/>
            </a:xfrm>
            <a:prstGeom prst="rect">
              <a:avLst/>
            </a:prstGeom>
            <a:noFill/>
          </p:spPr>
        </p:pic>
        <p:pic>
          <p:nvPicPr>
            <p:cNvPr id="3076" name="Picture 4" descr="http://liktravy.ua/uploads/herbs/55cca3d11f12f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01259" y="666180"/>
              <a:ext cx="3463748" cy="3528392"/>
            </a:xfrm>
            <a:prstGeom prst="rect">
              <a:avLst/>
            </a:prstGeom>
            <a:noFill/>
          </p:spPr>
        </p:pic>
        <p:pic>
          <p:nvPicPr>
            <p:cNvPr id="3078" name="Picture 6" descr="http://www.znahar-vdome.ru/d-1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44327" y="5490716"/>
              <a:ext cx="2232248" cy="4081726"/>
            </a:xfrm>
            <a:prstGeom prst="rect">
              <a:avLst/>
            </a:prstGeom>
            <a:noFill/>
          </p:spPr>
        </p:pic>
        <p:pic>
          <p:nvPicPr>
            <p:cNvPr id="3080" name="Picture 8" descr="http://liktravy.ua/uploads/herbs/55ccb610cf1f2.png"/>
            <p:cNvPicPr>
              <a:picLocks noChangeAspect="1" noChangeArrowheads="1"/>
            </p:cNvPicPr>
            <p:nvPr/>
          </p:nvPicPr>
          <p:blipFill>
            <a:blip r:embed="rId5" cstate="print"/>
            <a:srcRect l="6529" t="8922" r="6964" b="7211"/>
            <a:stretch>
              <a:fillRect/>
            </a:stretch>
          </p:blipFill>
          <p:spPr bwMode="auto">
            <a:xfrm>
              <a:off x="3780631" y="5778748"/>
              <a:ext cx="3240360" cy="338437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468263" y="306140"/>
            <a:ext cx="6660528" cy="9937104"/>
            <a:chOff x="468263" y="306140"/>
            <a:chExt cx="6660528" cy="9937104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468263" y="30614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468263" y="534670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3852639" y="30614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3852639" y="534670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2050" name="Picture 2" descr="http://liktravy.ua/uploads/herbs/55cca73b2ac77.png"/>
            <p:cNvPicPr>
              <a:picLocks noChangeAspect="1" noChangeArrowheads="1"/>
            </p:cNvPicPr>
            <p:nvPr/>
          </p:nvPicPr>
          <p:blipFill>
            <a:blip r:embed="rId2" cstate="print"/>
            <a:srcRect l="8161" t="9371" r="6964" b="12116"/>
            <a:stretch>
              <a:fillRect/>
            </a:stretch>
          </p:blipFill>
          <p:spPr bwMode="auto">
            <a:xfrm>
              <a:off x="540271" y="450156"/>
              <a:ext cx="3204145" cy="3888432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4356695" y="4463440"/>
              <a:ext cx="26262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М'ята перцева 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0271" y="4391432"/>
              <a:ext cx="32905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Деревій звичайний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94254" y="9523164"/>
              <a:ext cx="16786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Чебрець 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26170" y="9523164"/>
              <a:ext cx="9463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Глід 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pic>
          <p:nvPicPr>
            <p:cNvPr id="2052" name="Picture 4" descr="http://liktravy.ua/uploads/herbs/55cca532d3951.png"/>
            <p:cNvPicPr>
              <a:picLocks noChangeAspect="1" noChangeArrowheads="1"/>
            </p:cNvPicPr>
            <p:nvPr/>
          </p:nvPicPr>
          <p:blipFill>
            <a:blip r:embed="rId3" cstate="print"/>
            <a:srcRect t="3569" r="5836" b="7211"/>
            <a:stretch>
              <a:fillRect/>
            </a:stretch>
          </p:blipFill>
          <p:spPr bwMode="auto">
            <a:xfrm>
              <a:off x="3636615" y="522164"/>
              <a:ext cx="3492176" cy="3816424"/>
            </a:xfrm>
            <a:prstGeom prst="rect">
              <a:avLst/>
            </a:prstGeom>
            <a:noFill/>
          </p:spPr>
        </p:pic>
        <p:pic>
          <p:nvPicPr>
            <p:cNvPr id="2054" name="Picture 6" descr="http://liktravy.ua/uploads/herbs/55cca36c890b6.png"/>
            <p:cNvPicPr>
              <a:picLocks noChangeAspect="1" noChangeArrowheads="1"/>
            </p:cNvPicPr>
            <p:nvPr/>
          </p:nvPicPr>
          <p:blipFill>
            <a:blip r:embed="rId4" cstate="print"/>
            <a:srcRect l="9793" t="7138" r="8596" b="7211"/>
            <a:stretch>
              <a:fillRect/>
            </a:stretch>
          </p:blipFill>
          <p:spPr bwMode="auto">
            <a:xfrm>
              <a:off x="540271" y="5850756"/>
              <a:ext cx="3225358" cy="3312368"/>
            </a:xfrm>
            <a:prstGeom prst="rect">
              <a:avLst/>
            </a:prstGeom>
            <a:noFill/>
          </p:spPr>
        </p:pic>
        <p:pic>
          <p:nvPicPr>
            <p:cNvPr id="2056" name="Picture 8" descr="http://liktravy.ua/uploads/herbs/55cca9098a988.png"/>
            <p:cNvPicPr>
              <a:picLocks noChangeAspect="1" noChangeArrowheads="1"/>
            </p:cNvPicPr>
            <p:nvPr/>
          </p:nvPicPr>
          <p:blipFill>
            <a:blip r:embed="rId5" cstate="print"/>
            <a:srcRect l="4897" t="5353" r="3699"/>
            <a:stretch>
              <a:fillRect/>
            </a:stretch>
          </p:blipFill>
          <p:spPr bwMode="auto">
            <a:xfrm>
              <a:off x="3852639" y="5706740"/>
              <a:ext cx="3168352" cy="353137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468263" y="306140"/>
            <a:ext cx="6768752" cy="9937104"/>
            <a:chOff x="468263" y="306140"/>
            <a:chExt cx="6768752" cy="9937104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468263" y="30614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468263" y="534670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3852639" y="30614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3852639" y="5346700"/>
              <a:ext cx="3240360" cy="4896544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1026" name="Picture 2" descr="http://liktravy.ua/uploads/herbs/55cca5469b47c.png"/>
            <p:cNvPicPr>
              <a:picLocks noChangeAspect="1" noChangeArrowheads="1"/>
            </p:cNvPicPr>
            <p:nvPr/>
          </p:nvPicPr>
          <p:blipFill>
            <a:blip r:embed="rId2" cstate="print"/>
            <a:srcRect l="12246" r="9407"/>
            <a:stretch>
              <a:fillRect/>
            </a:stretch>
          </p:blipFill>
          <p:spPr bwMode="auto">
            <a:xfrm>
              <a:off x="612279" y="495431"/>
              <a:ext cx="3168352" cy="3915165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404367" y="9576008"/>
              <a:ext cx="13454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Полин 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32759" y="4410596"/>
              <a:ext cx="11448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Липа 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05755" y="9451156"/>
              <a:ext cx="34312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Валеріана лікарська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32359" y="4463440"/>
              <a:ext cx="16514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800" b="1" dirty="0" smtClean="0">
                  <a:solidFill>
                    <a:srgbClr val="00CC00"/>
                  </a:solidFill>
                </a:rPr>
                <a:t>Звіробій  </a:t>
              </a:r>
              <a:endParaRPr lang="uk-UA" sz="2800" b="1" dirty="0">
                <a:solidFill>
                  <a:srgbClr val="00CC00"/>
                </a:solidFill>
              </a:endParaRPr>
            </a:p>
          </p:txBody>
        </p:sp>
        <p:pic>
          <p:nvPicPr>
            <p:cNvPr id="1028" name="Picture 4" descr="http://liktravy.ua/uploads/herbs/55cca6478bdd7.png"/>
            <p:cNvPicPr>
              <a:picLocks noChangeAspect="1" noChangeArrowheads="1"/>
            </p:cNvPicPr>
            <p:nvPr/>
          </p:nvPicPr>
          <p:blipFill>
            <a:blip r:embed="rId3" cstate="print"/>
            <a:srcRect l="12237" r="6152"/>
            <a:stretch>
              <a:fillRect/>
            </a:stretch>
          </p:blipFill>
          <p:spPr bwMode="auto">
            <a:xfrm>
              <a:off x="3924647" y="450156"/>
              <a:ext cx="3214928" cy="3603378"/>
            </a:xfrm>
            <a:prstGeom prst="rect">
              <a:avLst/>
            </a:prstGeom>
            <a:noFill/>
          </p:spPr>
        </p:pic>
        <p:pic>
          <p:nvPicPr>
            <p:cNvPr id="1030" name="Picture 6" descr="http://www.botanical-online.com/fotos/plantasmedicinales/absent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6295" y="5418708"/>
              <a:ext cx="2880320" cy="4320480"/>
            </a:xfrm>
            <a:prstGeom prst="rect">
              <a:avLst/>
            </a:prstGeom>
            <a:noFill/>
          </p:spPr>
        </p:pic>
        <p:pic>
          <p:nvPicPr>
            <p:cNvPr id="1032" name="Picture 8" descr="http://textreferat.com.ua/images/147071_image001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4486"/>
            <a:stretch>
              <a:fillRect/>
            </a:stretch>
          </p:blipFill>
          <p:spPr bwMode="auto">
            <a:xfrm>
              <a:off x="4284687" y="5490716"/>
              <a:ext cx="2520280" cy="422216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74</Words>
  <Application>Microsoft Office PowerPoint</Application>
  <PresentationFormat>Произвольный</PresentationFormat>
  <Paragraphs>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Ира</dc:creator>
  <cp:lastModifiedBy>Ира</cp:lastModifiedBy>
  <cp:revision>13</cp:revision>
  <dcterms:created xsi:type="dcterms:W3CDTF">2017-06-06T17:09:23Z</dcterms:created>
  <dcterms:modified xsi:type="dcterms:W3CDTF">2020-03-21T19:24:47Z</dcterms:modified>
</cp:coreProperties>
</file>