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18BF9-A3BF-4B7F-BCC3-DEA9623830E9}" type="datetimeFigureOut">
              <a:rPr lang="uk-UA" smtClean="0"/>
              <a:t>16.09.2018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D688B-EE6D-4660-8057-47897B9A28CE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CE363-D538-44FD-B0AF-A70E488C8575}" type="datetime1">
              <a:rPr lang="uk-UA" smtClean="0"/>
              <a:t>16.09.2018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EC6B6-64AF-4AAF-961E-F8F8B691BD33}" type="datetime1">
              <a:rPr lang="uk-UA" smtClean="0"/>
              <a:t>16.09.2018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9C50D1-C0D8-418B-853E-1E5A5A503779}" type="datetime1">
              <a:rPr lang="uk-UA" smtClean="0"/>
              <a:t>16.09.2018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5C57D-0212-4378-92BD-9766D67609A7}" type="datetime1">
              <a:rPr lang="uk-UA" smtClean="0"/>
              <a:t>16.09.2018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0E46-266C-4F06-8614-2553852F9382}" type="datetime1">
              <a:rPr lang="uk-UA" smtClean="0"/>
              <a:t>16.09.2018</a:t>
            </a:fld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8EB7F-3342-4FCD-B0ED-4C56A28776AF}" type="datetime1">
              <a:rPr lang="uk-UA" smtClean="0"/>
              <a:t>16.09.2018</a:t>
            </a:fld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D6C979-22C5-40B9-8FF4-BC01D2092276}" type="datetime1">
              <a:rPr lang="uk-UA" smtClean="0"/>
              <a:t>16.09.2018</a:t>
            </a:fld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D4A26-3754-48DC-BD64-1A810BB94DF0}" type="datetime1">
              <a:rPr lang="uk-UA" smtClean="0"/>
              <a:t>16.09.2018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AB2AF-C9B2-4F65-88B3-7ADA5F55B324}" type="datetime1">
              <a:rPr lang="uk-UA" smtClean="0"/>
              <a:t>16.09.2018</a:t>
            </a:fld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4E6E4B-847C-4458-9618-D9246508CF05}" type="datetime1">
              <a:rPr lang="uk-UA" smtClean="0"/>
              <a:t>16.09.2018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CFBBD-5078-4300-8085-43B63E483F9A}" type="datetime1">
              <a:rPr lang="uk-UA" smtClean="0"/>
              <a:t>16.09.2018</a:t>
            </a:fld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CFC82C04-0DF7-4970-B53F-161F9C5BEA69}" type="datetime1">
              <a:rPr lang="uk-UA" smtClean="0"/>
              <a:t>16.09.2018</a:t>
            </a:fld>
            <a:endParaRPr lang="uk-UA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835CC1F7-7BBF-4DDC-A6B6-D4A73691A73B}" type="slidenum">
              <a:rPr lang="uk-UA" smtClean="0"/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3568" y="476672"/>
            <a:ext cx="7920880" cy="2643047"/>
          </a:xfrm>
        </p:spPr>
        <p:txBody>
          <a:bodyPr/>
          <a:lstStyle/>
          <a:p>
            <a:r>
              <a:rPr lang="uk-UA" dirty="0" smtClean="0"/>
              <a:t>Характеристика </a:t>
            </a:r>
            <a:br>
              <a:rPr lang="uk-UA" dirty="0" smtClean="0"/>
            </a:br>
            <a:r>
              <a:rPr lang="uk-UA" dirty="0" smtClean="0"/>
              <a:t>побутових отруєнь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uk-UA" dirty="0" smtClean="0"/>
              <a:t>Урок  в 11 класі</a:t>
            </a:r>
          </a:p>
          <a:p>
            <a:r>
              <a:rPr lang="uk-UA" dirty="0" smtClean="0"/>
              <a:t> “ Захист Вітчизни ” ОМЗ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Савченко Т.Т.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Отруєння - це </a:t>
            </a:r>
            <a:endParaRPr lang="uk-UA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1628800"/>
            <a:ext cx="8640959" cy="4824535"/>
          </a:xfrm>
        </p:spPr>
        <p:txBody>
          <a:bodyPr/>
          <a:lstStyle/>
          <a:p>
            <a:r>
              <a:rPr lang="uk-UA" dirty="0" smtClean="0"/>
              <a:t>хворобливий </a:t>
            </a:r>
            <a:r>
              <a:rPr lang="uk-UA" dirty="0" smtClean="0"/>
              <a:t>стан, викликаний попаданням в організм отруйної речовини або токсину. </a:t>
            </a:r>
            <a:endParaRPr lang="uk-UA" dirty="0" smtClean="0"/>
          </a:p>
          <a:p>
            <a:r>
              <a:rPr lang="uk-UA" dirty="0" smtClean="0"/>
              <a:t>Джерел </a:t>
            </a:r>
            <a:r>
              <a:rPr lang="uk-UA" dirty="0" smtClean="0"/>
              <a:t>отруєння досить багато, та й первинні симптоми у них схожі, але для того, щоб допомогти постраждалій людині, потрібно дізнатися, в результаті чого вона опинилася в настільки небезпечній ситуації.</a:t>
            </a:r>
            <a:endParaRPr lang="uk-UA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193233" cy="1080120"/>
          </a:xfrm>
        </p:spPr>
        <p:txBody>
          <a:bodyPr/>
          <a:lstStyle/>
          <a:p>
            <a:r>
              <a:rPr lang="uk-UA" sz="4000" dirty="0" smtClean="0"/>
              <a:t>Побутові отруєння виникають при:</a:t>
            </a:r>
            <a:endParaRPr lang="uk-UA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10192" cy="4608512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 </a:t>
            </a:r>
            <a:r>
              <a:rPr lang="uk-UA" dirty="0" smtClean="0"/>
              <a:t>передозуванні лікарських засобів (при самолікуванні), </a:t>
            </a:r>
            <a:endParaRPr lang="uk-UA" dirty="0" smtClean="0"/>
          </a:p>
          <a:p>
            <a:r>
              <a:rPr lang="uk-UA" dirty="0" smtClean="0"/>
              <a:t>алкогольної </a:t>
            </a:r>
            <a:r>
              <a:rPr lang="uk-UA" dirty="0" smtClean="0"/>
              <a:t>інтоксикації</a:t>
            </a:r>
            <a:r>
              <a:rPr lang="uk-UA" dirty="0" smtClean="0"/>
              <a:t>,</a:t>
            </a:r>
          </a:p>
          <a:p>
            <a:r>
              <a:rPr lang="uk-UA" dirty="0" smtClean="0"/>
              <a:t> </a:t>
            </a:r>
            <a:r>
              <a:rPr lang="uk-UA" dirty="0" smtClean="0"/>
              <a:t>при прийомі всередину великих доз етилового алкоголю і його сурогатів, </a:t>
            </a:r>
            <a:endParaRPr lang="uk-UA" dirty="0" smtClean="0"/>
          </a:p>
          <a:p>
            <a:r>
              <a:rPr lang="uk-UA" b="1" dirty="0" smtClean="0"/>
              <a:t>помилкового</a:t>
            </a:r>
            <a:r>
              <a:rPr lang="uk-UA" dirty="0" smtClean="0"/>
              <a:t> </a:t>
            </a:r>
            <a:r>
              <a:rPr lang="uk-UA" dirty="0" smtClean="0"/>
              <a:t>вживання будь-якої хімічної речовини замість ліків або </a:t>
            </a:r>
            <a:r>
              <a:rPr lang="uk-UA" dirty="0" smtClean="0"/>
              <a:t>алкогольного </a:t>
            </a:r>
            <a:r>
              <a:rPr lang="uk-UA" dirty="0" smtClean="0"/>
              <a:t>напою і ін. Їх частка в структурі отруєнь - більше 90 %. 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b="1" dirty="0" smtClean="0"/>
              <a:t>Навмисні </a:t>
            </a:r>
            <a:r>
              <a:rPr lang="uk-UA" dirty="0" smtClean="0"/>
              <a:t>отруєння протікають важко, тому що в цих випадках зазвичай приймається отрута в свідомо великих дозах, розрахованих на вбивство або самогубство.</a:t>
            </a:r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Харчові отруєння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43264"/>
          </a:xfrm>
        </p:spPr>
        <p:txBody>
          <a:bodyPr/>
          <a:lstStyle/>
          <a:p>
            <a:r>
              <a:rPr lang="uk-UA" dirty="0" smtClean="0"/>
              <a:t>Причиною харчового отруєння може стати вживання непридатних продуктів, отруйних грибів або трав, або ж продуктів, які в певних умовах стали отруйними (наприклад, позеленіла картопля). Крім того, отруїтися можна і тими продуктами, які містять високу кількість солей важких металів або токсичних хімічних елементів. 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Симптоми харчового отруєння: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6" name="Содержимое 5" descr="1005880_233928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494"/>
          <a:stretch>
            <a:fillRect/>
          </a:stretch>
        </p:blipFill>
        <p:spPr>
          <a:xfrm>
            <a:off x="179512" y="1916831"/>
            <a:ext cx="4608512" cy="49411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Перша допомога:</a:t>
            </a:r>
            <a:r>
              <a:rPr lang="uk-UA" dirty="0" smtClean="0"/>
              <a:t> 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644008" cy="5589240"/>
          </a:xfrm>
        </p:spPr>
        <p:txBody>
          <a:bodyPr/>
          <a:lstStyle/>
          <a:p>
            <a:r>
              <a:rPr lang="uk-UA" sz="2400" dirty="0" smtClean="0"/>
              <a:t>Потрібно якнайшвидше вивести отруту з організму. Для цього в найкоротші терміни робиться промивання шлунка (дають випити велику кількість води (від одного літра) і натисканням пальцями на корінь язика викликають блювоту). Для проведення наступних заходів бажано звернутися за допомогою до лікаря.</a:t>
            </a:r>
            <a:endParaRPr lang="uk-UA" sz="2400" dirty="0"/>
          </a:p>
        </p:txBody>
      </p:sp>
      <p:pic>
        <p:nvPicPr>
          <p:cNvPr id="6" name="Содержимое 5" descr="pechinka-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56792"/>
            <a:ext cx="4038600" cy="4752528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Савченко Т.Т.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Отруєння алкоголем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495800" cy="4971256"/>
          </a:xfrm>
        </p:spPr>
        <p:txBody>
          <a:bodyPr/>
          <a:lstStyle/>
          <a:p>
            <a:r>
              <a:rPr lang="uk-UA" dirty="0" smtClean="0">
                <a:effectLst/>
              </a:rPr>
              <a:t>Вживання спиртних напоїв у великій кількості може закінчитися алкогольним отруєнням (при чому не можна визначити максимальну дозу «дозволеного», так як у кожного вона індивідуальна). </a:t>
            </a:r>
            <a:endParaRPr lang="uk-UA" dirty="0">
              <a:effectLst/>
            </a:endParaRPr>
          </a:p>
        </p:txBody>
      </p:sp>
      <p:pic>
        <p:nvPicPr>
          <p:cNvPr id="6" name="Содержимое 5" descr="2a70613f9ef8743eaa6c17490d11d7db33d2c23f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556792"/>
            <a:ext cx="4038600" cy="302895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Ознаки алкогольного отруєння: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збудження;</a:t>
            </a:r>
          </a:p>
          <a:p>
            <a:r>
              <a:rPr lang="uk-UA" dirty="0" smtClean="0"/>
              <a:t>почервоніння обличчя;</a:t>
            </a:r>
          </a:p>
          <a:p>
            <a:r>
              <a:rPr lang="uk-UA" dirty="0" smtClean="0"/>
              <a:t>запах алкоголю з рота;</a:t>
            </a:r>
          </a:p>
          <a:p>
            <a:r>
              <a:rPr lang="uk-UA" dirty="0" err="1" smtClean="0"/>
              <a:t>бред</a:t>
            </a:r>
            <a:r>
              <a:rPr lang="uk-UA" dirty="0" smtClean="0"/>
              <a:t>, потім збліднення обличчя;</a:t>
            </a:r>
          </a:p>
          <a:p>
            <a:r>
              <a:rPr lang="uk-UA" dirty="0" smtClean="0"/>
              <a:t>несвідомий стан.</a:t>
            </a:r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Перша допомога:</a:t>
            </a:r>
            <a:r>
              <a:rPr lang="uk-UA" dirty="0" smtClean="0"/>
              <a:t> 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4495800" cy="5373216"/>
          </a:xfrm>
        </p:spPr>
        <p:txBody>
          <a:bodyPr/>
          <a:lstStyle/>
          <a:p>
            <a:r>
              <a:rPr lang="uk-UA" dirty="0" smtClean="0"/>
              <a:t>Спочатку потрібно обережно дати понюхати нашатирний спирт. Коли потерпілий трохи прийде в себе, зробити промивання шлунка, після чого обкласти тіло грілками. Так само в разі алкогольного отруєння допомагає рясне гаряче питво (міцна кава).</a:t>
            </a:r>
            <a:endParaRPr lang="uk-UA" dirty="0"/>
          </a:p>
        </p:txBody>
      </p:sp>
      <p:pic>
        <p:nvPicPr>
          <p:cNvPr id="6" name="Содержимое 5" descr="Dollarphotoclub_72235449-700x46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694323"/>
            <a:ext cx="4038600" cy="2688554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Отруєння</a:t>
            </a:r>
            <a:r>
              <a:rPr lang="uk-UA" smtClean="0"/>
              <a:t> наркотичними засобами або </a:t>
            </a:r>
            <a:r>
              <a:rPr lang="uk-UA" smtClean="0"/>
              <a:t>медикаментами</a:t>
            </a:r>
            <a:r>
              <a:rPr lang="uk-UA" smtClean="0"/>
              <a:t/>
            </a:r>
            <a:br>
              <a:rPr lang="uk-UA" smtClean="0"/>
            </a:b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У цьому випадку інтоксикація відбувається при передозуванні медикаментозними препаратами або ж при вживанні наркотичних засобів. </a:t>
            </a:r>
            <a:endParaRPr lang="uk-UA" dirty="0"/>
          </a:p>
        </p:txBody>
      </p:sp>
      <p:pic>
        <p:nvPicPr>
          <p:cNvPr id="6" name="Содержимое 5" descr="1386755487_medikamenti2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76537"/>
            <a:ext cx="4038600" cy="2524125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Перші ознаки: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сонливість;</a:t>
            </a:r>
          </a:p>
          <a:p>
            <a:r>
              <a:rPr lang="uk-UA" dirty="0" smtClean="0"/>
              <a:t>запаморочення;</a:t>
            </a:r>
          </a:p>
          <a:p>
            <a:r>
              <a:rPr lang="uk-UA" dirty="0" smtClean="0"/>
              <a:t>шум у вухах;</a:t>
            </a:r>
          </a:p>
          <a:p>
            <a:r>
              <a:rPr lang="uk-UA" dirty="0" smtClean="0"/>
              <a:t>блювота;</a:t>
            </a:r>
          </a:p>
          <a:p>
            <a:r>
              <a:rPr lang="uk-UA" dirty="0" smtClean="0"/>
              <a:t>уповільнений і слабкий пульс;</a:t>
            </a:r>
          </a:p>
          <a:p>
            <a:r>
              <a:rPr lang="uk-UA" dirty="0" smtClean="0"/>
              <a:t>судоми.</a:t>
            </a:r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Перша допомога: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sz="1800" dirty="0" smtClean="0"/>
              <a:t>В першу чергу необхідне промивання шлунка. Після цього ні в якому разі не можна давати потерпілому спати. Потрібно змушувати його ходити, якщо ж він сам не в змозі - водити по кімнаті. Обов'язково потрібно зігрівати або розтирати боляче, так як після промивання його буде морозити. Так само можна спробувати робити гарячі ванни, чергуючи їх з холодними обливаннями. У разі такого отруєння необхідний медичний контроль.</a:t>
            </a:r>
            <a:endParaRPr lang="uk-UA" sz="1800" dirty="0"/>
          </a:p>
        </p:txBody>
      </p:sp>
      <p:pic>
        <p:nvPicPr>
          <p:cNvPr id="6" name="Содержимое 5" descr="owjrhgo-r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916832"/>
            <a:ext cx="4038600" cy="396044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Отруєння чадним газом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495800" cy="4971256"/>
          </a:xfrm>
        </p:spPr>
        <p:txBody>
          <a:bodyPr/>
          <a:lstStyle/>
          <a:p>
            <a:r>
              <a:rPr lang="uk-UA" dirty="0" smtClean="0"/>
              <a:t>Це гострий патологічний стан, який розвивається в результаті попадання в організм чадного газу (в основному при пожежі або витоку газу), і при несвоєчасному наданні медичної допомоги може призвести до летального результату.</a:t>
            </a:r>
            <a:endParaRPr lang="uk-UA" dirty="0"/>
          </a:p>
        </p:txBody>
      </p:sp>
      <p:pic>
        <p:nvPicPr>
          <p:cNvPr id="6" name="Содержимое 5" descr="886156fc4d5b1435bf24966801e6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28800"/>
            <a:ext cx="4038600" cy="375600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uk-UA" b="1" dirty="0" smtClean="0"/>
              <a:t>Симптоми: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8686800" cy="5043264"/>
          </a:xfrm>
        </p:spPr>
        <p:txBody>
          <a:bodyPr/>
          <a:lstStyle/>
          <a:p>
            <a:r>
              <a:rPr lang="uk-UA" dirty="0" smtClean="0"/>
              <a:t>притуплення реакцій;</a:t>
            </a:r>
          </a:p>
          <a:p>
            <a:r>
              <a:rPr lang="uk-UA" dirty="0" smtClean="0"/>
              <a:t>біль у грудях;</a:t>
            </a:r>
          </a:p>
          <a:p>
            <a:r>
              <a:rPr lang="uk-UA" dirty="0" smtClean="0"/>
              <a:t>головний біль і запаморочення;</a:t>
            </a:r>
          </a:p>
          <a:p>
            <a:r>
              <a:rPr lang="uk-UA" dirty="0" smtClean="0"/>
              <a:t>нудота, блювання;</a:t>
            </a:r>
          </a:p>
          <a:p>
            <a:r>
              <a:rPr lang="uk-UA" dirty="0" smtClean="0"/>
              <a:t>дратівливість;</a:t>
            </a:r>
          </a:p>
          <a:p>
            <a:r>
              <a:rPr lang="uk-UA" dirty="0" smtClean="0"/>
              <a:t>галюцинації;</a:t>
            </a:r>
          </a:p>
          <a:p>
            <a:r>
              <a:rPr lang="uk-UA" dirty="0" smtClean="0"/>
              <a:t>сплутаність свідомості;</a:t>
            </a:r>
          </a:p>
          <a:p>
            <a:r>
              <a:rPr lang="uk-UA" dirty="0" smtClean="0"/>
              <a:t>порушення зору.</a:t>
            </a:r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Перша допомога:</a:t>
            </a:r>
            <a:r>
              <a:rPr lang="uk-UA" dirty="0" smtClean="0"/>
              <a:t> 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8686800" cy="4824536"/>
          </a:xfrm>
        </p:spPr>
        <p:txBody>
          <a:bodyPr/>
          <a:lstStyle/>
          <a:p>
            <a:r>
              <a:rPr lang="ru-RU" dirty="0" smtClean="0"/>
              <a:t>Перше,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- </a:t>
            </a:r>
            <a:r>
              <a:rPr lang="ru-RU" dirty="0" err="1" smtClean="0"/>
              <a:t>винести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вивести</a:t>
            </a:r>
            <a:r>
              <a:rPr lang="ru-RU" dirty="0" smtClean="0"/>
              <a:t> </a:t>
            </a:r>
            <a:r>
              <a:rPr lang="ru-RU" dirty="0" err="1" smtClean="0"/>
              <a:t>потерпілого</a:t>
            </a:r>
            <a:r>
              <a:rPr lang="ru-RU" dirty="0" smtClean="0"/>
              <a:t> на </a:t>
            </a:r>
            <a:r>
              <a:rPr lang="ru-RU" dirty="0" err="1" smtClean="0"/>
              <a:t>свіже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знаходиться</a:t>
            </a:r>
            <a:r>
              <a:rPr lang="ru-RU" dirty="0" smtClean="0"/>
              <a:t> без </a:t>
            </a:r>
            <a:r>
              <a:rPr lang="ru-RU" dirty="0" err="1" smtClean="0"/>
              <a:t>свідомості</a:t>
            </a:r>
            <a:r>
              <a:rPr lang="ru-RU" dirty="0" smtClean="0"/>
              <a:t>, </a:t>
            </a:r>
            <a:r>
              <a:rPr lang="ru-RU" dirty="0" err="1" smtClean="0"/>
              <a:t>обов'язково</a:t>
            </a:r>
            <a:r>
              <a:rPr lang="ru-RU" dirty="0" smtClean="0"/>
              <a:t>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штучне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Повернути</a:t>
            </a:r>
            <a:r>
              <a:rPr lang="ru-RU" dirty="0" smtClean="0"/>
              <a:t> </a:t>
            </a:r>
            <a:r>
              <a:rPr lang="ru-RU" dirty="0" err="1" smtClean="0"/>
              <a:t>свідомість</a:t>
            </a:r>
            <a:r>
              <a:rPr lang="ru-RU" dirty="0" smtClean="0"/>
              <a:t> </a:t>
            </a:r>
            <a:r>
              <a:rPr lang="ru-RU" dirty="0" err="1" smtClean="0"/>
              <a:t>допоможе</a:t>
            </a:r>
            <a:r>
              <a:rPr lang="ru-RU" dirty="0" smtClean="0"/>
              <a:t> </a:t>
            </a:r>
            <a:r>
              <a:rPr lang="ru-RU" dirty="0" err="1" smtClean="0"/>
              <a:t>нашатирний</a:t>
            </a:r>
            <a:r>
              <a:rPr lang="ru-RU" dirty="0" smtClean="0"/>
              <a:t> </a:t>
            </a:r>
            <a:r>
              <a:rPr lang="ru-RU" dirty="0" smtClean="0"/>
              <a:t>спить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питво</a:t>
            </a:r>
            <a:r>
              <a:rPr lang="ru-RU" dirty="0" smtClean="0"/>
              <a:t> </a:t>
            </a:r>
            <a:r>
              <a:rPr lang="ru-RU" dirty="0" err="1" smtClean="0"/>
              <a:t>бадьорячих</a:t>
            </a:r>
            <a:r>
              <a:rPr lang="ru-RU" dirty="0" smtClean="0"/>
              <a:t> </a:t>
            </a:r>
            <a:r>
              <a:rPr lang="ru-RU" dirty="0" err="1" smtClean="0"/>
              <a:t>напоїв</a:t>
            </a:r>
            <a:r>
              <a:rPr lang="ru-RU" dirty="0" smtClean="0"/>
              <a:t> (чай, </a:t>
            </a:r>
            <a:r>
              <a:rPr lang="ru-RU" dirty="0" err="1" smtClean="0"/>
              <a:t>кава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Отруєння промисловими і побутовими </a:t>
            </a:r>
            <a:r>
              <a:rPr lang="uk-UA" dirty="0" err="1" smtClean="0"/>
              <a:t>отрутами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39208"/>
          </a:xfrm>
        </p:spPr>
        <p:txBody>
          <a:bodyPr/>
          <a:lstStyle/>
          <a:p>
            <a:r>
              <a:rPr lang="uk-UA" dirty="0" smtClean="0"/>
              <a:t>До них належать отруєння препаратами і рідинами, а так само їх випарами, використовуваними в промисловості і господарстві. 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5" name="Рисунок 4" descr="fdbf6b16c4ecadfd2905a3eff4a25a8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37357" y="3068960"/>
            <a:ext cx="5706643" cy="37890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Ознаки отруєння: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загальна слабкість;</a:t>
            </a:r>
          </a:p>
          <a:p>
            <a:r>
              <a:rPr lang="uk-UA" dirty="0" smtClean="0"/>
              <a:t>гіркота в роті;</a:t>
            </a:r>
          </a:p>
          <a:p>
            <a:r>
              <a:rPr lang="uk-UA" dirty="0" smtClean="0"/>
              <a:t>нудота і блювота;</a:t>
            </a:r>
          </a:p>
          <a:p>
            <a:r>
              <a:rPr lang="uk-UA" dirty="0" smtClean="0"/>
              <a:t>марення;</a:t>
            </a:r>
          </a:p>
          <a:p>
            <a:r>
              <a:rPr lang="uk-UA" dirty="0" smtClean="0"/>
              <a:t>галюцинації;</a:t>
            </a:r>
          </a:p>
          <a:p>
            <a:r>
              <a:rPr lang="uk-UA" dirty="0" smtClean="0"/>
              <a:t>судоми;</a:t>
            </a:r>
          </a:p>
          <a:p>
            <a:r>
              <a:rPr lang="uk-UA" dirty="0" smtClean="0"/>
              <a:t>втрата свідомості.</a:t>
            </a:r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Перша допомога: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4495800" cy="4683224"/>
          </a:xfrm>
        </p:spPr>
        <p:txBody>
          <a:bodyPr/>
          <a:lstStyle/>
          <a:p>
            <a:r>
              <a:rPr lang="uk-UA" dirty="0" smtClean="0"/>
              <a:t>У всіх випадках, коли є підозра важкого отруєння промисловими </a:t>
            </a:r>
            <a:r>
              <a:rPr lang="uk-UA" dirty="0" err="1" smtClean="0"/>
              <a:t>отрутами</a:t>
            </a:r>
            <a:r>
              <a:rPr lang="uk-UA" dirty="0" smtClean="0"/>
              <a:t>, необхідно в терміновому порядку викликати «швидку». До моменту її приїзду потрібно винести потерпілого на свіже повітря і зробити промивання шлунка.</a:t>
            </a:r>
            <a:endParaRPr lang="uk-UA" dirty="0"/>
          </a:p>
        </p:txBody>
      </p:sp>
      <p:pic>
        <p:nvPicPr>
          <p:cNvPr id="6" name="Содержимое 5" descr="Kw6sSdgxNpdozJmxaB81.w69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772816"/>
            <a:ext cx="4038600" cy="2266265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Наслідки отруєнь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328592"/>
          </a:xfrm>
        </p:spPr>
        <p:txBody>
          <a:bodyPr/>
          <a:lstStyle/>
          <a:p>
            <a:r>
              <a:rPr lang="uk-UA" sz="2400" dirty="0" smtClean="0"/>
              <a:t>Чим би не було викликане отруєння і яку б складність воно не мало, до нього не можна ставитися зневажливо. Адже в будь-якому випадку при інтоксикації в крові людини залишаються шкідливі або отруйні речовини, які навіть після усунення симптомів будуть продовжувати свої «підступні» справи. Адже ні для кого не секрет, що отруївшись, людина може померти або ж залишитися інвалідом на все життя. Отруєння можуть позначитися на нирках, шлунково-кишковому тракті, серцево-судинній системі та інших системах і органах організму. Тому, для того, щоб надати потрібну допомогу, а також виявити справжню причину інтоксикації, необхідно звернутися за допомогою до лікаря.</a:t>
            </a:r>
            <a:endParaRPr lang="uk-UA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7" name="Содержимое 6" descr="160728_otravlenia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06041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67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Тема67</Template>
  <TotalTime>76</TotalTime>
  <Words>824</Words>
  <Application>Microsoft Office PowerPoint</Application>
  <PresentationFormat>Экран (4:3)</PresentationFormat>
  <Paragraphs>88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Тема67</vt:lpstr>
      <vt:lpstr>Характеристика  побутових отруєнь</vt:lpstr>
      <vt:lpstr>Отруєння - це </vt:lpstr>
      <vt:lpstr>Побутові отруєння виникають при:</vt:lpstr>
      <vt:lpstr>Харчові отруєння </vt:lpstr>
      <vt:lpstr>Симптоми харчового отруєння:</vt:lpstr>
      <vt:lpstr>Перша допомога: </vt:lpstr>
      <vt:lpstr>Отруєння алкоголем </vt:lpstr>
      <vt:lpstr>Ознаки алкогольного отруєння:</vt:lpstr>
      <vt:lpstr>Перша допомога: </vt:lpstr>
      <vt:lpstr>Отруєння наркотичними засобами або медикаментами </vt:lpstr>
      <vt:lpstr>Перші ознаки:</vt:lpstr>
      <vt:lpstr>Перша допомога:</vt:lpstr>
      <vt:lpstr>Отруєння чадним газом </vt:lpstr>
      <vt:lpstr>Симптоми:</vt:lpstr>
      <vt:lpstr>Перша допомога: </vt:lpstr>
      <vt:lpstr>Отруєння промисловими і побутовими отрутами </vt:lpstr>
      <vt:lpstr>Ознаки отруєння:</vt:lpstr>
      <vt:lpstr>Перша допомога:</vt:lpstr>
      <vt:lpstr>Наслідки отруєнь 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Характеристика побутових і виробничих отруєнь</dc:title>
  <dc:creator>таня</dc:creator>
  <cp:lastModifiedBy>таня</cp:lastModifiedBy>
  <cp:revision>8</cp:revision>
  <dcterms:created xsi:type="dcterms:W3CDTF">2018-09-16T19:37:13Z</dcterms:created>
  <dcterms:modified xsi:type="dcterms:W3CDTF">2018-09-16T20:53:50Z</dcterms:modified>
</cp:coreProperties>
</file>