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7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7" r:id="rId10"/>
    <p:sldId id="278" r:id="rId11"/>
    <p:sldId id="279" r:id="rId12"/>
    <p:sldId id="280" r:id="rId13"/>
    <p:sldId id="281" r:id="rId14"/>
    <p:sldId id="282" r:id="rId15"/>
    <p:sldId id="28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A0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71220" autoAdjust="0"/>
  </p:normalViewPr>
  <p:slideViewPr>
    <p:cSldViewPr>
      <p:cViewPr>
        <p:scale>
          <a:sx n="83" d="100"/>
          <a:sy n="83" d="100"/>
        </p:scale>
        <p:origin x="-744" y="11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4AF62-E83A-4D80-86D8-C502F0241B0E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22B4D-4CF1-4042-B570-25C028BA4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790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22B4D-4CF1-4042-B570-25C028BA4BE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22B4D-4CF1-4042-B570-25C028BA4BE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22B4D-4CF1-4042-B570-25C028BA4BE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22B4D-4CF1-4042-B570-25C028BA4BE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22B4D-4CF1-4042-B570-25C028BA4BE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22B4D-4CF1-4042-B570-25C028BA4BE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22B4D-4CF1-4042-B570-25C028BA4BE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43042" y="428604"/>
            <a:ext cx="635798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Путешествие с друзьями по</a:t>
            </a:r>
          </a:p>
          <a:p>
            <a:pPr algn="ctr"/>
            <a:endParaRPr lang="ru-RU" sz="2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Страницам «Красной книги»</a:t>
            </a:r>
            <a:endParaRPr lang="ru-RU" sz="2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" name="Picture 2" descr="C:\Documents and Settings\Пользователь\Рабочий стол\girafa-rafa-3-5-ani-nr-4_4572_1_13321530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42852"/>
            <a:ext cx="5357850" cy="65722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14546" y="285728"/>
            <a:ext cx="500066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</a:t>
            </a:r>
            <a:r>
              <a:rPr lang="uk-UA" sz="2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одорож</a:t>
            </a:r>
            <a:r>
              <a:rPr lang="uk-UA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з друзями</a:t>
            </a:r>
            <a:endParaRPr lang="ru-RU" sz="2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Сторінками</a:t>
            </a:r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« </a:t>
            </a:r>
            <a:r>
              <a:rPr lang="ru-RU" sz="20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червоної</a:t>
            </a:r>
            <a:r>
              <a:rPr lang="ru-RU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книги»</a:t>
            </a:r>
            <a:endParaRPr lang="ru-RU" sz="2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3240" y="500042"/>
            <a:ext cx="56436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Діти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!.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Сторінки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Червоної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  книги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умовно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можна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поділити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 на 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кольори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які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розкажуть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 вам:</a:t>
            </a:r>
          </a:p>
          <a:p>
            <a:pPr algn="ctr"/>
            <a:endParaRPr lang="ru-RU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13700" y="2643183"/>
            <a:ext cx="487314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ru-RU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04842" y="1785926"/>
            <a:ext cx="512487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п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ро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види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рослин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 та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тварин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що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зникають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;</a:t>
            </a:r>
            <a:endParaRPr lang="ru-RU" sz="1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14678" y="1857364"/>
            <a:ext cx="500066" cy="3571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2643182"/>
            <a:ext cx="500066" cy="35719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3500438"/>
            <a:ext cx="500066" cy="3571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214678" y="4357694"/>
            <a:ext cx="490542" cy="3571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Documents and Settings\Пользователь\Рабочий стол\112084----_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5" y="0"/>
            <a:ext cx="2913051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862664" y="2631040"/>
            <a:ext cx="3370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 </a:t>
            </a:r>
            <a:r>
              <a:rPr lang="ru-RU" b="1" dirty="0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про </a:t>
            </a:r>
            <a:r>
              <a:rPr lang="ru-RU" b="1" dirty="0" err="1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види</a:t>
            </a:r>
            <a:r>
              <a:rPr lang="ru-RU" b="1" dirty="0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, </a:t>
            </a:r>
            <a:r>
              <a:rPr lang="ru-RU" b="1" dirty="0" err="1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які</a:t>
            </a:r>
            <a:r>
              <a:rPr lang="ru-RU" b="1" dirty="0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 </a:t>
            </a:r>
            <a:r>
              <a:rPr lang="ru-RU" b="1" dirty="0" err="1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відновлюються</a:t>
            </a:r>
            <a:r>
              <a:rPr lang="ru-RU" b="1" dirty="0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;</a:t>
            </a:r>
            <a:endParaRPr lang="ru-RU" sz="1200" dirty="0">
              <a:ea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04843" y="3429000"/>
            <a:ext cx="4367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п</a:t>
            </a:r>
            <a:r>
              <a:rPr lang="ru-RU" b="1" dirty="0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ро </a:t>
            </a:r>
            <a:r>
              <a:rPr lang="ru-RU" b="1" dirty="0" err="1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види</a:t>
            </a:r>
            <a:r>
              <a:rPr lang="ru-RU" b="1" dirty="0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, </a:t>
            </a:r>
            <a:r>
              <a:rPr lang="ru-RU" b="1" dirty="0" err="1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що</a:t>
            </a:r>
            <a:r>
              <a:rPr lang="ru-RU" b="1" dirty="0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 </a:t>
            </a:r>
            <a:r>
              <a:rPr lang="ru-RU" b="1" dirty="0" err="1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знаходяться</a:t>
            </a:r>
            <a:r>
              <a:rPr lang="ru-RU" b="1" dirty="0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 на </a:t>
            </a:r>
            <a:r>
              <a:rPr lang="ru-RU" b="1" dirty="0" err="1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межі</a:t>
            </a:r>
            <a:r>
              <a:rPr lang="ru-RU" b="1" dirty="0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 </a:t>
            </a:r>
            <a:r>
              <a:rPr lang="ru-RU" b="1" dirty="0" err="1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зникнення</a:t>
            </a:r>
            <a:r>
              <a:rPr lang="ru-RU" b="1" dirty="0" smtClean="0">
                <a:ln w="10541" cap="flat" cmpd="sng" algn="ctr">
                  <a:solidFill>
                    <a:srgbClr val="7D7D7D"/>
                  </a:solidFill>
                  <a:prstDash val="solid"/>
                  <a:round/>
                </a:ln>
                <a:solidFill>
                  <a:srgbClr val="984807"/>
                </a:solidFill>
              </a:rPr>
              <a:t>; </a:t>
            </a:r>
            <a:endParaRPr lang="ru-RU" sz="1200" dirty="0">
              <a:ea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57242" y="4392575"/>
            <a:ext cx="512487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п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ро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види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які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зникли</a:t>
            </a:r>
            <a:r>
              <a:rPr lang="ru-RU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.</a:t>
            </a:r>
            <a:endParaRPr lang="ru-RU" sz="1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20000">
        <p14:honeycomb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 animBg="1"/>
      <p:bldP spid="9" grpId="0" animBg="1"/>
      <p:bldP spid="10" grpId="0" animBg="1"/>
      <p:bldP spid="11" grpId="0" animBg="1"/>
      <p:bldP spid="6" grpId="0"/>
      <p:bldP spid="13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85918" y="142852"/>
            <a:ext cx="7143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                  </a:t>
            </a:r>
          </a:p>
          <a:p>
            <a:pPr algn="ctr"/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1785950" cy="235745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679783" y="558350"/>
            <a:ext cx="2913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cap="all" dirty="0" smtClean="0">
                <a:ln w="9004" cap="flat" cmpd="sng" algn="ctr">
                  <a:solidFill>
                    <a:srgbClr val="412B5C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Гадюка </a:t>
            </a:r>
            <a:r>
              <a:rPr lang="ru-RU" b="1" cap="all" dirty="0" err="1" smtClean="0">
                <a:ln w="9004" cap="flat" cmpd="sng" algn="ctr">
                  <a:solidFill>
                    <a:srgbClr val="412B5C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степова</a:t>
            </a:r>
            <a:r>
              <a:rPr lang="ru-RU" b="1" cap="all" dirty="0" smtClean="0">
                <a:ln w="9004" cap="flat" cmpd="sng" algn="ctr">
                  <a:solidFill>
                    <a:srgbClr val="412B5C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412B5C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східна</a:t>
            </a:r>
            <a:r>
              <a:rPr lang="ru-RU" b="1" cap="all" dirty="0" smtClean="0">
                <a:ln w="9004" cap="flat" cmpd="sng" algn="ctr">
                  <a:solidFill>
                    <a:srgbClr val="412B5C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sz="1600" b="1" cap="all" dirty="0" smtClean="0">
                <a:ln w="9004" cap="flat" cmpd="sng" algn="ctr">
                  <a:solidFill>
                    <a:srgbClr val="412B5C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endParaRPr lang="ru-RU" sz="1200" dirty="0"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9766" y="1460230"/>
            <a:ext cx="393152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Зустрічається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у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заповідниках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:</a:t>
            </a:r>
          </a:p>
          <a:p>
            <a:pPr>
              <a:spcAft>
                <a:spcPts val="0"/>
              </a:spcAft>
            </a:pP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Хомутівський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степ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,</a:t>
            </a:r>
          </a:p>
          <a:p>
            <a:pPr>
              <a:spcAft>
                <a:spcPts val="0"/>
              </a:spcAft>
            </a:pP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Камʼяні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могили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, </a:t>
            </a:r>
          </a:p>
          <a:p>
            <a:pPr>
              <a:spcAft>
                <a:spcPts val="0"/>
              </a:spcAft>
            </a:pP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Стрільцівський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степ.</a:t>
            </a:r>
            <a:endParaRPr lang="ru-RU" sz="1200" dirty="0">
              <a:ea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53351" y="2924944"/>
            <a:ext cx="28692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Забарвлення</a:t>
            </a:r>
            <a:r>
              <a:rPr lang="ru-RU" sz="16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  <a:r>
              <a:rPr lang="ru-RU" sz="1600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від</a:t>
            </a:r>
            <a:r>
              <a:rPr lang="ru-RU" sz="16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оливково- </a:t>
            </a:r>
            <a:r>
              <a:rPr lang="ru-RU" sz="1600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сірого</a:t>
            </a:r>
            <a:r>
              <a:rPr lang="ru-RU" sz="1600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  <a:r>
              <a:rPr lang="ru-RU" sz="16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16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до буро-</a:t>
            </a:r>
            <a:r>
              <a:rPr lang="ru-RU" sz="1600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сірого</a:t>
            </a:r>
            <a:r>
              <a:rPr lang="ru-RU" sz="16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.</a:t>
            </a:r>
            <a:endParaRPr lang="ru-RU" sz="1600" b="1" cap="all" dirty="0" smtClean="0">
              <a:ln w="9004" cap="flat" cmpd="sng" algn="ctr">
                <a:solidFill>
                  <a:srgbClr val="5C437A"/>
                </a:solidFill>
                <a:prstDash val="solid"/>
                <a:round/>
              </a:ln>
              <a:solidFill>
                <a:srgbClr val="000000"/>
              </a:solidFill>
              <a:effectLst>
                <a:reflection blurRad="12700" stA="28000" endPos="45000" dist="1016" dir="5400000" sy="-100000" algn="bl"/>
              </a:effectLst>
              <a:latin typeface="Calibri"/>
              <a:ea typeface="Times New Roman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48654" y="4255794"/>
            <a:ext cx="28692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Активна у </a:t>
            </a:r>
            <a:r>
              <a:rPr lang="ru-RU" sz="1600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сутінки</a:t>
            </a:r>
            <a:r>
              <a:rPr lang="ru-RU" sz="16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.</a:t>
            </a:r>
            <a:endParaRPr lang="ru-RU" sz="1600" b="1" cap="all" dirty="0" smtClean="0">
              <a:ln w="9004" cap="flat" cmpd="sng" algn="ctr">
                <a:solidFill>
                  <a:srgbClr val="5C437A"/>
                </a:solidFill>
                <a:prstDash val="solid"/>
                <a:round/>
              </a:ln>
              <a:solidFill>
                <a:srgbClr val="000000"/>
              </a:solidFill>
              <a:effectLst>
                <a:reflection blurRad="12700" stA="28000" endPos="45000" dist="1016" dir="5400000" sy="-100000" algn="bl"/>
              </a:effectLst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3074" name="Picture 2" descr="http://www.livt.net/Clt/Ani/Cho/Rep/Oph/Crl/crl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07" y="2643182"/>
            <a:ext cx="3780237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5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0800000" flipV="1">
            <a:off x="4427984" y="556197"/>
            <a:ext cx="414454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Чорний лелека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5" name="Picture 3" descr="C:\Documents and Settings\Пользователь\Рабочий стол\File05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3345" y="2655131"/>
            <a:ext cx="2214578" cy="3714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42852"/>
            <a:ext cx="178595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539552" y="3059668"/>
            <a:ext cx="4030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КРАСИвий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витончений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птах.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24744" y="3604374"/>
            <a:ext cx="4504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З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масивним</a:t>
            </a:r>
            <a:r>
              <a:rPr lang="ru-RU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і великим клювом </a:t>
            </a:r>
          </a:p>
          <a:p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На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довгих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червоних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ногах</a:t>
            </a:r>
            <a:r>
              <a:rPr lang="ru-RU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0464" y="4528503"/>
            <a:ext cx="51861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Забарвлення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від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темно-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зеденого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 до </a:t>
            </a:r>
          </a:p>
          <a:p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Червоно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–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фіолетового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.</a:t>
            </a:r>
          </a:p>
        </p:txBody>
      </p:sp>
    </p:spTree>
  </p:cSld>
  <p:clrMapOvr>
    <a:masterClrMapping/>
  </p:clrMapOvr>
  <p:transition spd="slow" advClick="0" advTm="10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0"/>
            <a:ext cx="1643074" cy="235743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123728" y="214290"/>
            <a:ext cx="38164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Листя</a:t>
            </a:r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зявляються</a:t>
            </a:r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одночасно</a:t>
            </a:r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з </a:t>
            </a:r>
            <a:r>
              <a:rPr lang="ru-RU" sz="1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квітками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57928" y="1049276"/>
            <a:ext cx="428628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у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прохолодну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та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похмуру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погоду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його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квітки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закриті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тому в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народі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він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називається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сон-травою.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2516477"/>
            <a:ext cx="432218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5856" y="393305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endParaRPr lang="ru-RU" sz="1400" dirty="0"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87477" y="3708009"/>
            <a:ext cx="14271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простріл</a:t>
            </a:r>
            <a:endParaRPr lang="ru-RU" dirty="0"/>
          </a:p>
        </p:txBody>
      </p:sp>
      <p:pic>
        <p:nvPicPr>
          <p:cNvPr id="4100" name="Picture 4" descr="http://www.1000listnik.ru/uploads/posts/2010-08/1281202953_prostre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4188"/>
            <a:ext cx="2349741" cy="176230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157928" y="2249509"/>
            <a:ext cx="493435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у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народній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медицині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використовується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як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заспокійливий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та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снодійний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засіб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pic>
        <p:nvPicPr>
          <p:cNvPr id="4102" name="Picture 6" descr="http://trifoly.ru/wps/wp-content/uploads/%D0%BF%D1%80%D0%BE%D1%81%D1%82%D1%80%D0%B5%D0%BB_%D0%BB%D1%83%D0%B3%D0%BE%D0%B2%D0%BE%D0%B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5" y="3708009"/>
            <a:ext cx="2642838" cy="26974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Прострел красный, Pulsatill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856" y="3825866"/>
            <a:ext cx="2998752" cy="25796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</p:cSld>
  <p:clrMapOvr>
    <a:masterClrMapping/>
  </p:clrMapOvr>
  <p:transition spd="slow" advClick="0" advTm="1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5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3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Пользователь\Рабочий стол\cd3_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435" y="0"/>
            <a:ext cx="3869055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072880" y="260648"/>
            <a:ext cx="471396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гілці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не птичка ,</a:t>
            </a:r>
          </a:p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звір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невеличкий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</a:t>
            </a:r>
          </a:p>
          <a:p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Хутро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мов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грілка</a:t>
            </a:r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Хто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ж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</a:p>
        </p:txBody>
      </p:sp>
      <p:pic>
        <p:nvPicPr>
          <p:cNvPr id="2050" name="Picture 2" descr="C:\Documents and Settings\Пользователь\Рабочий стол\400px-Stipa_joannis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428868"/>
            <a:ext cx="4071966" cy="4214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282" y="3786190"/>
            <a:ext cx="4143403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Ковила українська</a:t>
            </a:r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неї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коротке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коріння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Листья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жорсткі</a:t>
            </a:r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1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неначе</a:t>
            </a:r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дріт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1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колосі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по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одній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квітці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r>
              <a:rPr lang="ru-RU" sz="1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Плід</a:t>
            </a:r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– зерно. </a:t>
            </a:r>
          </a:p>
          <a:p>
            <a:endParaRPr lang="ru-RU" sz="1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57620" y="133786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Правильно! І </a:t>
            </a:r>
            <a:r>
              <a:rPr lang="ru-RU" sz="16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зі</a:t>
            </a:r>
            <a:r>
              <a:rPr lang="ru-RU" sz="1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мної</a:t>
            </a:r>
            <a:r>
              <a:rPr lang="ru-RU" sz="1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16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любі</a:t>
            </a:r>
            <a:r>
              <a:rPr lang="ru-RU" sz="1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діти</a:t>
            </a:r>
            <a:r>
              <a:rPr lang="ru-RU" sz="1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16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</a:t>
            </a:r>
            <a:r>
              <a:rPr lang="ru-RU" sz="1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подорожуватимете</a:t>
            </a:r>
            <a:r>
              <a:rPr lang="ru-RU" sz="1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зеленими</a:t>
            </a:r>
            <a:r>
              <a:rPr lang="ru-RU" sz="1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сторінками</a:t>
            </a:r>
            <a:r>
              <a:rPr lang="ru-RU" sz="1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dirty="0"/>
          </a:p>
        </p:txBody>
      </p:sp>
    </p:spTree>
  </p:cSld>
  <p:clrMapOvr>
    <a:masterClrMapping/>
  </p:clrMapOvr>
  <p:transition spd="slow" advClick="0" advTm="18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71818">
            <a:off x="119044" y="113553"/>
            <a:ext cx="2243130" cy="2122385"/>
          </a:xfrm>
          <a:prstGeom prst="ellipse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074" name="Picture 2" descr="C:\Documents and Settings\Пользователь\Рабочий стол\p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214290"/>
            <a:ext cx="5072098" cy="6380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523743" y="476672"/>
            <a:ext cx="1587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Оце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краса!</a:t>
            </a:r>
            <a:endParaRPr lang="ru-RU" sz="1400" dirty="0">
              <a:ea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2564904"/>
            <a:ext cx="377394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ru-RU" sz="14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Півонія</a:t>
            </a: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4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тонколисна</a:t>
            </a: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, в  </a:t>
            </a:r>
            <a:r>
              <a:rPr lang="ru-RU" sz="14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народі</a:t>
            </a: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-  </a:t>
            </a: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ru-RU" sz="1100" dirty="0" smtClean="0"/>
              <a:t> </a:t>
            </a: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« </a:t>
            </a:r>
            <a:r>
              <a:rPr lang="ru-RU" sz="14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воронець</a:t>
            </a: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»</a:t>
            </a:r>
            <a:r>
              <a:rPr lang="en-US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4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.</a:t>
            </a:r>
            <a:endParaRPr lang="ru-RU" sz="1400" b="1" cap="all" dirty="0" smtClean="0">
              <a:ln w="9004" cap="flat" cmpd="sng" algn="ctr">
                <a:solidFill>
                  <a:srgbClr val="5C437A"/>
                </a:solidFill>
                <a:prstDash val="solid"/>
                <a:round/>
              </a:ln>
              <a:gradFill>
                <a:gsLst>
                  <a:gs pos="0">
                    <a:srgbClr val="120048"/>
                  </a:gs>
                  <a:gs pos="43000">
                    <a:srgbClr val="6F00FF"/>
                  </a:gs>
                  <a:gs pos="48000">
                    <a:srgbClr val="5F00FF"/>
                  </a:gs>
                  <a:gs pos="100000">
                    <a:srgbClr val="120048"/>
                  </a:gs>
                </a:gsLst>
                <a:lin ang="5400000" scaled="0"/>
              </a:gradFill>
              <a:effectLst>
                <a:reflection blurRad="12700" stA="28000" endPos="45000" dist="1016" dir="5400000" sy="-100000" algn="bl"/>
              </a:effectLst>
            </a:endParaRPr>
          </a:p>
          <a:p>
            <a:pPr>
              <a:spcAft>
                <a:spcPts val="0"/>
              </a:spcAft>
            </a:pP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4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квітне</a:t>
            </a: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рано на </a:t>
            </a:r>
            <a:r>
              <a:rPr lang="ru-RU" sz="14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весні</a:t>
            </a: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та </a:t>
            </a:r>
            <a:r>
              <a:rPr lang="ru-RU" sz="14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проте</a:t>
            </a: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4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ця</a:t>
            </a: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4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рослина</a:t>
            </a: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4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отруйна</a:t>
            </a:r>
            <a:r>
              <a:rPr lang="ru-RU" sz="1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.</a:t>
            </a:r>
          </a:p>
          <a:p>
            <a:pPr>
              <a:spcAft>
                <a:spcPts val="0"/>
              </a:spcAft>
            </a:pPr>
            <a:endParaRPr lang="en-US" sz="1400" b="1" cap="all" dirty="0" smtClean="0">
              <a:ln w="9004" cap="flat" cmpd="sng" algn="ctr">
                <a:solidFill>
                  <a:srgbClr val="5C437A"/>
                </a:solidFill>
                <a:prstDash val="solid"/>
                <a:round/>
              </a:ln>
              <a:gradFill>
                <a:gsLst>
                  <a:gs pos="0">
                    <a:srgbClr val="120048"/>
                  </a:gs>
                  <a:gs pos="43000">
                    <a:srgbClr val="6F00FF"/>
                  </a:gs>
                  <a:gs pos="48000">
                    <a:srgbClr val="5F00FF"/>
                  </a:gs>
                  <a:gs pos="100000">
                    <a:srgbClr val="120048"/>
                  </a:gs>
                </a:gsLst>
                <a:lin ang="5400000" scaled="0"/>
              </a:gradFill>
              <a:effectLst>
                <a:reflection blurRad="12700" stA="28000" endPos="45000" dist="1016" dir="5400000" sy="-100000" algn="bl"/>
              </a:effectLst>
            </a:endParaRPr>
          </a:p>
        </p:txBody>
      </p:sp>
    </p:spTree>
  </p:cSld>
  <p:clrMapOvr>
    <a:masterClrMapping/>
  </p:clrMapOvr>
  <p:transition spd="slow" advClick="0" advTm="1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1571636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 descr="C:\Documents and Settings\Пользователь\Рабочий стол\besvremeni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571612"/>
            <a:ext cx="4578352" cy="507209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35696" y="285728"/>
            <a:ext cx="67687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Квітнуть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рано на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весні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формують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плід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і з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настанням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спеки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відмирають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2462" y="3140968"/>
            <a:ext cx="408949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шафран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отруйна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рослина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Належить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до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родини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ірисових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r>
              <a:rPr lang="uk-UA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 садівництві використовується Латинська назва рослини -крокус.</a:t>
            </a:r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 advClick="0" advTm="1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7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2000264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428860" y="142853"/>
            <a:ext cx="650069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125" y="4198083"/>
            <a:ext cx="464347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За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відданість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6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людям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їх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6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называют 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ь «людьми у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пташиному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пірʼї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»,  </a:t>
            </a:r>
            <a:r>
              <a:rPr lang="ru-RU" sz="16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-</a:t>
            </a:r>
            <a:endParaRPr lang="ru-RU" sz="1200" dirty="0"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з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грецької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6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–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подібний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людині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.</a:t>
            </a:r>
            <a:endParaRPr lang="ru-RU" sz="1200" dirty="0">
              <a:ea typeface="Times New Roman"/>
            </a:endParaRPr>
          </a:p>
        </p:txBody>
      </p:sp>
      <p:pic>
        <p:nvPicPr>
          <p:cNvPr id="5123" name="Picture 3" descr="C:\Documents and Settings\Пользователь\Рабочий стол\demoiselle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2714620"/>
            <a:ext cx="4129086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480956" y="435241"/>
            <a:ext cx="650069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spcAft>
                <a:spcPts val="0"/>
              </a:spcAft>
            </a:pP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З дерев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листя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опадає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,  птахи клином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відлітають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.</a:t>
            </a:r>
            <a:endParaRPr lang="ru-RU" sz="1200" dirty="0">
              <a:ea typeface="Times New Roman"/>
            </a:endParaRPr>
          </a:p>
          <a:p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5245" y="3367086"/>
            <a:ext cx="464347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так,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журавлі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Перед вами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степовий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журавель</a:t>
            </a:r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pPr algn="ctr">
              <a:buFontTx/>
              <a:buChar char="-"/>
            </a:pPr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25" y="5157192"/>
            <a:ext cx="464347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Гнізда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будують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у полях, тому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збираючи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врожай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людина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має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бути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обережною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  <a:endParaRPr lang="ru-RU" sz="1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buFontTx/>
              <a:buChar char="-"/>
            </a:pPr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5000">
        <p14:ripple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2071702" cy="228601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175970" y="2460916"/>
            <a:ext cx="39580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Не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бійтеся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!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не монстр,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підковоніс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малий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16016" y="2060848"/>
            <a:ext cx="39580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26749" y="3289558"/>
            <a:ext cx="67785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Під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час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зміни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зимових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сховищ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на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літні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і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навпаки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,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долає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відстань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до 112 км.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19933" y="4047455"/>
            <a:ext cx="6318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  <a:cs typeface="Times New Roman"/>
              </a:rPr>
              <a:t>Знищує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  <a:cs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  <a:cs typeface="Times New Roman"/>
              </a:rPr>
              <a:t>комарів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  <a:cs typeface="Times New Roman"/>
              </a:rPr>
              <a:t>,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  <a:cs typeface="Times New Roman"/>
              </a:rPr>
              <a:t>зимуючу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  <a:cs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  <a:cs typeface="Times New Roman"/>
              </a:rPr>
              <a:t>міль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  <a:cs typeface="Times New Roman"/>
              </a:rPr>
              <a:t> та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  <a:cs typeface="Times New Roman"/>
              </a:rPr>
              <a:t>капустяну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  <a:cs typeface="Times New Roman"/>
              </a:rPr>
              <a:t> совку.</a:t>
            </a:r>
            <a:endParaRPr lang="ru-RU" sz="1400" dirty="0">
              <a:ea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26749" y="4797152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Прокидається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від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зимової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сплячки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наприкінці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 </a:t>
            </a:r>
            <a:r>
              <a:rPr lang="ru-RU" sz="1600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березня</a:t>
            </a:r>
            <a:r>
              <a:rPr lang="ru-RU" sz="16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.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155" y="296841"/>
            <a:ext cx="2053512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4000">
        <p14:ripple/>
      </p:transition>
    </mc:Choice>
    <mc:Fallback xmlns=""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214290"/>
            <a:ext cx="1466850" cy="1771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 descr="C:\Documents and Settings\Пользователь\Рабочий стол\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4144" y="285728"/>
            <a:ext cx="2460468" cy="2279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987824" y="285728"/>
            <a:ext cx="4155944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Зірвати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пелюстку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з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квітки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я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хотів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а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він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узяв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та й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полетів</a:t>
            </a:r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pPr algn="ctr"/>
            <a:endParaRPr lang="ru-RU" sz="2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85720" y="3143248"/>
            <a:ext cx="407196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75464" y="1985940"/>
            <a:ext cx="3107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 перламутровка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польова</a:t>
            </a:r>
            <a:endParaRPr lang="ru-RU" sz="1100" dirty="0">
              <a:ea typeface="Times New Roman"/>
            </a:endParaRPr>
          </a:p>
        </p:txBody>
      </p:sp>
      <p:pic>
        <p:nvPicPr>
          <p:cNvPr id="1028" name="Picture 4" descr="Issoria lathon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231" y="2584688"/>
            <a:ext cx="2548815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54144" y="3112470"/>
            <a:ext cx="56860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На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задніх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крилах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, з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внутрішньої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сторони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знаходяться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дуже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великі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,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різної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форми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перламутрові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плями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.</a:t>
            </a:r>
            <a:endParaRPr lang="ru-RU" sz="1100" dirty="0">
              <a:solidFill>
                <a:prstClr val="black"/>
              </a:solidFill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9258" y="5445224"/>
            <a:ext cx="4813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Перелітний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вид. 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Зимує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у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вигляді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гусені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. </a:t>
            </a:r>
            <a:endParaRPr lang="ru-RU" sz="1100" dirty="0">
              <a:solidFill>
                <a:prstClr val="black"/>
              </a:solidFill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9258" y="4581128"/>
            <a:ext cx="4559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Яйця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відкладає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 по одному, а  не 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групами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Times New Roman"/>
              </a:rPr>
              <a:t>.</a:t>
            </a:r>
            <a:endParaRPr lang="ru-RU" sz="1100" dirty="0">
              <a:solidFill>
                <a:prstClr val="black"/>
              </a:solidFill>
              <a:ea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3000">
        <p14:ripple/>
      </p:transition>
    </mc:Choice>
    <mc:Fallback xmlns="">
      <p:transition spd="slow" advClick="0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7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3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700"/>
                            </p:stCondLst>
                            <p:childTnLst>
                              <p:par>
                                <p:cTn id="17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2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3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2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2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1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Пользователь\Рабочий стол\cd21_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66937"/>
            <a:ext cx="3381258" cy="4181476"/>
          </a:xfrm>
          <a:prstGeom prst="ellipse">
            <a:avLst/>
          </a:prstGeom>
          <a:noFill/>
        </p:spPr>
      </p:pic>
      <p:sp>
        <p:nvSpPr>
          <p:cNvPr id="14" name="Текст 13"/>
          <p:cNvSpPr>
            <a:spLocks noGrp="1"/>
          </p:cNvSpPr>
          <p:nvPr>
            <p:ph type="body" sz="half" idx="2"/>
          </p:nvPr>
        </p:nvSpPr>
        <p:spPr>
          <a:xfrm>
            <a:off x="381745" y="5301208"/>
            <a:ext cx="8078688" cy="1345491"/>
          </a:xfrm>
        </p:spPr>
        <p:txBody>
          <a:bodyPr>
            <a:normAutofit/>
          </a:bodyPr>
          <a:lstStyle/>
          <a:p>
            <a:r>
              <a:rPr lang="ru-RU" sz="1800" b="1" dirty="0" err="1" smtClean="0">
                <a:ea typeface="Times New Roman"/>
              </a:rPr>
              <a:t>Використовувався</a:t>
            </a:r>
            <a:r>
              <a:rPr lang="ru-RU" sz="1800" b="1" dirty="0" smtClean="0">
                <a:ea typeface="Times New Roman"/>
              </a:rPr>
              <a:t> у </a:t>
            </a:r>
            <a:r>
              <a:rPr lang="ru-RU" sz="1800" b="1" dirty="0" err="1" smtClean="0">
                <a:ea typeface="Times New Roman"/>
              </a:rPr>
              <a:t>парфумерії</a:t>
            </a:r>
            <a:r>
              <a:rPr lang="ru-RU" sz="1800" b="1" dirty="0" smtClean="0">
                <a:ea typeface="Times New Roman"/>
              </a:rPr>
              <a:t> , </a:t>
            </a:r>
            <a:r>
              <a:rPr lang="ru-RU" sz="1800" b="1" dirty="0">
                <a:ea typeface="Times New Roman"/>
              </a:rPr>
              <a:t>для </a:t>
            </a:r>
            <a:r>
              <a:rPr lang="ru-RU" sz="1800" b="1" dirty="0" err="1" smtClean="0">
                <a:ea typeface="Times New Roman"/>
              </a:rPr>
              <a:t>ароматизації</a:t>
            </a:r>
            <a:r>
              <a:rPr lang="ru-RU" sz="1800" b="1" dirty="0" smtClean="0">
                <a:ea typeface="Times New Roman"/>
              </a:rPr>
              <a:t> </a:t>
            </a:r>
            <a:r>
              <a:rPr lang="ru-RU" sz="1800" b="1" dirty="0" err="1" smtClean="0">
                <a:ea typeface="Times New Roman"/>
              </a:rPr>
              <a:t>різних</a:t>
            </a:r>
            <a:r>
              <a:rPr lang="ru-RU" sz="1800" b="1" dirty="0" smtClean="0">
                <a:ea typeface="Times New Roman"/>
              </a:rPr>
              <a:t>  </a:t>
            </a:r>
            <a:r>
              <a:rPr lang="ru-RU" sz="1800" b="1" dirty="0" err="1" smtClean="0">
                <a:ea typeface="Times New Roman"/>
              </a:rPr>
              <a:t>страв</a:t>
            </a:r>
            <a:r>
              <a:rPr lang="ru-RU" sz="1800" b="1" dirty="0" smtClean="0">
                <a:ea typeface="Times New Roman"/>
              </a:rPr>
              <a:t>, </a:t>
            </a:r>
            <a:r>
              <a:rPr lang="ru-RU" sz="1800" b="1" dirty="0">
                <a:ea typeface="Times New Roman"/>
              </a:rPr>
              <a:t>при </a:t>
            </a:r>
            <a:r>
              <a:rPr lang="ru-RU" sz="1800" b="1" dirty="0" err="1" smtClean="0">
                <a:ea typeface="Times New Roman"/>
              </a:rPr>
              <a:t>засолюванні</a:t>
            </a:r>
            <a:r>
              <a:rPr lang="ru-RU" sz="1800" b="1" dirty="0" smtClean="0">
                <a:ea typeface="Times New Roman"/>
              </a:rPr>
              <a:t> </a:t>
            </a:r>
            <a:r>
              <a:rPr lang="ru-RU" sz="1800" b="1" dirty="0" err="1" smtClean="0">
                <a:ea typeface="Times New Roman"/>
              </a:rPr>
              <a:t>томатів</a:t>
            </a:r>
            <a:r>
              <a:rPr lang="ru-RU" sz="1800" b="1" dirty="0" smtClean="0">
                <a:ea typeface="Times New Roman"/>
              </a:rPr>
              <a:t>, </a:t>
            </a:r>
            <a:r>
              <a:rPr lang="ru-RU" sz="1800" b="1" dirty="0" err="1" smtClean="0">
                <a:ea typeface="Times New Roman"/>
              </a:rPr>
              <a:t>огірків</a:t>
            </a:r>
            <a:r>
              <a:rPr lang="ru-RU" sz="1800" b="1" dirty="0" smtClean="0">
                <a:ea typeface="Times New Roman"/>
              </a:rPr>
              <a:t>, </a:t>
            </a:r>
            <a:r>
              <a:rPr lang="ru-RU" sz="1800" b="1" dirty="0" err="1" smtClean="0">
                <a:ea typeface="Times New Roman"/>
              </a:rPr>
              <a:t>яблук</a:t>
            </a:r>
            <a:r>
              <a:rPr lang="ru-RU" sz="1800" b="1" dirty="0">
                <a:ea typeface="Times New Roman"/>
              </a:rPr>
              <a:t>, маслин. </a:t>
            </a:r>
            <a:r>
              <a:rPr lang="ru-RU" sz="1800" b="1" dirty="0" smtClean="0">
                <a:ea typeface="Times New Roman"/>
              </a:rPr>
              <a:t>У </a:t>
            </a:r>
            <a:r>
              <a:rPr lang="ru-RU" sz="1800" b="1" dirty="0" err="1" smtClean="0">
                <a:ea typeface="Times New Roman"/>
              </a:rPr>
              <a:t>народній</a:t>
            </a:r>
            <a:r>
              <a:rPr lang="ru-RU" sz="1800" b="1" dirty="0" smtClean="0">
                <a:ea typeface="Times New Roman"/>
              </a:rPr>
              <a:t> </a:t>
            </a:r>
            <a:r>
              <a:rPr lang="ru-RU" sz="1800" b="1" dirty="0" err="1" smtClean="0">
                <a:ea typeface="Times New Roman"/>
              </a:rPr>
              <a:t>медицині</a:t>
            </a:r>
            <a:r>
              <a:rPr lang="ru-RU" sz="1800" b="1" dirty="0" smtClean="0">
                <a:ea typeface="Times New Roman"/>
              </a:rPr>
              <a:t> </a:t>
            </a:r>
            <a:r>
              <a:rPr lang="ru-RU" sz="1800" b="1" dirty="0">
                <a:ea typeface="Times New Roman"/>
              </a:rPr>
              <a:t>трава </a:t>
            </a:r>
            <a:r>
              <a:rPr lang="ru-RU" sz="1800" b="1" dirty="0" err="1" smtClean="0">
                <a:ea typeface="Times New Roman"/>
              </a:rPr>
              <a:t>гісопу</a:t>
            </a:r>
            <a:r>
              <a:rPr lang="ru-RU" sz="1800" b="1" dirty="0" smtClean="0">
                <a:ea typeface="Times New Roman"/>
              </a:rPr>
              <a:t> </a:t>
            </a:r>
            <a:r>
              <a:rPr lang="ru-RU" sz="1800" b="1" dirty="0" err="1" smtClean="0">
                <a:ea typeface="Times New Roman"/>
              </a:rPr>
              <a:t>застосовувалась</a:t>
            </a:r>
            <a:r>
              <a:rPr lang="ru-RU" sz="1800" b="1" dirty="0" smtClean="0">
                <a:ea typeface="Times New Roman"/>
              </a:rPr>
              <a:t> у </a:t>
            </a:r>
            <a:r>
              <a:rPr lang="ru-RU" sz="1800" b="1" dirty="0" err="1" smtClean="0">
                <a:ea typeface="Times New Roman"/>
              </a:rPr>
              <a:t>якості</a:t>
            </a:r>
            <a:r>
              <a:rPr lang="ru-RU" sz="1800" b="1" dirty="0" smtClean="0">
                <a:ea typeface="Times New Roman"/>
              </a:rPr>
              <a:t> легкого </a:t>
            </a:r>
            <a:r>
              <a:rPr lang="ru-RU" sz="1800" b="1" dirty="0" err="1" smtClean="0">
                <a:ea typeface="Times New Roman"/>
              </a:rPr>
              <a:t>збуджуючого</a:t>
            </a:r>
            <a:r>
              <a:rPr lang="ru-RU" sz="1800" b="1" dirty="0" smtClean="0">
                <a:ea typeface="Times New Roman"/>
              </a:rPr>
              <a:t> </a:t>
            </a:r>
            <a:r>
              <a:rPr lang="ru-RU" sz="1800" b="1" dirty="0" err="1" smtClean="0">
                <a:ea typeface="Times New Roman"/>
              </a:rPr>
              <a:t>засобу</a:t>
            </a:r>
            <a:r>
              <a:rPr lang="ru-RU" sz="1800" b="1" dirty="0" smtClean="0">
                <a:ea typeface="Times New Roman"/>
              </a:rPr>
              <a:t> у </a:t>
            </a:r>
            <a:r>
              <a:rPr lang="ru-RU" sz="1800" b="1" dirty="0" err="1" smtClean="0">
                <a:ea typeface="Times New Roman"/>
              </a:rPr>
              <a:t>різних</a:t>
            </a:r>
            <a:r>
              <a:rPr lang="ru-RU" sz="1800" b="1" dirty="0" smtClean="0">
                <a:ea typeface="Times New Roman"/>
              </a:rPr>
              <a:t> </a:t>
            </a:r>
            <a:r>
              <a:rPr lang="ru-RU" sz="1800" b="1" dirty="0" err="1" smtClean="0">
                <a:ea typeface="Times New Roman"/>
              </a:rPr>
              <a:t>випадках</a:t>
            </a:r>
            <a:r>
              <a:rPr lang="ru-RU" sz="1800" b="1" dirty="0" smtClean="0">
                <a:ea typeface="Times New Roman"/>
              </a:rPr>
              <a:t> </a:t>
            </a:r>
            <a:r>
              <a:rPr lang="ru-RU" sz="1800" b="1" dirty="0" err="1" smtClean="0">
                <a:ea typeface="Times New Roman"/>
              </a:rPr>
              <a:t>нездужання</a:t>
            </a:r>
            <a:r>
              <a:rPr lang="ru-RU" sz="1800" b="1" dirty="0" smtClean="0">
                <a:ea typeface="Times New Roman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593903"/>
            <a:ext cx="5486400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Рисунок 17" descr="Иссоп меловой"/>
          <p:cNvPicPr>
            <a:picLocks noGrp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1" b="14391"/>
          <a:stretch>
            <a:fillRect/>
          </a:stretch>
        </p:blipFill>
        <p:spPr bwMode="auto">
          <a:xfrm>
            <a:off x="3851920" y="1916833"/>
            <a:ext cx="4514527" cy="29929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604333" y="4725144"/>
            <a:ext cx="1063112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ГІСОП  </a:t>
            </a:r>
            <a:endParaRPr lang="ru-RU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1921" y="476672"/>
            <a:ext cx="460851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ДІТИ, ЗВЕРТАЮ УВАГУ, БІЛІ СТОРІНКИ – ЦЕ ЛИХО. ТАКИХ ВИДІВ  </a:t>
            </a:r>
            <a:r>
              <a:rPr lang="ru-RU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r>
              <a:rPr lang="ru-RU" b="1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 НЕ МАЄ, АБО ЇХ АРЕАЛ ОБМЕЖЕНИЙ.</a:t>
            </a:r>
            <a:endParaRPr lang="ru-RU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6000">
        <p14:vortex dir="r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248" y="2636912"/>
            <a:ext cx="1914525" cy="3600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Тысячелистник  голый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61" y="301013"/>
            <a:ext cx="3744416" cy="31683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499992" y="301013"/>
            <a:ext cx="3958208" cy="1111763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1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деревій</a:t>
            </a:r>
            <a:r>
              <a:rPr lang="ru-RU" sz="1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 </a:t>
            </a:r>
            <a:r>
              <a:rPr lang="ru-RU" sz="1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голий</a:t>
            </a:r>
            <a:r>
              <a:rPr lang="ru-RU" sz="1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 </a:t>
            </a:r>
            <a:endParaRPr lang="ru-RU" sz="1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>
          <a:xfrm>
            <a:off x="425961" y="3886200"/>
            <a:ext cx="6090255" cy="2351162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 err="1" smtClean="0">
                <a:solidFill>
                  <a:schemeClr val="tx1"/>
                </a:solidFill>
              </a:rPr>
              <a:t>Назву</a:t>
            </a:r>
            <a:r>
              <a:rPr lang="ru-RU" sz="1800" b="1" dirty="0" smtClean="0">
                <a:solidFill>
                  <a:schemeClr val="tx1"/>
                </a:solidFill>
              </a:rPr>
              <a:t> роду </a:t>
            </a:r>
            <a:r>
              <a:rPr lang="ru-RU" sz="1800" b="1" dirty="0" err="1" smtClean="0">
                <a:solidFill>
                  <a:schemeClr val="tx1"/>
                </a:solidFill>
              </a:rPr>
              <a:t>рослина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отримала</a:t>
            </a:r>
            <a:r>
              <a:rPr lang="ru-RU" sz="1800" b="1" dirty="0" smtClean="0">
                <a:solidFill>
                  <a:schemeClr val="tx1"/>
                </a:solidFill>
              </a:rPr>
              <a:t> на </a:t>
            </a:r>
            <a:r>
              <a:rPr lang="ru-RU" sz="1800" b="1" dirty="0">
                <a:solidFill>
                  <a:schemeClr val="tx1"/>
                </a:solidFill>
              </a:rPr>
              <a:t>честь </a:t>
            </a:r>
            <a:r>
              <a:rPr lang="ru-RU" sz="1800" b="1" dirty="0" err="1" smtClean="0">
                <a:solidFill>
                  <a:schemeClr val="tx1"/>
                </a:solidFill>
              </a:rPr>
              <a:t>Ахілеса</a:t>
            </a:r>
            <a:r>
              <a:rPr lang="ru-RU" sz="1800" b="1" dirty="0" smtClean="0">
                <a:solidFill>
                  <a:schemeClr val="tx1"/>
                </a:solidFill>
              </a:rPr>
              <a:t>, </a:t>
            </a:r>
            <a:r>
              <a:rPr lang="ru-RU" sz="1800" b="1" dirty="0" err="1" smtClean="0">
                <a:solidFill>
                  <a:schemeClr val="tx1"/>
                </a:solidFill>
              </a:rPr>
              <a:t>який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лікував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цією</a:t>
            </a:r>
            <a:r>
              <a:rPr lang="ru-RU" sz="1800" b="1" dirty="0" smtClean="0">
                <a:solidFill>
                  <a:schemeClr val="tx1"/>
                </a:solidFill>
              </a:rPr>
              <a:t> травою </a:t>
            </a:r>
            <a:r>
              <a:rPr lang="ru-RU" sz="1800" b="1" dirty="0">
                <a:solidFill>
                  <a:schemeClr val="tx1"/>
                </a:solidFill>
              </a:rPr>
              <a:t>героя </a:t>
            </a:r>
            <a:r>
              <a:rPr lang="ru-RU" sz="1800" b="1" dirty="0" err="1" smtClean="0">
                <a:solidFill>
                  <a:schemeClr val="tx1"/>
                </a:solidFill>
              </a:rPr>
              <a:t>грецької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міфології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Телефуса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від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поранення</a:t>
            </a:r>
            <a:r>
              <a:rPr lang="ru-RU" sz="1800" b="1" dirty="0" smtClean="0">
                <a:solidFill>
                  <a:schemeClr val="tx1"/>
                </a:solidFill>
              </a:rPr>
              <a:t> мечем. За </a:t>
            </a:r>
            <a:r>
              <a:rPr lang="ru-RU" sz="1800" b="1" dirty="0" err="1" smtClean="0">
                <a:solidFill>
                  <a:schemeClr val="tx1"/>
                </a:solidFill>
              </a:rPr>
              <a:t>іншим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тлумаченням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його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назва</a:t>
            </a:r>
            <a:r>
              <a:rPr lang="ru-RU" sz="1800" b="1" dirty="0" smtClean="0">
                <a:solidFill>
                  <a:schemeClr val="tx1"/>
                </a:solidFill>
              </a:rPr>
              <a:t> походить </a:t>
            </a:r>
            <a:r>
              <a:rPr lang="ru-RU" sz="1800" b="1" dirty="0" err="1" smtClean="0">
                <a:solidFill>
                  <a:schemeClr val="tx1"/>
                </a:solidFill>
              </a:rPr>
              <a:t>від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грецького</a:t>
            </a:r>
            <a:r>
              <a:rPr lang="ru-RU" sz="1800" b="1" dirty="0" smtClean="0">
                <a:solidFill>
                  <a:schemeClr val="tx1"/>
                </a:solidFill>
              </a:rPr>
              <a:t> слова «</a:t>
            </a:r>
            <a:r>
              <a:rPr lang="ru-RU" sz="1800" b="1" dirty="0" err="1" smtClean="0">
                <a:solidFill>
                  <a:schemeClr val="tx1"/>
                </a:solidFill>
              </a:rPr>
              <a:t>ахілос</a:t>
            </a:r>
            <a:r>
              <a:rPr lang="ru-RU" sz="1800" b="1" dirty="0">
                <a:solidFill>
                  <a:schemeClr val="tx1"/>
                </a:solidFill>
              </a:rPr>
              <a:t>» — </a:t>
            </a:r>
            <a:r>
              <a:rPr lang="ru-RU" sz="1800" b="1" dirty="0" err="1" smtClean="0">
                <a:solidFill>
                  <a:schemeClr val="tx1"/>
                </a:solidFill>
              </a:rPr>
              <a:t>рясний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>
                <a:solidFill>
                  <a:schemeClr val="tx1"/>
                </a:solidFill>
              </a:rPr>
              <a:t>— </a:t>
            </a:r>
            <a:r>
              <a:rPr lang="ru-RU" sz="1800" b="1" dirty="0" err="1" smtClean="0">
                <a:solidFill>
                  <a:schemeClr val="tx1"/>
                </a:solidFill>
              </a:rPr>
              <a:t>або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>
                <a:solidFill>
                  <a:schemeClr val="tx1"/>
                </a:solidFill>
              </a:rPr>
              <a:t>«</a:t>
            </a:r>
            <a:r>
              <a:rPr lang="ru-RU" sz="1800" b="1" dirty="0" err="1" smtClean="0">
                <a:solidFill>
                  <a:schemeClr val="tx1"/>
                </a:solidFill>
              </a:rPr>
              <a:t>ахілон</a:t>
            </a:r>
            <a:r>
              <a:rPr lang="ru-RU" sz="1800" b="1" dirty="0">
                <a:solidFill>
                  <a:schemeClr val="tx1"/>
                </a:solidFill>
              </a:rPr>
              <a:t>» — </a:t>
            </a:r>
            <a:r>
              <a:rPr lang="ru-RU" sz="1800" b="1" dirty="0" err="1" smtClean="0">
                <a:solidFill>
                  <a:schemeClr val="tx1"/>
                </a:solidFill>
              </a:rPr>
              <a:t>тисяча</a:t>
            </a:r>
            <a:r>
              <a:rPr lang="ru-RU" sz="1800" b="1" dirty="0" smtClean="0">
                <a:solidFill>
                  <a:schemeClr val="tx1"/>
                </a:solidFill>
              </a:rPr>
              <a:t>. </a:t>
            </a:r>
            <a:r>
              <a:rPr lang="ru-RU" sz="1800" b="1" dirty="0" err="1" smtClean="0">
                <a:solidFill>
                  <a:schemeClr val="tx1"/>
                </a:solidFill>
              </a:rPr>
              <a:t>Доречі</a:t>
            </a:r>
            <a:r>
              <a:rPr lang="ru-RU" sz="1800" b="1" dirty="0" smtClean="0">
                <a:solidFill>
                  <a:schemeClr val="tx1"/>
                </a:solidFill>
              </a:rPr>
              <a:t>, </a:t>
            </a:r>
            <a:r>
              <a:rPr lang="ru-RU" sz="1800" b="1" dirty="0" err="1" smtClean="0">
                <a:solidFill>
                  <a:schemeClr val="tx1"/>
                </a:solidFill>
              </a:rPr>
              <a:t>його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листя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розділені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>
                <a:solidFill>
                  <a:schemeClr val="tx1"/>
                </a:solidFill>
              </a:rPr>
              <a:t>на </a:t>
            </a:r>
            <a:r>
              <a:rPr lang="ru-RU" sz="1800" b="1" dirty="0" err="1" smtClean="0">
                <a:solidFill>
                  <a:schemeClr val="tx1"/>
                </a:solidFill>
              </a:rPr>
              <a:t>тисячу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мілких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листочків</a:t>
            </a:r>
            <a:r>
              <a:rPr lang="ru-RU" sz="1800" dirty="0">
                <a:solidFill>
                  <a:srgbClr val="3F3F3F"/>
                </a:solidFill>
              </a:rPr>
              <a:t>. </a:t>
            </a:r>
            <a:endParaRPr lang="ru-RU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7000">
        <p14:vortex dir="r"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0232" y="214290"/>
            <a:ext cx="2181225" cy="1876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http://comments.ua/images/tarpan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45024"/>
            <a:ext cx="38100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2158008" cy="766438"/>
          </a:xfrm>
        </p:spPr>
        <p:txBody>
          <a:bodyPr>
            <a:norm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Тарпан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4572000" y="4005064"/>
            <a:ext cx="3960440" cy="15841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Причиною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вимирання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тарпанів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стало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розорювання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степів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під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000" b="1" dirty="0">
                <a:solidFill>
                  <a:schemeClr val="tx1"/>
                </a:solidFill>
                <a:ea typeface="Times New Roman"/>
              </a:rPr>
              <a:t>поля –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їх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витіснили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000" b="1" dirty="0">
                <a:solidFill>
                  <a:schemeClr val="tx1"/>
                </a:solidFill>
                <a:ea typeface="Times New Roman"/>
              </a:rPr>
              <a:t>стада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свійських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тварин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,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які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займали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занимали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пасовища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та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водопої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.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9" name="Подзаголовок 5"/>
          <p:cNvSpPr txBox="1">
            <a:spLocks/>
          </p:cNvSpPr>
          <p:nvPr/>
        </p:nvSpPr>
        <p:spPr>
          <a:xfrm>
            <a:off x="1043608" y="1283117"/>
            <a:ext cx="3960440" cy="1615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Це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предок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сучасного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коня,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який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декілька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століть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тому,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був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розповсюджений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у 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степових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 районах </a:t>
            </a:r>
            <a:r>
              <a:rPr lang="ru-RU" sz="2000" b="1" dirty="0" err="1">
                <a:solidFill>
                  <a:schemeClr val="tx1"/>
                </a:solidFill>
                <a:ea typeface="Times New Roman"/>
              </a:rPr>
              <a:t>Є</a:t>
            </a:r>
            <a:r>
              <a:rPr lang="ru-RU" sz="2000" b="1" dirty="0" err="1" smtClean="0">
                <a:solidFill>
                  <a:schemeClr val="tx1"/>
                </a:solidFill>
                <a:ea typeface="Times New Roman"/>
              </a:rPr>
              <a:t>вропи</a:t>
            </a:r>
            <a:r>
              <a:rPr lang="ru-RU" sz="2000" b="1" dirty="0" smtClean="0">
                <a:solidFill>
                  <a:schemeClr val="tx1"/>
                </a:solidFill>
                <a:ea typeface="Times New Roman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6000">
        <p14:vortex dir="r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071546"/>
            <a:ext cx="3143272" cy="5143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C:\Documents and Settings\Пользователь\Рабочий стол\cd21_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4071942"/>
            <a:ext cx="1500198" cy="2143140"/>
          </a:xfrm>
          <a:prstGeom prst="rect">
            <a:avLst/>
          </a:prstGeom>
          <a:noFill/>
        </p:spPr>
      </p:pic>
      <p:pic>
        <p:nvPicPr>
          <p:cNvPr id="5" name="Picture 2" descr="C:\Documents and Settings\Пользователь\Рабочий стол\cd3_0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4357694"/>
            <a:ext cx="1714512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Documents and Settings\Пользователь\Рабочий стол\112084----_0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214290"/>
            <a:ext cx="2198671" cy="62151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723026" y="1071546"/>
            <a:ext cx="298721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Життя</a:t>
            </a:r>
            <a: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тварин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62363" y="1772816"/>
            <a:ext cx="3124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Та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збереження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рослинного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світу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643174" y="2636912"/>
            <a:ext cx="2643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Залежить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від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тебе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75499" y="3140968"/>
            <a:ext cx="31347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Та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від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твоєї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поведінки</a:t>
            </a:r>
            <a:r>
              <a:rPr lang="ru-RU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 у </a:t>
            </a:r>
            <a:r>
              <a:rPr lang="ru-RU" b="1" cap="all" dirty="0" err="1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природі</a:t>
            </a:r>
            <a:r>
              <a:rPr lang="ru-RU" b="1" cap="all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120048"/>
                    </a:gs>
                    <a:gs pos="43000">
                      <a:srgbClr val="6F00FF"/>
                    </a:gs>
                    <a:gs pos="48000">
                      <a:srgbClr val="5F00FF"/>
                    </a:gs>
                    <a:gs pos="100000">
                      <a:srgbClr val="120048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</a:rPr>
              <a:t>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8000">
        <p:checker/>
      </p:transition>
    </mc:Choice>
    <mc:Fallback xmlns="">
      <p:transition spd="slow" advClick="0" advTm="18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1315</TotalTime>
  <Words>593</Words>
  <Application>Microsoft Office PowerPoint</Application>
  <PresentationFormat>Экран (4:3)</PresentationFormat>
  <Paragraphs>90</Paragraphs>
  <Slides>15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деревій голий </vt:lpstr>
      <vt:lpstr>Тарпан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Лена</cp:lastModifiedBy>
  <cp:revision>132</cp:revision>
  <dcterms:modified xsi:type="dcterms:W3CDTF">2020-03-24T12:28:25Z</dcterms:modified>
</cp:coreProperties>
</file>