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72" r:id="rId4"/>
    <p:sldId id="280" r:id="rId5"/>
    <p:sldId id="273" r:id="rId6"/>
    <p:sldId id="285" r:id="rId7"/>
    <p:sldId id="274" r:id="rId8"/>
    <p:sldId id="291" r:id="rId9"/>
    <p:sldId id="299" r:id="rId10"/>
    <p:sldId id="268" r:id="rId11"/>
    <p:sldId id="275" r:id="rId12"/>
    <p:sldId id="300" r:id="rId13"/>
    <p:sldId id="266" r:id="rId14"/>
    <p:sldId id="259" r:id="rId15"/>
    <p:sldId id="302" r:id="rId16"/>
    <p:sldId id="283" r:id="rId17"/>
    <p:sldId id="261" r:id="rId18"/>
    <p:sldId id="288" r:id="rId19"/>
    <p:sldId id="289" r:id="rId20"/>
    <p:sldId id="292" r:id="rId21"/>
    <p:sldId id="271" r:id="rId22"/>
    <p:sldId id="269" r:id="rId23"/>
    <p:sldId id="293" r:id="rId24"/>
    <p:sldId id="294"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2" d="100"/>
          <a:sy n="122" d="100"/>
        </p:scale>
        <p:origin x="-121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4C71EC6-210F-42DE-9C53-41977AD35B3D}" type="datetimeFigureOut">
              <a:rPr lang="ru-RU" smtClean="0"/>
              <a:t>09.03.2018</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19B0651-EE4F-4900-A07F-96A6BFA9D0F0}" type="slidenum">
              <a:rPr lang="ru-RU" smtClean="0"/>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09.03.2018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09.03.2018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09.03.2018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09.03.2018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09.03.2018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09.03.2018</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09.03.2018</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4C71EC6-210F-42DE-9C53-41977AD35B3D}" type="datetimeFigureOut">
              <a:rPr lang="ru-RU" smtClean="0"/>
              <a:t>09.03.2018</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88024" y="3946070"/>
            <a:ext cx="3313355" cy="1702160"/>
          </a:xfrm>
        </p:spPr>
        <p:txBody>
          <a:bodyPr>
            <a:noAutofit/>
          </a:bodyPr>
          <a:lstStyle/>
          <a:p>
            <a:pPr algn="ctr"/>
            <a:r>
              <a:rPr lang="uk-UA" sz="4000" b="1" dirty="0" smtClean="0">
                <a:latin typeface="Times New Roman" pitchFamily="18" charset="0"/>
                <a:cs typeface="Times New Roman" pitchFamily="18" charset="0"/>
              </a:rPr>
              <a:t>Проблеми «лялькового дому» в п‘єсі </a:t>
            </a:r>
            <a:br>
              <a:rPr lang="uk-UA" sz="4000" b="1" dirty="0" smtClean="0">
                <a:latin typeface="Times New Roman" pitchFamily="18" charset="0"/>
                <a:cs typeface="Times New Roman" pitchFamily="18" charset="0"/>
              </a:rPr>
            </a:br>
            <a:r>
              <a:rPr lang="uk-UA" sz="4000" b="1" dirty="0" smtClean="0">
                <a:latin typeface="Times New Roman" pitchFamily="18" charset="0"/>
                <a:cs typeface="Times New Roman" pitchFamily="18" charset="0"/>
              </a:rPr>
              <a:t>Г. Ібсена</a:t>
            </a:r>
            <a:endParaRPr lang="uk-UA" sz="4000" b="1" dirty="0">
              <a:latin typeface="Times New Roman" pitchFamily="18" charset="0"/>
              <a:cs typeface="Times New Roman" pitchFamily="18" charset="0"/>
            </a:endParaRPr>
          </a:p>
        </p:txBody>
      </p:sp>
      <p:pic>
        <p:nvPicPr>
          <p:cNvPr id="1026" name="Picture 2" descr="C:\Users\Алла\Deskto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2160240"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363" y="197405"/>
            <a:ext cx="2079625" cy="3888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79512" y="4244895"/>
            <a:ext cx="4032448" cy="1477328"/>
          </a:xfrm>
          <a:prstGeom prst="rect">
            <a:avLst/>
          </a:prstGeom>
        </p:spPr>
        <p:txBody>
          <a:bodyPr wrap="square">
            <a:spAutoFit/>
          </a:bodyPr>
          <a:lstStyle/>
          <a:p>
            <a:r>
              <a:rPr lang="ru-RU" b="1" i="1" dirty="0" smtClean="0"/>
              <a:t>  «</a:t>
            </a:r>
            <a:r>
              <a:rPr lang="ru-RU" b="1" i="1" dirty="0" err="1"/>
              <a:t>Під</a:t>
            </a:r>
            <a:r>
              <a:rPr lang="ru-RU" b="1" i="1" dirty="0"/>
              <a:t> шум великих </a:t>
            </a:r>
            <a:r>
              <a:rPr lang="ru-RU" b="1" i="1" dirty="0" err="1"/>
              <a:t>міжнародних</a:t>
            </a:r>
            <a:r>
              <a:rPr lang="ru-RU" b="1" i="1" dirty="0"/>
              <a:t> бур я </a:t>
            </a:r>
            <a:r>
              <a:rPr lang="ru-RU" b="1" i="1" dirty="0" err="1"/>
              <a:t>зі</a:t>
            </a:r>
            <a:r>
              <a:rPr lang="ru-RU" b="1" i="1" dirty="0"/>
              <a:t> </a:t>
            </a:r>
            <a:r>
              <a:rPr lang="ru-RU" b="1" i="1" dirty="0" err="1"/>
              <a:t>свого</a:t>
            </a:r>
            <a:r>
              <a:rPr lang="ru-RU" b="1" i="1" dirty="0"/>
              <a:t> боку </a:t>
            </a:r>
            <a:r>
              <a:rPr lang="ru-RU" b="1" i="1" dirty="0" err="1"/>
              <a:t>воював</a:t>
            </a:r>
            <a:r>
              <a:rPr lang="ru-RU" b="1" i="1" dirty="0"/>
              <a:t> </a:t>
            </a:r>
            <a:r>
              <a:rPr lang="ru-RU" b="1" i="1" dirty="0" err="1"/>
              <a:t>із</a:t>
            </a:r>
            <a:r>
              <a:rPr lang="ru-RU" b="1" i="1" dirty="0"/>
              <a:t> маленьким </a:t>
            </a:r>
            <a:r>
              <a:rPr lang="ru-RU" b="1" i="1" dirty="0" err="1"/>
              <a:t>суспільством</a:t>
            </a:r>
            <a:r>
              <a:rPr lang="ru-RU" b="1" i="1" dirty="0"/>
              <a:t>, до </a:t>
            </a:r>
            <a:r>
              <a:rPr lang="ru-RU" b="1" i="1" dirty="0" err="1"/>
              <a:t>якого</a:t>
            </a:r>
            <a:r>
              <a:rPr lang="ru-RU" b="1" i="1" dirty="0"/>
              <a:t> </a:t>
            </a:r>
            <a:r>
              <a:rPr lang="ru-RU" b="1" i="1" dirty="0" err="1"/>
              <a:t>був</a:t>
            </a:r>
            <a:r>
              <a:rPr lang="ru-RU" b="1" i="1" dirty="0"/>
              <a:t> </a:t>
            </a:r>
            <a:r>
              <a:rPr lang="ru-RU" b="1" i="1" dirty="0" err="1"/>
              <a:t>прикутий</a:t>
            </a:r>
            <a:r>
              <a:rPr lang="ru-RU" b="1" i="1" dirty="0"/>
              <a:t> волею </a:t>
            </a:r>
            <a:r>
              <a:rPr lang="ru-RU" b="1" i="1" dirty="0" err="1"/>
              <a:t>обставин</a:t>
            </a:r>
            <a:r>
              <a:rPr lang="ru-RU" b="1" i="1" dirty="0"/>
              <a:t> і </a:t>
            </a:r>
            <a:r>
              <a:rPr lang="ru-RU" b="1" i="1" dirty="0" err="1"/>
              <a:t>життєвих</a:t>
            </a:r>
            <a:r>
              <a:rPr lang="ru-RU" b="1" i="1" dirty="0"/>
              <a:t> умов»</a:t>
            </a:r>
            <a:endParaRPr lang="uk-UA" b="1" i="1"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362108"/>
            <a:ext cx="1152128" cy="168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0232" y="332655"/>
            <a:ext cx="1081212" cy="168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4997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697" y="692696"/>
            <a:ext cx="5902265" cy="5803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364088" y="116632"/>
            <a:ext cx="1994457" cy="369332"/>
          </a:xfrm>
          <a:prstGeom prst="rect">
            <a:avLst/>
          </a:prstGeom>
        </p:spPr>
        <p:txBody>
          <a:bodyPr wrap="none">
            <a:spAutoFit/>
          </a:bodyPr>
          <a:lstStyle/>
          <a:p>
            <a:r>
              <a:rPr lang="uk-UA" dirty="0"/>
              <a:t>«Ляльковий дім»</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4017" y="692696"/>
            <a:ext cx="2175322"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480807" y="3789040"/>
            <a:ext cx="1997968" cy="1938992"/>
          </a:xfrm>
          <a:prstGeom prst="rect">
            <a:avLst/>
          </a:prstGeom>
        </p:spPr>
        <p:txBody>
          <a:bodyPr wrap="square">
            <a:spAutoFit/>
          </a:bodyPr>
          <a:lstStyle/>
          <a:p>
            <a:r>
              <a:rPr lang="ru-RU" sz="1200" i="1" dirty="0" smtClean="0"/>
              <a:t>   Сила </a:t>
            </a:r>
            <a:r>
              <a:rPr lang="ru-RU" sz="1200" i="1" dirty="0" err="1"/>
              <a:t>соціального</a:t>
            </a:r>
            <a:r>
              <a:rPr lang="ru-RU" sz="1200" i="1" dirty="0"/>
              <a:t> протесту, </a:t>
            </a:r>
            <a:r>
              <a:rPr lang="ru-RU" sz="1200" i="1" dirty="0" err="1"/>
              <a:t>вірність</a:t>
            </a:r>
            <a:r>
              <a:rPr lang="ru-RU" sz="1200" i="1" dirty="0"/>
              <a:t> </a:t>
            </a:r>
            <a:r>
              <a:rPr lang="ru-RU" sz="1200" i="1" dirty="0" err="1"/>
              <a:t>високим</a:t>
            </a:r>
            <a:r>
              <a:rPr lang="ru-RU" sz="1200" i="1" dirty="0"/>
              <a:t> </a:t>
            </a:r>
            <a:r>
              <a:rPr lang="ru-RU" sz="1200" i="1" dirty="0" err="1"/>
              <a:t>моральним</a:t>
            </a:r>
            <a:r>
              <a:rPr lang="ru-RU" sz="1200" i="1" dirty="0"/>
              <a:t> принципам, </a:t>
            </a:r>
            <a:r>
              <a:rPr lang="ru-RU" sz="1200" i="1" dirty="0" err="1"/>
              <a:t>глибина</a:t>
            </a:r>
            <a:r>
              <a:rPr lang="ru-RU" sz="1200" i="1" dirty="0"/>
              <a:t> </a:t>
            </a:r>
            <a:r>
              <a:rPr lang="ru-RU" sz="1200" i="1" dirty="0" err="1"/>
              <a:t>розкриття</a:t>
            </a:r>
            <a:r>
              <a:rPr lang="ru-RU" sz="1200" i="1" dirty="0"/>
              <a:t> </a:t>
            </a:r>
            <a:r>
              <a:rPr lang="ru-RU" sz="1200" i="1" dirty="0" err="1"/>
              <a:t>психології</a:t>
            </a:r>
            <a:r>
              <a:rPr lang="ru-RU" sz="1200" i="1" dirty="0"/>
              <a:t> </a:t>
            </a:r>
            <a:r>
              <a:rPr lang="ru-RU" sz="1200" i="1" dirty="0" err="1"/>
              <a:t>особистості</a:t>
            </a:r>
            <a:r>
              <a:rPr lang="ru-RU" sz="1200" i="1" dirty="0"/>
              <a:t> — </a:t>
            </a:r>
            <a:r>
              <a:rPr lang="ru-RU" sz="1200" i="1" dirty="0" err="1"/>
              <a:t>всім</a:t>
            </a:r>
            <a:r>
              <a:rPr lang="ru-RU" sz="1200" i="1" dirty="0"/>
              <a:t> </a:t>
            </a:r>
            <a:r>
              <a:rPr lang="ru-RU" sz="1200" i="1" dirty="0" err="1"/>
              <a:t>цим</a:t>
            </a:r>
            <a:r>
              <a:rPr lang="ru-RU" sz="1200" i="1" dirty="0"/>
              <a:t> </a:t>
            </a:r>
            <a:r>
              <a:rPr lang="ru-RU" sz="1200" i="1" dirty="0" err="1"/>
              <a:t>можна</a:t>
            </a:r>
            <a:r>
              <a:rPr lang="ru-RU" sz="1200" i="1" dirty="0"/>
              <a:t> </a:t>
            </a:r>
            <a:r>
              <a:rPr lang="ru-RU" sz="1200" i="1" dirty="0" err="1"/>
              <a:t>пояснити</a:t>
            </a:r>
            <a:r>
              <a:rPr lang="ru-RU" sz="1200" i="1" dirty="0"/>
              <a:t> </a:t>
            </a:r>
            <a:r>
              <a:rPr lang="ru-RU" sz="1200" i="1" dirty="0" err="1"/>
              <a:t>заворожувальну</a:t>
            </a:r>
            <a:r>
              <a:rPr lang="ru-RU" sz="1200" i="1" dirty="0"/>
              <a:t> силу </a:t>
            </a:r>
            <a:r>
              <a:rPr lang="ru-RU" sz="1200" i="1" dirty="0" err="1"/>
              <a:t>його</a:t>
            </a:r>
            <a:r>
              <a:rPr lang="ru-RU" sz="1200" i="1" dirty="0"/>
              <a:t> драм.</a:t>
            </a:r>
          </a:p>
          <a:p>
            <a:r>
              <a:rPr lang="ru-RU" sz="1200" i="1" dirty="0" smtClean="0"/>
              <a:t>                   В</a:t>
            </a:r>
            <a:r>
              <a:rPr lang="ru-RU" sz="1200" i="1" dirty="0"/>
              <a:t>. </a:t>
            </a:r>
            <a:r>
              <a:rPr lang="ru-RU" sz="1200" i="1" dirty="0" err="1"/>
              <a:t>Адмоні</a:t>
            </a:r>
            <a:endParaRPr lang="uk-UA" sz="1200" i="1" dirty="0"/>
          </a:p>
        </p:txBody>
      </p:sp>
    </p:spTree>
    <p:extLst>
      <p:ext uri="{BB962C8B-B14F-4D97-AF65-F5344CB8AC3E}">
        <p14:creationId xmlns:p14="http://schemas.microsoft.com/office/powerpoint/2010/main" val="1551730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3768" y="1027664"/>
            <a:ext cx="5584466" cy="1143000"/>
          </a:xfrm>
        </p:spPr>
        <p:txBody>
          <a:bodyPr>
            <a:noAutofit/>
          </a:bodyPr>
          <a:lstStyle/>
          <a:p>
            <a:pPr algn="ctr"/>
            <a:r>
              <a:rPr lang="ru-RU" sz="3600" dirty="0" smtClean="0"/>
              <a:t> </a:t>
            </a:r>
            <a:r>
              <a:rPr lang="ru-RU" sz="3600" dirty="0" err="1" smtClean="0"/>
              <a:t>Періоди</a:t>
            </a:r>
            <a:r>
              <a:rPr lang="ru-RU" sz="3600" dirty="0" smtClean="0"/>
              <a:t> </a:t>
            </a:r>
            <a:r>
              <a:rPr lang="ru-RU" sz="3600" dirty="0" err="1" smtClean="0"/>
              <a:t>творчості</a:t>
            </a:r>
            <a:r>
              <a:rPr lang="ru-RU" sz="3600" dirty="0" smtClean="0"/>
              <a:t> </a:t>
            </a:r>
            <a:r>
              <a:rPr lang="ru-RU" sz="3600" dirty="0" err="1"/>
              <a:t>Генріка</a:t>
            </a:r>
            <a:r>
              <a:rPr lang="ru-RU" sz="3600" dirty="0"/>
              <a:t> </a:t>
            </a:r>
            <a:r>
              <a:rPr lang="ru-RU" sz="3600" dirty="0" err="1" smtClean="0"/>
              <a:t>Ібсена</a:t>
            </a:r>
            <a:endParaRPr lang="uk-UA" sz="3600" dirty="0"/>
          </a:p>
        </p:txBody>
      </p:sp>
      <p:sp>
        <p:nvSpPr>
          <p:cNvPr id="3" name="Объект 2"/>
          <p:cNvSpPr>
            <a:spLocks noGrp="1"/>
          </p:cNvSpPr>
          <p:nvPr>
            <p:ph idx="1"/>
          </p:nvPr>
        </p:nvSpPr>
        <p:spPr>
          <a:xfrm>
            <a:off x="2771800" y="2204864"/>
            <a:ext cx="5389060" cy="3699773"/>
          </a:xfrm>
        </p:spPr>
        <p:txBody>
          <a:bodyPr>
            <a:normAutofit fontScale="85000" lnSpcReduction="10000"/>
          </a:bodyPr>
          <a:lstStyle/>
          <a:p>
            <a:pPr marL="68580" indent="0">
              <a:buNone/>
            </a:pPr>
            <a:endParaRPr lang="uk-UA" dirty="0"/>
          </a:p>
          <a:p>
            <a:r>
              <a:rPr lang="uk-UA" u="sng" dirty="0"/>
              <a:t>1848-1864 - І період творчості</a:t>
            </a:r>
            <a:r>
              <a:rPr lang="uk-UA" dirty="0"/>
              <a:t> — </a:t>
            </a:r>
            <a:r>
              <a:rPr lang="uk-UA" b="1" dirty="0"/>
              <a:t>національно-романтичний</a:t>
            </a:r>
            <a:r>
              <a:rPr lang="uk-UA" dirty="0"/>
              <a:t>. Оспівує героїчне минуле Норвегії. «</a:t>
            </a:r>
            <a:r>
              <a:rPr lang="uk-UA" dirty="0" err="1"/>
              <a:t>Катіліна</a:t>
            </a:r>
            <a:r>
              <a:rPr lang="uk-UA" dirty="0"/>
              <a:t>», «Богатирська могила»;</a:t>
            </a:r>
          </a:p>
          <a:p>
            <a:r>
              <a:rPr lang="uk-UA" u="sng" dirty="0"/>
              <a:t>1865-1878 - </a:t>
            </a:r>
            <a:r>
              <a:rPr lang="en-US" u="sng" dirty="0"/>
              <a:t>II </a:t>
            </a:r>
            <a:r>
              <a:rPr lang="uk-UA" u="sng" dirty="0"/>
              <a:t>період творчості </a:t>
            </a:r>
            <a:r>
              <a:rPr lang="uk-UA" dirty="0"/>
              <a:t>— </a:t>
            </a:r>
            <a:r>
              <a:rPr lang="uk-UA" b="1" dirty="0"/>
              <a:t>реалістичний</a:t>
            </a:r>
            <a:r>
              <a:rPr lang="uk-UA" dirty="0"/>
              <a:t>. Засудження буржуазної дійсності — «</a:t>
            </a:r>
            <a:r>
              <a:rPr lang="uk-UA" dirty="0" err="1"/>
              <a:t>Бранд</a:t>
            </a:r>
            <a:r>
              <a:rPr lang="uk-UA" dirty="0"/>
              <a:t>»,«Пер </a:t>
            </a:r>
            <a:r>
              <a:rPr lang="uk-UA" dirty="0" err="1"/>
              <a:t>Гюнт</a:t>
            </a:r>
            <a:r>
              <a:rPr lang="uk-UA" dirty="0"/>
              <a:t>»;</a:t>
            </a:r>
          </a:p>
          <a:p>
            <a:r>
              <a:rPr lang="uk-UA" u="sng" dirty="0"/>
              <a:t>1878-1896 - </a:t>
            </a:r>
            <a:r>
              <a:rPr lang="en-US" u="sng" dirty="0"/>
              <a:t>III </a:t>
            </a:r>
            <a:r>
              <a:rPr lang="uk-UA" u="sng" dirty="0"/>
              <a:t>період творчості </a:t>
            </a:r>
            <a:r>
              <a:rPr lang="uk-UA" dirty="0"/>
              <a:t>— </a:t>
            </a:r>
            <a:r>
              <a:rPr lang="uk-UA" b="1" dirty="0"/>
              <a:t>створення «нової драми»</a:t>
            </a:r>
            <a:r>
              <a:rPr lang="uk-UA" dirty="0"/>
              <a:t>. «Ляльковий дім», «Привиди», «Дика качка».</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76" y="373869"/>
            <a:ext cx="242394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553776" y="17026"/>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4237635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5256584" cy="1143000"/>
          </a:xfrm>
        </p:spPr>
        <p:txBody>
          <a:bodyPr>
            <a:normAutofit fontScale="90000"/>
          </a:bodyPr>
          <a:lstStyle/>
          <a:p>
            <a:pPr algn="ctr"/>
            <a:r>
              <a:rPr lang="uk-UA" dirty="0" smtClean="0"/>
              <a:t>Особливості «нової драми»</a:t>
            </a:r>
            <a:endParaRPr lang="uk-UA" dirty="0"/>
          </a:p>
        </p:txBody>
      </p:sp>
      <p:sp>
        <p:nvSpPr>
          <p:cNvPr id="3" name="Объект 2"/>
          <p:cNvSpPr>
            <a:spLocks noGrp="1"/>
          </p:cNvSpPr>
          <p:nvPr>
            <p:ph idx="1"/>
          </p:nvPr>
        </p:nvSpPr>
        <p:spPr>
          <a:xfrm>
            <a:off x="467545" y="1628800"/>
            <a:ext cx="5256583" cy="3888432"/>
          </a:xfrm>
        </p:spPr>
        <p:txBody>
          <a:bodyPr>
            <a:normAutofit fontScale="25000" lnSpcReduction="20000"/>
          </a:bodyPr>
          <a:lstStyle/>
          <a:p>
            <a:endParaRPr lang="uk-UA" dirty="0"/>
          </a:p>
          <a:p>
            <a:pPr marL="68580" indent="0">
              <a:buNone/>
            </a:pPr>
            <a:r>
              <a:rPr lang="uk-UA" sz="5600" dirty="0">
                <a:latin typeface="Times New Roman" pitchFamily="18" charset="0"/>
                <a:cs typeface="Times New Roman" pitchFamily="18" charset="0"/>
              </a:rPr>
              <a:t>1.    Показує трагедію життя.</a:t>
            </a:r>
          </a:p>
          <a:p>
            <a:pPr marL="68580" indent="0">
              <a:buNone/>
            </a:pPr>
            <a:r>
              <a:rPr lang="uk-UA" sz="5600" dirty="0" smtClean="0">
                <a:latin typeface="Times New Roman" pitchFamily="18" charset="0"/>
                <a:cs typeface="Times New Roman" pitchFamily="18" charset="0"/>
              </a:rPr>
              <a:t>2</a:t>
            </a:r>
            <a:r>
              <a:rPr lang="uk-UA" sz="5600" dirty="0">
                <a:latin typeface="Times New Roman" pitchFamily="18" charset="0"/>
                <a:cs typeface="Times New Roman" pitchFamily="18" charset="0"/>
              </a:rPr>
              <a:t>.    У центрі уваги - душевні переживання людини, морально-філософські проблеми епохи.</a:t>
            </a:r>
          </a:p>
          <a:p>
            <a:pPr marL="68580" indent="0">
              <a:buNone/>
            </a:pPr>
            <a:r>
              <a:rPr lang="uk-UA" sz="5600" dirty="0" smtClean="0">
                <a:latin typeface="Times New Roman" pitchFamily="18" charset="0"/>
                <a:cs typeface="Times New Roman" pitchFamily="18" charset="0"/>
              </a:rPr>
              <a:t>3</a:t>
            </a:r>
            <a:r>
              <a:rPr lang="uk-UA" sz="5600" dirty="0">
                <a:latin typeface="Times New Roman" pitchFamily="18" charset="0"/>
                <a:cs typeface="Times New Roman" pitchFamily="18" charset="0"/>
              </a:rPr>
              <a:t>.    Конфлікт внутрішній - зіткнення персонажів із трагедією буття, зіткнення різних ідей, духовні суперечності героїв.</a:t>
            </a:r>
          </a:p>
          <a:p>
            <a:pPr marL="68580" indent="0">
              <a:buNone/>
            </a:pPr>
            <a:r>
              <a:rPr lang="uk-UA" sz="5600" dirty="0" smtClean="0">
                <a:latin typeface="Times New Roman" pitchFamily="18" charset="0"/>
                <a:cs typeface="Times New Roman" pitchFamily="18" charset="0"/>
              </a:rPr>
              <a:t>4</a:t>
            </a:r>
            <a:r>
              <a:rPr lang="uk-UA" sz="5600" dirty="0">
                <a:latin typeface="Times New Roman" pitchFamily="18" charset="0"/>
                <a:cs typeface="Times New Roman" pitchFamily="18" charset="0"/>
              </a:rPr>
              <a:t>.    Рушій сюжету - психологічні колізії, зіткнення ідей.</a:t>
            </a:r>
          </a:p>
          <a:p>
            <a:pPr marL="68580" indent="0">
              <a:buNone/>
            </a:pPr>
            <a:r>
              <a:rPr lang="uk-UA" sz="5600" dirty="0" smtClean="0">
                <a:latin typeface="Times New Roman" pitchFamily="18" charset="0"/>
                <a:cs typeface="Times New Roman" pitchFamily="18" charset="0"/>
              </a:rPr>
              <a:t>5</a:t>
            </a:r>
            <a:r>
              <a:rPr lang="uk-UA" sz="5600" dirty="0">
                <a:latin typeface="Times New Roman" pitchFamily="18" charset="0"/>
                <a:cs typeface="Times New Roman" pitchFamily="18" charset="0"/>
              </a:rPr>
              <a:t>.    Герой - особистість, "духовний симптом" епохи.</a:t>
            </a:r>
          </a:p>
          <a:p>
            <a:pPr marL="68580" indent="0">
              <a:buNone/>
            </a:pPr>
            <a:r>
              <a:rPr lang="uk-UA" sz="5600" dirty="0" smtClean="0">
                <a:latin typeface="Times New Roman" pitchFamily="18" charset="0"/>
                <a:cs typeface="Times New Roman" pitchFamily="18" charset="0"/>
              </a:rPr>
              <a:t>6</a:t>
            </a:r>
            <a:r>
              <a:rPr lang="uk-UA" sz="5600" dirty="0">
                <a:latin typeface="Times New Roman" pitchFamily="18" charset="0"/>
                <a:cs typeface="Times New Roman" pitchFamily="18" charset="0"/>
              </a:rPr>
              <a:t>.    Відображення складного духовного буття.</a:t>
            </a:r>
          </a:p>
          <a:p>
            <a:pPr marL="68580" indent="0">
              <a:buNone/>
            </a:pPr>
            <a:r>
              <a:rPr lang="uk-UA" sz="5600" dirty="0" smtClean="0">
                <a:latin typeface="Times New Roman" pitchFamily="18" charset="0"/>
                <a:cs typeface="Times New Roman" pitchFamily="18" charset="0"/>
              </a:rPr>
              <a:t>7</a:t>
            </a:r>
            <a:r>
              <a:rPr lang="uk-UA" sz="5600" dirty="0">
                <a:latin typeface="Times New Roman" pitchFamily="18" charset="0"/>
                <a:cs typeface="Times New Roman" pitchFamily="18" charset="0"/>
              </a:rPr>
              <a:t>.    Від реалізму і натуралізму - до модернізму.</a:t>
            </a:r>
          </a:p>
          <a:p>
            <a:pPr marL="68580" indent="0">
              <a:buNone/>
            </a:pPr>
            <a:r>
              <a:rPr lang="uk-UA" sz="5600" dirty="0" smtClean="0">
                <a:latin typeface="Times New Roman" pitchFamily="18" charset="0"/>
                <a:cs typeface="Times New Roman" pitchFamily="18" charset="0"/>
              </a:rPr>
              <a:t>8</a:t>
            </a:r>
            <a:r>
              <a:rPr lang="uk-UA" sz="5600" dirty="0">
                <a:latin typeface="Times New Roman" pitchFamily="18" charset="0"/>
                <a:cs typeface="Times New Roman" pitchFamily="18" charset="0"/>
              </a:rPr>
              <a:t>.    Автор відтворює загальну атмосферу часу, духовні пошуки епохи, прагне до морального пробудження особистості й суспільства.</a:t>
            </a:r>
          </a:p>
          <a:p>
            <a:pPr marL="68580" indent="0">
              <a:buNone/>
            </a:pPr>
            <a:r>
              <a:rPr lang="uk-UA" sz="5600" dirty="0" smtClean="0">
                <a:latin typeface="Times New Roman" pitchFamily="18" charset="0"/>
                <a:cs typeface="Times New Roman" pitchFamily="18" charset="0"/>
              </a:rPr>
              <a:t>9</a:t>
            </a:r>
            <a:r>
              <a:rPr lang="uk-UA" sz="5600" dirty="0">
                <a:latin typeface="Times New Roman" pitchFamily="18" charset="0"/>
                <a:cs typeface="Times New Roman" pitchFamily="18" charset="0"/>
              </a:rPr>
              <a:t>.    Глядач упізнає себе, долучається до внутрішньої дії, переживає й мис­лить разом із героями.</a:t>
            </a:r>
          </a:p>
          <a:p>
            <a:pPr marL="68580" indent="0">
              <a:buNone/>
            </a:pPr>
            <a:r>
              <a:rPr lang="uk-UA" sz="5600" dirty="0" smtClean="0">
                <a:latin typeface="Times New Roman" pitchFamily="18" charset="0"/>
                <a:cs typeface="Times New Roman" pitchFamily="18" charset="0"/>
              </a:rPr>
              <a:t>10</a:t>
            </a:r>
            <a:r>
              <a:rPr lang="uk-UA" sz="5600" dirty="0">
                <a:latin typeface="Times New Roman" pitchFamily="18" charset="0"/>
                <a:cs typeface="Times New Roman" pitchFamily="18" charset="0"/>
              </a:rPr>
              <a:t>.   Умовність, </a:t>
            </a:r>
            <a:r>
              <a:rPr lang="uk-UA" sz="5600" dirty="0" smtClean="0">
                <a:latin typeface="Times New Roman" pitchFamily="18" charset="0"/>
                <a:cs typeface="Times New Roman" pitchFamily="18" charset="0"/>
              </a:rPr>
              <a:t>узагальнюючий </a:t>
            </a:r>
            <a:r>
              <a:rPr lang="uk-UA" sz="5600" dirty="0">
                <a:latin typeface="Times New Roman" pitchFamily="18" charset="0"/>
                <a:cs typeface="Times New Roman" pitchFamily="18" charset="0"/>
              </a:rPr>
              <a:t>зміст.</a:t>
            </a:r>
          </a:p>
          <a:p>
            <a:pPr marL="68580" indent="0">
              <a:buNone/>
            </a:pPr>
            <a:r>
              <a:rPr lang="uk-UA" sz="5600" dirty="0" smtClean="0">
                <a:latin typeface="Times New Roman" pitchFamily="18" charset="0"/>
                <a:cs typeface="Times New Roman" pitchFamily="18" charset="0"/>
              </a:rPr>
              <a:t>11</a:t>
            </a:r>
            <a:r>
              <a:rPr lang="uk-UA" sz="5600" dirty="0">
                <a:latin typeface="Times New Roman" pitchFamily="18" charset="0"/>
                <a:cs typeface="Times New Roman" pitchFamily="18" charset="0"/>
              </a:rPr>
              <a:t>.   Усі персонажі важливі, вони позбавлені однозначних характеристик.</a:t>
            </a:r>
          </a:p>
          <a:p>
            <a:pPr marL="68580" indent="0">
              <a:buNone/>
            </a:pPr>
            <a:r>
              <a:rPr lang="uk-UA" sz="5600" dirty="0" smtClean="0">
                <a:latin typeface="Times New Roman" pitchFamily="18" charset="0"/>
                <a:cs typeface="Times New Roman" pitchFamily="18" charset="0"/>
              </a:rPr>
              <a:t>12</a:t>
            </a:r>
            <a:r>
              <a:rPr lang="uk-UA" sz="5600" dirty="0">
                <a:latin typeface="Times New Roman" pitchFamily="18" charset="0"/>
                <a:cs typeface="Times New Roman" pitchFamily="18" charset="0"/>
              </a:rPr>
              <a:t>.   Пафос роздумів, переживання, суперечностей буття.</a:t>
            </a:r>
          </a:p>
        </p:txBody>
      </p:sp>
      <p:sp>
        <p:nvSpPr>
          <p:cNvPr id="4" name="Прямоугольник 3"/>
          <p:cNvSpPr/>
          <p:nvPr/>
        </p:nvSpPr>
        <p:spPr>
          <a:xfrm>
            <a:off x="5436096" y="116632"/>
            <a:ext cx="1994457" cy="369332"/>
          </a:xfrm>
          <a:prstGeom prst="rect">
            <a:avLst/>
          </a:prstGeom>
        </p:spPr>
        <p:txBody>
          <a:bodyPr wrap="none">
            <a:spAutoFit/>
          </a:bodyPr>
          <a:lstStyle/>
          <a:p>
            <a:r>
              <a:rPr lang="uk-UA" dirty="0"/>
              <a:t>«Ляльковий дім»</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373216"/>
            <a:ext cx="7920880"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4169"/>
          <a:stretch/>
        </p:blipFill>
        <p:spPr bwMode="auto">
          <a:xfrm>
            <a:off x="5868144" y="764704"/>
            <a:ext cx="2736304"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129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92696"/>
            <a:ext cx="5616624" cy="1143000"/>
          </a:xfrm>
        </p:spPr>
        <p:txBody>
          <a:bodyPr>
            <a:normAutofit fontScale="90000"/>
          </a:bodyPr>
          <a:lstStyle/>
          <a:p>
            <a:r>
              <a:rPr lang="uk-UA" dirty="0" smtClean="0"/>
              <a:t>Історія написання п‘єси «Ляльковий дім»</a:t>
            </a:r>
            <a:endParaRPr lang="uk-UA" dirty="0"/>
          </a:p>
        </p:txBody>
      </p:sp>
      <p:sp>
        <p:nvSpPr>
          <p:cNvPr id="3" name="Объект 2"/>
          <p:cNvSpPr>
            <a:spLocks noGrp="1"/>
          </p:cNvSpPr>
          <p:nvPr>
            <p:ph idx="1"/>
          </p:nvPr>
        </p:nvSpPr>
        <p:spPr>
          <a:xfrm>
            <a:off x="395537" y="1772816"/>
            <a:ext cx="5976664" cy="4752528"/>
          </a:xfrm>
        </p:spPr>
        <p:txBody>
          <a:bodyPr>
            <a:normAutofit fontScale="47500" lnSpcReduction="20000"/>
          </a:bodyPr>
          <a:lstStyle/>
          <a:p>
            <a:r>
              <a:rPr lang="uk-UA" dirty="0" smtClean="0"/>
              <a:t>  П'єса </a:t>
            </a:r>
            <a:r>
              <a:rPr lang="uk-UA" dirty="0"/>
              <a:t>«Ляльковий дім» задумана в 1878 році (перші начерки із заголовком "Нариси до сучасної трагедії" датовані 19 жовтня). Ібсен прагнув у класичній формі трагедії висловити сучасні проблеми. Написано ж твір у 1879 році.</a:t>
            </a:r>
          </a:p>
          <a:p>
            <a:r>
              <a:rPr lang="uk-UA" dirty="0"/>
              <a:t> </a:t>
            </a:r>
            <a:r>
              <a:rPr lang="uk-UA" dirty="0" smtClean="0"/>
              <a:t> </a:t>
            </a:r>
            <a:r>
              <a:rPr lang="uk-UA" dirty="0"/>
              <a:t>В основу драми Ібсен поклав реальну подію. Прототипом Нори стала норвезько-данська письменниця Лаура </a:t>
            </a:r>
            <a:r>
              <a:rPr lang="uk-UA" dirty="0" err="1"/>
              <a:t>Кілер</a:t>
            </a:r>
            <a:r>
              <a:rPr lang="uk-UA" dirty="0"/>
              <a:t> (уроджена </a:t>
            </a:r>
            <a:r>
              <a:rPr lang="uk-UA" dirty="0" err="1"/>
              <a:t>Петерсон</a:t>
            </a:r>
            <a:r>
              <a:rPr lang="uk-UA" dirty="0"/>
              <a:t>, 1849-1932). Під впливом п'єси </a:t>
            </a:r>
            <a:r>
              <a:rPr lang="uk-UA" dirty="0" smtClean="0"/>
              <a:t>Г. Ібсена "</a:t>
            </a:r>
            <a:r>
              <a:rPr lang="uk-UA" dirty="0" err="1" smtClean="0"/>
              <a:t>Бранд</a:t>
            </a:r>
            <a:r>
              <a:rPr lang="uk-UA" dirty="0"/>
              <a:t>" 19-річна дівчина написала книгу "Дочки </a:t>
            </a:r>
            <a:r>
              <a:rPr lang="uk-UA" dirty="0" err="1"/>
              <a:t>Бранда</a:t>
            </a:r>
            <a:r>
              <a:rPr lang="uk-UA" dirty="0"/>
              <a:t>", яка вийшла у світ в 1869 році під псевдонімом. З нею познайомився Ібсен і порадив зайнятися літературою. Між ними зав'язалася дружба. Після смерті батька Лаура з матір'ю переїхала до Данії, де в 1873 році вийшла заміж за ад'юнкта Віктора </a:t>
            </a:r>
            <a:r>
              <a:rPr lang="uk-UA" dirty="0" err="1"/>
              <a:t>Кілера</a:t>
            </a:r>
            <a:r>
              <a:rPr lang="uk-UA" dirty="0"/>
              <a:t>. Він був доброю людиною, але іноді у нього траплялися припадки жорстокості, особливо болісно переносив він грошові проблеми. У 1876 Віктор захворів на туберкульоз. Його потрібно було лікувати на Півдні. Прохання Лаури, щоб він звернувся до свого багатого батька, нічого не дали. Тоді вона таємно взяла позику в банку. За неї поручився її впливовий багатий друг. У тому ж році вони з чоловіком </a:t>
            </a:r>
            <a:r>
              <a:rPr lang="uk-UA" dirty="0" smtClean="0"/>
              <a:t>поїхали </a:t>
            </a:r>
            <a:r>
              <a:rPr lang="uk-UA" dirty="0"/>
              <a:t>до Швейцарії </a:t>
            </a:r>
            <a:r>
              <a:rPr lang="uk-UA" dirty="0" smtClean="0"/>
              <a:t>й </a:t>
            </a:r>
            <a:r>
              <a:rPr lang="uk-UA" dirty="0"/>
              <a:t>Італії. Чоловік вилікувався від хвороби. На зворотному шляху в Мюнхені </a:t>
            </a:r>
            <a:r>
              <a:rPr lang="uk-UA" dirty="0" err="1"/>
              <a:t>Кілери</a:t>
            </a:r>
            <a:r>
              <a:rPr lang="uk-UA" dirty="0"/>
              <a:t> відвідали Ібсенів. Лаура по секрету все розповіла </a:t>
            </a:r>
            <a:r>
              <a:rPr lang="uk-UA" dirty="0" err="1"/>
              <a:t>Сюзанні</a:t>
            </a:r>
            <a:r>
              <a:rPr lang="uk-UA" dirty="0"/>
              <a:t>, дружині Ібсена. Після повернення до Данії знову потрібні були гроші для переїзду в інше місто. Лаура знову зробила позику у формі векселя. За неї поручився далекий родич, великий комерсант. До моменту закінчення векселя Лаура була хвора після пологів, без грошей. Родич теж був у складному матеріальному становищі і не зміг викупити вексель. Лаура в розпачі зважилася видати підроблений вексель - але передумала і знищила його. Всі її дії стали відомі її чоловікові. Спочатку він їй глибоко співчував, але під впливом сім'ї і друзів змінив своє ставлення до неї і став вимагати розлучення, </a:t>
            </a:r>
            <a:r>
              <a:rPr lang="uk-UA" dirty="0" smtClean="0"/>
              <a:t>яке </a:t>
            </a:r>
            <a:r>
              <a:rPr lang="uk-UA" dirty="0"/>
              <a:t>незабаром оформили. Дітей у Лаури забрали, її визнали </a:t>
            </a:r>
            <a:r>
              <a:rPr lang="uk-UA" dirty="0" smtClean="0"/>
              <a:t>психічнохворою брехухою</a:t>
            </a:r>
            <a:r>
              <a:rPr lang="uk-UA" dirty="0"/>
              <a:t>. Але минув час, чоловік попросив Лауру повернутися додому. Вона повернулася, знову стала його дружиною, з 1879 приступила до літературної діяльності і поступово виплатила всі борги. Після цього у неї було дві зустрічі з І</a:t>
            </a:r>
            <a:r>
              <a:rPr lang="uk-UA" dirty="0" smtClean="0"/>
              <a:t>бсеном</a:t>
            </a:r>
            <a:r>
              <a:rPr lang="uk-UA" dirty="0"/>
              <a:t>. Саме її життя стало основою для сюжету "Лялькового дому".</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908720"/>
            <a:ext cx="2232248"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606244" y="4437112"/>
            <a:ext cx="1908175" cy="769441"/>
          </a:xfrm>
          <a:prstGeom prst="rect">
            <a:avLst/>
          </a:prstGeom>
        </p:spPr>
        <p:txBody>
          <a:bodyPr wrap="square">
            <a:spAutoFit/>
          </a:bodyPr>
          <a:lstStyle/>
          <a:p>
            <a:r>
              <a:rPr lang="ru-RU" sz="1100" i="1" dirty="0" smtClean="0"/>
              <a:t> </a:t>
            </a:r>
            <a:r>
              <a:rPr lang="ru-RU" sz="1100" i="1" dirty="0" err="1" smtClean="0"/>
              <a:t>Норвезько-данська</a:t>
            </a:r>
            <a:r>
              <a:rPr lang="ru-RU" sz="1100" i="1" dirty="0" smtClean="0"/>
              <a:t> </a:t>
            </a:r>
            <a:r>
              <a:rPr lang="ru-RU" sz="1100" i="1" dirty="0" err="1"/>
              <a:t>письменниця</a:t>
            </a:r>
            <a:r>
              <a:rPr lang="ru-RU" sz="1100" i="1" dirty="0"/>
              <a:t> Лаура </a:t>
            </a:r>
            <a:r>
              <a:rPr lang="ru-RU" sz="1100" i="1" dirty="0" err="1"/>
              <a:t>Кілер</a:t>
            </a:r>
            <a:r>
              <a:rPr lang="ru-RU" sz="1100" i="1" dirty="0"/>
              <a:t> (</a:t>
            </a:r>
            <a:r>
              <a:rPr lang="ru-RU" sz="1100" i="1" dirty="0" err="1"/>
              <a:t>уроджена</a:t>
            </a:r>
            <a:r>
              <a:rPr lang="ru-RU" sz="1100" i="1" dirty="0"/>
              <a:t> </a:t>
            </a:r>
            <a:r>
              <a:rPr lang="ru-RU" sz="1100" i="1" dirty="0" err="1"/>
              <a:t>Петерсон</a:t>
            </a:r>
            <a:r>
              <a:rPr lang="ru-RU" sz="1100" i="1" dirty="0"/>
              <a:t>, </a:t>
            </a:r>
            <a:r>
              <a:rPr lang="ru-RU" sz="1100" i="1" dirty="0" smtClean="0"/>
              <a:t>1849-1932)</a:t>
            </a:r>
            <a:endParaRPr lang="uk-UA" sz="1100" i="1" dirty="0"/>
          </a:p>
        </p:txBody>
      </p:sp>
      <p:sp>
        <p:nvSpPr>
          <p:cNvPr id="5" name="Прямоугольник 4"/>
          <p:cNvSpPr/>
          <p:nvPr/>
        </p:nvSpPr>
        <p:spPr>
          <a:xfrm>
            <a:off x="5518987" y="116632"/>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2512427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99992" y="692696"/>
            <a:ext cx="2219242" cy="2880320"/>
          </a:xfrm>
        </p:spPr>
        <p:txBody>
          <a:bodyPr>
            <a:normAutofit/>
          </a:bodyPr>
          <a:lstStyle/>
          <a:p>
            <a:pPr algn="ctr"/>
            <a:r>
              <a:rPr lang="uk-UA" sz="2400" b="1" dirty="0" smtClean="0"/>
              <a:t>Обкладинки видань п‘єси                           </a:t>
            </a:r>
            <a:r>
              <a:rPr lang="uk-UA" sz="1600" dirty="0" smtClean="0"/>
              <a:t/>
            </a:r>
            <a:br>
              <a:rPr lang="uk-UA" sz="1600" dirty="0" smtClean="0"/>
            </a:br>
            <a:r>
              <a:rPr lang="uk-UA" sz="1600" dirty="0"/>
              <a:t/>
            </a:r>
            <a:br>
              <a:rPr lang="uk-UA" sz="1600" dirty="0"/>
            </a:br>
            <a:r>
              <a:rPr lang="uk-UA" sz="1600" dirty="0"/>
              <a:t/>
            </a:r>
            <a:br>
              <a:rPr lang="uk-UA" sz="1600" dirty="0"/>
            </a:br>
            <a:endParaRPr lang="uk-UA" sz="1600" dirty="0"/>
          </a:p>
        </p:txBody>
      </p:sp>
      <p:pic>
        <p:nvPicPr>
          <p:cNvPr id="6146" name="Picture 2" descr="C:\Users\Алла\Desktop\1019711782.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7272" b="1922"/>
          <a:stretch/>
        </p:blipFill>
        <p:spPr bwMode="auto">
          <a:xfrm>
            <a:off x="2699792" y="3573016"/>
            <a:ext cx="1849651" cy="2857913"/>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Алла\Desktop\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573016"/>
            <a:ext cx="1800200" cy="285587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Алла\Desktop\image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487204"/>
            <a:ext cx="1842339" cy="279778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b="9366"/>
          <a:stretch/>
        </p:blipFill>
        <p:spPr bwMode="auto">
          <a:xfrm>
            <a:off x="539552" y="478662"/>
            <a:ext cx="1842339" cy="2806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788024" y="116632"/>
            <a:ext cx="1994457" cy="369332"/>
          </a:xfrm>
          <a:prstGeom prst="rect">
            <a:avLst/>
          </a:prstGeom>
        </p:spPr>
        <p:txBody>
          <a:bodyPr wrap="none">
            <a:spAutoFit/>
          </a:bodyPr>
          <a:lstStyle/>
          <a:p>
            <a:r>
              <a:rPr lang="uk-UA" dirty="0"/>
              <a:t>«Ляльковий дім»</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0621" y="3573016"/>
            <a:ext cx="1800200" cy="2849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Алла\Desktop\images (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9234" y="3573016"/>
            <a:ext cx="1724025" cy="28490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19234" y="620688"/>
            <a:ext cx="1724025"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13677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5" y="692696"/>
            <a:ext cx="4608512" cy="5616624"/>
          </a:xfrm>
        </p:spPr>
        <p:txBody>
          <a:bodyPr>
            <a:normAutofit fontScale="70000" lnSpcReduction="20000"/>
          </a:bodyPr>
          <a:lstStyle/>
          <a:p>
            <a:r>
              <a:rPr lang="ru-RU" u="sng" dirty="0" err="1" smtClean="0"/>
              <a:t>Назва</a:t>
            </a:r>
            <a:r>
              <a:rPr lang="ru-RU" u="sng" dirty="0" smtClean="0"/>
              <a:t> «</a:t>
            </a:r>
            <a:r>
              <a:rPr lang="ru-RU" u="sng" dirty="0" err="1" smtClean="0"/>
              <a:t>Ляльковий</a:t>
            </a:r>
            <a:r>
              <a:rPr lang="ru-RU" u="sng" dirty="0" smtClean="0"/>
              <a:t> </a:t>
            </a:r>
            <a:r>
              <a:rPr lang="ru-RU" u="sng" dirty="0" err="1" smtClean="0"/>
              <a:t>дім</a:t>
            </a:r>
            <a:r>
              <a:rPr lang="ru-RU" u="sng" dirty="0" smtClean="0"/>
              <a:t>» </a:t>
            </a:r>
            <a:r>
              <a:rPr lang="ru-RU" dirty="0"/>
              <a:t>(норв. </a:t>
            </a:r>
            <a:r>
              <a:rPr lang="ru-RU" dirty="0" err="1"/>
              <a:t>Et</a:t>
            </a:r>
            <a:r>
              <a:rPr lang="ru-RU" dirty="0"/>
              <a:t> </a:t>
            </a:r>
            <a:r>
              <a:rPr lang="ru-RU" dirty="0" err="1"/>
              <a:t>dukkehjem</a:t>
            </a:r>
            <a:r>
              <a:rPr lang="ru-RU" dirty="0"/>
              <a:t>; в </a:t>
            </a:r>
            <a:r>
              <a:rPr lang="ru-RU" dirty="0" err="1"/>
              <a:t>інших</a:t>
            </a:r>
            <a:r>
              <a:rPr lang="ru-RU" dirty="0"/>
              <a:t> </a:t>
            </a:r>
            <a:r>
              <a:rPr lang="ru-RU" dirty="0" err="1"/>
              <a:t>українських</a:t>
            </a:r>
            <a:r>
              <a:rPr lang="ru-RU" dirty="0"/>
              <a:t> перекладах </a:t>
            </a:r>
            <a:r>
              <a:rPr lang="ru-RU" dirty="0" err="1"/>
              <a:t>також</a:t>
            </a:r>
            <a:r>
              <a:rPr lang="ru-RU" dirty="0"/>
              <a:t>: «Нора: драма на 3 </a:t>
            </a:r>
            <a:r>
              <a:rPr lang="ru-RU" dirty="0" err="1"/>
              <a:t>дії</a:t>
            </a:r>
            <a:r>
              <a:rPr lang="ru-RU" dirty="0"/>
              <a:t>», «Нора, </a:t>
            </a:r>
            <a:r>
              <a:rPr lang="ru-RU" dirty="0" err="1"/>
              <a:t>або</a:t>
            </a:r>
            <a:r>
              <a:rPr lang="ru-RU" dirty="0"/>
              <a:t> Хатка ляльки: драма на 3 </a:t>
            </a:r>
            <a:r>
              <a:rPr lang="ru-RU" dirty="0" err="1"/>
              <a:t>дії</a:t>
            </a:r>
            <a:r>
              <a:rPr lang="ru-RU" dirty="0"/>
              <a:t>», «</a:t>
            </a:r>
            <a:r>
              <a:rPr lang="ru-RU" dirty="0" err="1"/>
              <a:t>Лялькова</a:t>
            </a:r>
            <a:r>
              <a:rPr lang="ru-RU" dirty="0"/>
              <a:t> хатка»</a:t>
            </a:r>
            <a:endParaRPr lang="ru-RU" dirty="0" smtClean="0"/>
          </a:p>
          <a:p>
            <a:r>
              <a:rPr lang="uk-UA" u="sng" dirty="0" smtClean="0"/>
              <a:t>Тема </a:t>
            </a:r>
            <a:r>
              <a:rPr lang="uk-UA" u="sng" dirty="0"/>
              <a:t>твору </a:t>
            </a:r>
            <a:r>
              <a:rPr lang="uk-UA" dirty="0" err="1"/>
              <a:t>–духовне</a:t>
            </a:r>
            <a:r>
              <a:rPr lang="uk-UA" dirty="0"/>
              <a:t> пробудження людини, її прагнення до вільного прояву себе як особистості.</a:t>
            </a:r>
          </a:p>
          <a:p>
            <a:r>
              <a:rPr lang="uk-UA" u="sng" dirty="0" smtClean="0"/>
              <a:t>Ідея </a:t>
            </a:r>
            <a:r>
              <a:rPr lang="uk-UA" u="sng" dirty="0"/>
              <a:t>твору </a:t>
            </a:r>
            <a:r>
              <a:rPr lang="uk-UA" dirty="0"/>
              <a:t>– заклик до збереження сімейних і відновлення загальнолюдських </a:t>
            </a:r>
            <a:r>
              <a:rPr lang="uk-UA" dirty="0" smtClean="0"/>
              <a:t>цінностей.</a:t>
            </a:r>
            <a:endParaRPr lang="uk-UA" dirty="0"/>
          </a:p>
          <a:p>
            <a:r>
              <a:rPr lang="uk-UA" u="sng" dirty="0" smtClean="0"/>
              <a:t>Жанр </a:t>
            </a:r>
            <a:r>
              <a:rPr lang="uk-UA" u="sng" dirty="0"/>
              <a:t>твору </a:t>
            </a:r>
            <a:r>
              <a:rPr lang="uk-UA" dirty="0"/>
              <a:t>– соціально – психологічна драма, </a:t>
            </a:r>
            <a:r>
              <a:rPr lang="uk-UA" dirty="0" err="1" smtClean="0"/>
              <a:t>драма</a:t>
            </a:r>
            <a:r>
              <a:rPr lang="uk-UA" dirty="0" smtClean="0"/>
              <a:t> -«</a:t>
            </a:r>
            <a:r>
              <a:rPr lang="uk-UA" dirty="0"/>
              <a:t>дискусія». </a:t>
            </a:r>
            <a:endParaRPr lang="uk-UA" dirty="0" smtClean="0"/>
          </a:p>
          <a:p>
            <a:r>
              <a:rPr lang="uk-UA" u="sng" dirty="0" smtClean="0"/>
              <a:t>Особливості </a:t>
            </a:r>
            <a:r>
              <a:rPr lang="uk-UA" u="sng" dirty="0"/>
              <a:t>композиції</a:t>
            </a:r>
            <a:r>
              <a:rPr lang="uk-UA" dirty="0"/>
              <a:t>. П’єса має аналітичну композицію, що означає послідовне розкриття внутрішнього неблагополуччя і  трагізму, які </a:t>
            </a:r>
            <a:r>
              <a:rPr lang="uk-UA" dirty="0" smtClean="0"/>
              <a:t>заховані </a:t>
            </a:r>
            <a:r>
              <a:rPr lang="uk-UA" dirty="0"/>
              <a:t>під зовні пристойною оболонкою. Так поступово </a:t>
            </a:r>
            <a:r>
              <a:rPr lang="uk-UA" dirty="0" smtClean="0"/>
              <a:t>проглядається </a:t>
            </a:r>
            <a:r>
              <a:rPr lang="uk-UA" dirty="0"/>
              <a:t>внутрішня суть сімейного життя </a:t>
            </a:r>
            <a:r>
              <a:rPr lang="uk-UA" dirty="0" err="1"/>
              <a:t>Хельмерів</a:t>
            </a:r>
            <a:r>
              <a:rPr lang="uk-UA" dirty="0"/>
              <a:t>, на перший погляд, щасливого, але заснованого на неправді й егоїзмі.</a:t>
            </a:r>
          </a:p>
        </p:txBody>
      </p:sp>
      <p:sp>
        <p:nvSpPr>
          <p:cNvPr id="4" name="Прямоугольник 3"/>
          <p:cNvSpPr/>
          <p:nvPr/>
        </p:nvSpPr>
        <p:spPr>
          <a:xfrm>
            <a:off x="5364088" y="116632"/>
            <a:ext cx="1994457" cy="369332"/>
          </a:xfrm>
          <a:prstGeom prst="rect">
            <a:avLst/>
          </a:prstGeom>
        </p:spPr>
        <p:txBody>
          <a:bodyPr wrap="none">
            <a:spAutoFit/>
          </a:bodyPr>
          <a:lstStyle/>
          <a:p>
            <a:r>
              <a:rPr lang="uk-UA" dirty="0"/>
              <a:t>«Ляльковий дім»</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9" y="836712"/>
            <a:ext cx="3605928" cy="340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087684" y="4437112"/>
            <a:ext cx="3522291" cy="1569660"/>
          </a:xfrm>
          <a:prstGeom prst="rect">
            <a:avLst/>
          </a:prstGeom>
        </p:spPr>
        <p:txBody>
          <a:bodyPr wrap="square">
            <a:spAutoFit/>
          </a:bodyPr>
          <a:lstStyle/>
          <a:p>
            <a:r>
              <a:rPr lang="ru-RU" sz="1600" i="1" dirty="0" smtClean="0"/>
              <a:t>  </a:t>
            </a:r>
            <a:r>
              <a:rPr lang="ru-RU" sz="1600" i="1" dirty="0" err="1" smtClean="0"/>
              <a:t>Жінка</a:t>
            </a:r>
            <a:r>
              <a:rPr lang="ru-RU" sz="1600" i="1" dirty="0" smtClean="0"/>
              <a:t> </a:t>
            </a:r>
            <a:r>
              <a:rPr lang="ru-RU" sz="1600" i="1" dirty="0"/>
              <a:t>— </a:t>
            </a:r>
            <a:r>
              <a:rPr lang="ru-RU" sz="1600" i="1" dirty="0" err="1"/>
              <a:t>наймогутніша</a:t>
            </a:r>
            <a:r>
              <a:rPr lang="ru-RU" sz="1600" i="1" dirty="0"/>
              <a:t> у </a:t>
            </a:r>
            <a:r>
              <a:rPr lang="ru-RU" sz="1600" i="1" dirty="0" err="1"/>
              <a:t>світі</a:t>
            </a:r>
            <a:r>
              <a:rPr lang="ru-RU" sz="1600" i="1" dirty="0"/>
              <a:t> </a:t>
            </a:r>
            <a:r>
              <a:rPr lang="ru-RU" sz="1600" i="1" dirty="0" err="1"/>
              <a:t>істота</a:t>
            </a:r>
            <a:r>
              <a:rPr lang="ru-RU" sz="1600" i="1" dirty="0"/>
              <a:t>, і </a:t>
            </a:r>
            <a:r>
              <a:rPr lang="ru-RU" sz="1600" i="1" dirty="0" err="1"/>
              <a:t>від</a:t>
            </a:r>
            <a:r>
              <a:rPr lang="ru-RU" sz="1600" i="1" dirty="0"/>
              <a:t> </a:t>
            </a:r>
            <a:r>
              <a:rPr lang="ru-RU" sz="1600" i="1" dirty="0" err="1"/>
              <a:t>неї</a:t>
            </a:r>
            <a:r>
              <a:rPr lang="ru-RU" sz="1600" i="1" dirty="0"/>
              <a:t> </a:t>
            </a:r>
            <a:r>
              <a:rPr lang="ru-RU" sz="1600" i="1" dirty="0" err="1"/>
              <a:t>залежить</a:t>
            </a:r>
            <a:r>
              <a:rPr lang="ru-RU" sz="1600" i="1" dirty="0"/>
              <a:t> </a:t>
            </a:r>
            <a:r>
              <a:rPr lang="ru-RU" sz="1600" i="1" dirty="0" err="1"/>
              <a:t>направляти</a:t>
            </a:r>
            <a:r>
              <a:rPr lang="ru-RU" sz="1600" i="1" dirty="0"/>
              <a:t> </a:t>
            </a:r>
            <a:r>
              <a:rPr lang="ru-RU" sz="1600" i="1" dirty="0" err="1"/>
              <a:t>чоловіка</a:t>
            </a:r>
            <a:r>
              <a:rPr lang="ru-RU" sz="1600" i="1" dirty="0"/>
              <a:t> </a:t>
            </a:r>
            <a:r>
              <a:rPr lang="ru-RU" sz="1600" i="1" dirty="0" err="1"/>
              <a:t>туди</a:t>
            </a:r>
            <a:r>
              <a:rPr lang="ru-RU" sz="1600" i="1" dirty="0"/>
              <a:t>, </a:t>
            </a:r>
            <a:r>
              <a:rPr lang="ru-RU" sz="1600" i="1" dirty="0" err="1"/>
              <a:t>куди</a:t>
            </a:r>
            <a:r>
              <a:rPr lang="ru-RU" sz="1600" i="1" dirty="0"/>
              <a:t> </a:t>
            </a:r>
            <a:r>
              <a:rPr lang="ru-RU" sz="1600" i="1" dirty="0" err="1"/>
              <a:t>його</a:t>
            </a:r>
            <a:r>
              <a:rPr lang="ru-RU" sz="1600" i="1" dirty="0"/>
              <a:t> </a:t>
            </a:r>
            <a:r>
              <a:rPr lang="ru-RU" sz="1600" i="1" dirty="0" err="1"/>
              <a:t>хоче</a:t>
            </a:r>
            <a:r>
              <a:rPr lang="ru-RU" sz="1600" i="1" dirty="0"/>
              <a:t> повести Господь Бог</a:t>
            </a:r>
            <a:r>
              <a:rPr lang="ru-RU" sz="1600" i="1" dirty="0" smtClean="0"/>
              <a:t>.</a:t>
            </a:r>
          </a:p>
          <a:p>
            <a:r>
              <a:rPr lang="ru-RU" sz="1600" i="1" dirty="0"/>
              <a:t> </a:t>
            </a:r>
            <a:r>
              <a:rPr lang="ru-RU" sz="1600" i="1" dirty="0" smtClean="0"/>
              <a:t>                           Г. </a:t>
            </a:r>
            <a:r>
              <a:rPr lang="ru-RU" sz="1600" i="1" dirty="0" err="1" smtClean="0"/>
              <a:t>Ібсен</a:t>
            </a:r>
            <a:r>
              <a:rPr lang="ru-RU" sz="1600" i="1" dirty="0"/>
              <a:t>	</a:t>
            </a:r>
            <a:br>
              <a:rPr lang="ru-RU" sz="1600" i="1" dirty="0"/>
            </a:br>
            <a:endParaRPr lang="uk-UA" sz="1600" i="1" dirty="0"/>
          </a:p>
        </p:txBody>
      </p:sp>
    </p:spTree>
    <p:extLst>
      <p:ext uri="{BB962C8B-B14F-4D97-AF65-F5344CB8AC3E}">
        <p14:creationId xmlns:p14="http://schemas.microsoft.com/office/powerpoint/2010/main" val="725343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76672"/>
            <a:ext cx="8424936" cy="6048672"/>
          </a:xfrm>
        </p:spPr>
        <p:txBody>
          <a:bodyPr>
            <a:noAutofit/>
          </a:bodyPr>
          <a:lstStyle/>
          <a:p>
            <a:pPr marL="68580" indent="0">
              <a:buNone/>
            </a:pPr>
            <a:r>
              <a:rPr lang="uk-UA" sz="700" b="1" dirty="0" smtClean="0"/>
              <a:t>                                                                                                          Дія перша</a:t>
            </a:r>
          </a:p>
          <a:p>
            <a:pPr marL="68580" indent="0">
              <a:buNone/>
            </a:pPr>
            <a:r>
              <a:rPr lang="uk-UA" sz="700" dirty="0" smtClean="0"/>
              <a:t>   «Ляльковий Дім» розпочинається сценою, коли Нора </a:t>
            </a:r>
            <a:r>
              <a:rPr lang="uk-UA" sz="700" dirty="0" err="1" smtClean="0"/>
              <a:t>Хельмер</a:t>
            </a:r>
            <a:r>
              <a:rPr lang="uk-UA" sz="700" dirty="0" smtClean="0"/>
              <a:t> повертається з міста, де робила різдвяні закупки. Її чоловік </a:t>
            </a:r>
            <a:r>
              <a:rPr lang="uk-UA" sz="700" dirty="0" err="1" smtClean="0"/>
              <a:t>Торвальд</a:t>
            </a:r>
            <a:r>
              <a:rPr lang="uk-UA" sz="700" dirty="0" smtClean="0"/>
              <a:t> виходить із свого кабінету й починає сварку, темою якої є сімейні фінанси, що обіцяють покращитися після того, як </a:t>
            </a:r>
            <a:r>
              <a:rPr lang="uk-UA" sz="700" dirty="0" err="1" smtClean="0"/>
              <a:t>Торвальд</a:t>
            </a:r>
            <a:r>
              <a:rPr lang="uk-UA" sz="700" dirty="0" smtClean="0"/>
              <a:t> став менеджером банку. </a:t>
            </a:r>
            <a:r>
              <a:rPr lang="uk-UA" sz="700" dirty="0" err="1" smtClean="0"/>
              <a:t>Торвальд</a:t>
            </a:r>
            <a:r>
              <a:rPr lang="uk-UA" sz="700" dirty="0" smtClean="0"/>
              <a:t> обурений боргами. Нора поводиться по-дитячому, а він отримує задоволення від того, що може повчати її як дитину.</a:t>
            </a:r>
          </a:p>
          <a:p>
            <a:pPr marL="68580" indent="0">
              <a:buNone/>
            </a:pPr>
            <a:r>
              <a:rPr lang="uk-UA" sz="700" dirty="0" smtClean="0"/>
              <a:t>   Незабаром прибуває стара подруга Нори </a:t>
            </a:r>
            <a:r>
              <a:rPr lang="uk-UA" sz="700" dirty="0" err="1" smtClean="0"/>
              <a:t>Крістіна</a:t>
            </a:r>
            <a:r>
              <a:rPr lang="uk-UA" sz="700" dirty="0" smtClean="0"/>
              <a:t> </a:t>
            </a:r>
            <a:r>
              <a:rPr lang="uk-UA" sz="700" dirty="0" err="1" smtClean="0"/>
              <a:t>Лінде</a:t>
            </a:r>
            <a:r>
              <a:rPr lang="uk-UA" sz="700" dirty="0" smtClean="0"/>
              <a:t>, бездітна вдова, що планує перебратися до міста. Після смерті чоловіка вона залишилася без грошей, а тому змушена була братися за різні роботи, і тепер шукає не надто важкої роботи. Нора зізнається </a:t>
            </a:r>
            <a:r>
              <a:rPr lang="uk-UA" sz="700" dirty="0" err="1" smtClean="0"/>
              <a:t>Крістін</a:t>
            </a:r>
            <a:r>
              <a:rPr lang="uk-UA" sz="700" dirty="0" smtClean="0"/>
              <a:t>, що одного разу позичила гроші в адвоката Нільса </a:t>
            </a:r>
            <a:r>
              <a:rPr lang="uk-UA" sz="700" dirty="0" err="1" smtClean="0"/>
              <a:t>Кроґстада</a:t>
            </a:r>
            <a:r>
              <a:rPr lang="uk-UA" sz="700" dirty="0" smtClean="0"/>
              <a:t>, щоб урятувати життя </a:t>
            </a:r>
            <a:r>
              <a:rPr lang="uk-UA" sz="700" dirty="0" err="1" smtClean="0"/>
              <a:t>Торвальда</a:t>
            </a:r>
            <a:r>
              <a:rPr lang="uk-UA" sz="700" dirty="0" smtClean="0"/>
              <a:t>, коли він був дуже хворий. Втім, вона не розповіла про це чоловікові, щоб не поранити його гордість. Вона сказала, що отримала гроші від батька, який помер приблизно тоді ж. Вона виплачує борг із бюджету, який чоловік виділяє їй на домашнє господарство, а також заробляючи на копіюванні документів. Вона робить це потайки, у своїй кімнаті, й пишається тим, що заробляє гроші, як чоловік. Нова робота </a:t>
            </a:r>
            <a:r>
              <a:rPr lang="uk-UA" sz="700" dirty="0" err="1" smtClean="0"/>
              <a:t>Торвальда</a:t>
            </a:r>
            <a:r>
              <a:rPr lang="uk-UA" sz="700" dirty="0" smtClean="0"/>
              <a:t> обіцяє звільнити їх від боргів.</a:t>
            </a:r>
          </a:p>
          <a:p>
            <a:pPr marL="68580" indent="0">
              <a:buNone/>
            </a:pPr>
            <a:r>
              <a:rPr lang="uk-UA" sz="700" dirty="0" smtClean="0"/>
              <a:t>   Нора просить </a:t>
            </a:r>
            <a:r>
              <a:rPr lang="uk-UA" sz="700" dirty="0" err="1" smtClean="0"/>
              <a:t>Торвальда</a:t>
            </a:r>
            <a:r>
              <a:rPr lang="uk-UA" sz="700" dirty="0" smtClean="0"/>
              <a:t> взяти </a:t>
            </a:r>
            <a:r>
              <a:rPr lang="uk-UA" sz="700" dirty="0" err="1" smtClean="0"/>
              <a:t>Крістін</a:t>
            </a:r>
            <a:r>
              <a:rPr lang="uk-UA" sz="700" dirty="0" smtClean="0"/>
              <a:t> на роботу секретарки в банк, і він погоджується, оскільки </a:t>
            </a:r>
            <a:r>
              <a:rPr lang="uk-UA" sz="700" dirty="0" err="1" smtClean="0"/>
              <a:t>Крістін</a:t>
            </a:r>
            <a:r>
              <a:rPr lang="uk-UA" sz="700" dirty="0" smtClean="0"/>
              <a:t> має досвід рахівника. Вони виходять разом.</a:t>
            </a:r>
          </a:p>
          <a:p>
            <a:pPr marL="68580" indent="0">
              <a:buNone/>
            </a:pPr>
            <a:r>
              <a:rPr lang="uk-UA" sz="700" dirty="0" smtClean="0"/>
              <a:t>   Приходить </a:t>
            </a:r>
            <a:r>
              <a:rPr lang="uk-UA" sz="700" dirty="0" err="1" smtClean="0"/>
              <a:t>Кроґстад</a:t>
            </a:r>
            <a:r>
              <a:rPr lang="uk-UA" sz="700" dirty="0" smtClean="0"/>
              <a:t> і повідомляє Норі, що його, мабуть, звільнять з роботи. Він просить її допомогти йому зберегти роботу, обіцяючи боротися до останнього. Нора вагається, і </a:t>
            </a:r>
            <a:r>
              <a:rPr lang="uk-UA" sz="700" dirty="0" err="1" smtClean="0"/>
              <a:t>Кроґстад</a:t>
            </a:r>
            <a:r>
              <a:rPr lang="uk-UA" sz="700" dirty="0" smtClean="0"/>
              <a:t> говорить, що знає про підробку бондів, які вона підписала, щоб отримати у нього позику. Оскільки вона жінка, то її підпис повинна була підтвердити особа чоловічої статі. Вона сказала, що це зробив батько, але на час підписання її батько вже три дні як помер, що свідчить про підробку. Нора визнає, що підробила підпис, щоб не тривожити батька даремно — вона була вагітна, без грошей, із серйозно хворим чоловіком. </a:t>
            </a:r>
            <a:r>
              <a:rPr lang="uk-UA" sz="700" dirty="0" err="1" smtClean="0"/>
              <a:t>Кроґстад</a:t>
            </a:r>
            <a:r>
              <a:rPr lang="uk-UA" sz="700" dirty="0" smtClean="0"/>
              <a:t> пояснює, що підробка є порушенням закону. Якщо він розповість про неї, репутація Нори буде зруйнована, як була зруйнована його власна репутація після аналогічного порушення. Він фальшував документи задля своєї дружини, яка все ж померла пізніше. Хоча його не судили, але він втратив довіру.</a:t>
            </a:r>
          </a:p>
          <a:p>
            <a:pPr marL="68580" indent="0">
              <a:buNone/>
            </a:pPr>
            <a:r>
              <a:rPr lang="uk-UA" sz="700" dirty="0" smtClean="0"/>
              <a:t>                                                                                                         </a:t>
            </a:r>
            <a:r>
              <a:rPr lang="uk-UA" sz="700" b="1" dirty="0" smtClean="0"/>
              <a:t>Дія друга</a:t>
            </a:r>
          </a:p>
          <a:p>
            <a:pPr marL="68580" indent="0">
              <a:buNone/>
            </a:pPr>
            <a:r>
              <a:rPr lang="uk-UA" sz="700" dirty="0" smtClean="0"/>
              <a:t>   Приходить </a:t>
            </a:r>
            <a:r>
              <a:rPr lang="uk-UA" sz="700" dirty="0" err="1" smtClean="0"/>
              <a:t>Крістіна</a:t>
            </a:r>
            <a:r>
              <a:rPr lang="uk-UA" sz="700" dirty="0" smtClean="0"/>
              <a:t>, щоб допомогти Норі підшити сукню до костюмованої вечірки, на яку вони з </a:t>
            </a:r>
            <a:r>
              <a:rPr lang="uk-UA" sz="700" dirty="0" err="1" smtClean="0"/>
              <a:t>Торвальдом</a:t>
            </a:r>
            <a:r>
              <a:rPr lang="uk-UA" sz="700" dirty="0" smtClean="0"/>
              <a:t> збираються. </a:t>
            </a:r>
            <a:r>
              <a:rPr lang="uk-UA" sz="700" dirty="0" err="1" smtClean="0"/>
              <a:t>Торвальд</a:t>
            </a:r>
            <a:r>
              <a:rPr lang="uk-UA" sz="700" dirty="0" smtClean="0"/>
              <a:t> повертається з банку, й Нора просить його відновити </a:t>
            </a:r>
            <a:r>
              <a:rPr lang="uk-UA" sz="700" dirty="0" err="1" smtClean="0"/>
              <a:t>Кроґстада</a:t>
            </a:r>
            <a:r>
              <a:rPr lang="uk-UA" sz="700" dirty="0" smtClean="0"/>
              <a:t> на посаді, аргументуючи це своїми побоюваннями, що </a:t>
            </a:r>
            <a:r>
              <a:rPr lang="uk-UA" sz="700" dirty="0" err="1" smtClean="0"/>
              <a:t>Кроґстад</a:t>
            </a:r>
            <a:r>
              <a:rPr lang="uk-UA" sz="700" dirty="0" smtClean="0"/>
              <a:t> опублікує наклеп на </a:t>
            </a:r>
            <a:r>
              <a:rPr lang="uk-UA" sz="700" dirty="0" err="1" smtClean="0"/>
              <a:t>Торвальда</a:t>
            </a:r>
            <a:r>
              <a:rPr lang="uk-UA" sz="700" dirty="0" smtClean="0"/>
              <a:t> й зруйнує його кар'єру. </a:t>
            </a:r>
            <a:r>
              <a:rPr lang="uk-UA" sz="700" dirty="0" err="1" smtClean="0"/>
              <a:t>Торвальд</a:t>
            </a:r>
            <a:r>
              <a:rPr lang="uk-UA" sz="700" dirty="0" smtClean="0"/>
              <a:t> намагається розвіяти її страх, пояснюючи, що, хоча </a:t>
            </a:r>
            <a:r>
              <a:rPr lang="uk-UA" sz="700" dirty="0" err="1" smtClean="0"/>
              <a:t>Кроґстад</a:t>
            </a:r>
            <a:r>
              <a:rPr lang="uk-UA" sz="700" dirty="0" smtClean="0"/>
              <a:t> непоганий працівник і, схоже, виправляє своє життя, все ж він ніскільки не дорожчий для </a:t>
            </a:r>
            <a:r>
              <a:rPr lang="uk-UA" sz="700" dirty="0" err="1" smtClean="0"/>
              <a:t>Торвальда</a:t>
            </a:r>
            <a:r>
              <a:rPr lang="uk-UA" sz="700" dirty="0" smtClean="0"/>
              <a:t>, ніж інші співробітники банку, а тому його звільнять.</a:t>
            </a:r>
          </a:p>
          <a:p>
            <a:pPr marL="68580" indent="0">
              <a:buNone/>
            </a:pPr>
            <a:r>
              <a:rPr lang="uk-UA" sz="700" dirty="0" smtClean="0"/>
              <a:t>   Наступного дня прибуває друг родини доктор </a:t>
            </a:r>
            <a:r>
              <a:rPr lang="uk-UA" sz="700" dirty="0" err="1" smtClean="0"/>
              <a:t>Ранк</a:t>
            </a:r>
            <a:r>
              <a:rPr lang="uk-UA" sz="700" dirty="0" smtClean="0"/>
              <a:t>, і Нора просить у нього допомоги. Він зізнається, що хворий на спинний туберкульоз останньої стадії (тодішній евфемізм сифілісу), і що він завжди потайки був закоханий у неї. Нора пробує віджартуватися від першого зізнання, але друге бентежить її. Вона незграбно намагається пояснити, що ставиться до нього, як до доброго товариша, але не кохає.</a:t>
            </a:r>
          </a:p>
          <a:p>
            <a:pPr marL="68580" indent="0">
              <a:buNone/>
            </a:pPr>
            <a:r>
              <a:rPr lang="uk-UA" sz="700" dirty="0" smtClean="0"/>
              <a:t>   Приходить </a:t>
            </a:r>
            <a:r>
              <a:rPr lang="uk-UA" sz="700" dirty="0" err="1" smtClean="0"/>
              <a:t>Кроґстад</a:t>
            </a:r>
            <a:r>
              <a:rPr lang="uk-UA" sz="700" dirty="0" smtClean="0"/>
              <a:t>. Він у розпачі — його звільнили. Нора проводить доктора Ранка в кабінет чоловіка, щоб він не бачив </a:t>
            </a:r>
            <a:r>
              <a:rPr lang="uk-UA" sz="700" dirty="0" err="1" smtClean="0"/>
              <a:t>Кроґстада</a:t>
            </a:r>
            <a:r>
              <a:rPr lang="uk-UA" sz="700" dirty="0" smtClean="0"/>
              <a:t>. </a:t>
            </a:r>
            <a:r>
              <a:rPr lang="uk-UA" sz="700" dirty="0" err="1" smtClean="0"/>
              <a:t>Кроґстад</a:t>
            </a:r>
            <a:r>
              <a:rPr lang="uk-UA" sz="700" dirty="0" smtClean="0"/>
              <a:t> проголошує, що його не хвилює залишок Нориного боргу, але документ про позику він збереже з метою шантажувати </a:t>
            </a:r>
            <a:r>
              <a:rPr lang="uk-UA" sz="700" dirty="0" err="1" smtClean="0"/>
              <a:t>Торвальда</a:t>
            </a:r>
            <a:r>
              <a:rPr lang="uk-UA" sz="700" dirty="0" smtClean="0"/>
              <a:t> й добитися від нього не лише повернення на роботу, а й підвищення. Нора пояснює, що вона намагалася вмовити чоловіка, але </a:t>
            </a:r>
            <a:r>
              <a:rPr lang="uk-UA" sz="700" dirty="0" err="1" smtClean="0"/>
              <a:t>Торвальд</a:t>
            </a:r>
            <a:r>
              <a:rPr lang="uk-UA" sz="700" dirty="0" smtClean="0"/>
              <a:t> її не послухав. </a:t>
            </a:r>
            <a:r>
              <a:rPr lang="uk-UA" sz="700" dirty="0" err="1" smtClean="0"/>
              <a:t>Кроґстад</a:t>
            </a:r>
            <a:r>
              <a:rPr lang="uk-UA" sz="700" dirty="0" smtClean="0"/>
              <a:t> повідомляє, що написав лист, в якому повідомляє про підробку, й кладе лист у замкнену </a:t>
            </a:r>
            <a:r>
              <a:rPr lang="uk-UA" sz="700" dirty="0" err="1" smtClean="0"/>
              <a:t>Торвальдову</a:t>
            </a:r>
            <a:r>
              <a:rPr lang="uk-UA" sz="700" dirty="0" smtClean="0"/>
              <a:t> поштову скриньку.</a:t>
            </a:r>
          </a:p>
          <a:p>
            <a:pPr marL="68580" indent="0">
              <a:buNone/>
            </a:pPr>
            <a:r>
              <a:rPr lang="uk-UA" sz="700" dirty="0" smtClean="0"/>
              <a:t>   Нора розповідає Христині про свої нещастя. </a:t>
            </a:r>
            <a:r>
              <a:rPr lang="uk-UA" sz="700" dirty="0" err="1" smtClean="0"/>
              <a:t>Крістін</a:t>
            </a:r>
            <a:r>
              <a:rPr lang="uk-UA" sz="700" dirty="0" smtClean="0"/>
              <a:t> говорить, що вони з </a:t>
            </a:r>
            <a:r>
              <a:rPr lang="uk-UA" sz="700" dirty="0" err="1" smtClean="0"/>
              <a:t>Кроґстадом</a:t>
            </a:r>
            <a:r>
              <a:rPr lang="uk-UA" sz="700" dirty="0" smtClean="0"/>
              <a:t> кохали одне одного до її заміжжя, й обіцяє спробувати вблагати його.</a:t>
            </a:r>
          </a:p>
          <a:p>
            <a:pPr marL="68580" indent="0">
              <a:buNone/>
            </a:pPr>
            <a:r>
              <a:rPr lang="uk-UA" sz="700" dirty="0" smtClean="0"/>
              <a:t>   Приходить </a:t>
            </a:r>
            <a:r>
              <a:rPr lang="uk-UA" sz="700" dirty="0" err="1" smtClean="0"/>
              <a:t>Торвальд</a:t>
            </a:r>
            <a:r>
              <a:rPr lang="uk-UA" sz="700" dirty="0" smtClean="0"/>
              <a:t> і намагається перевірити пошту, але Нора відволікає його проханням допомогти з танцем, який вона розучувала до костюмованої вечірки. Вона танцює так погано й виглядає настільки збентеженою, що </a:t>
            </a:r>
            <a:r>
              <a:rPr lang="uk-UA" sz="700" dirty="0" err="1" smtClean="0"/>
              <a:t>Торвальд</a:t>
            </a:r>
            <a:r>
              <a:rPr lang="uk-UA" sz="700" dirty="0" smtClean="0"/>
              <a:t> увесь вечір тратить з нею. Коли всі йдуть вечеряти, Нора залишається на кілька хвилин і роздумує про самогубство, яке врятувало б її чоловіка від ганьби, пов'язаної з розкриттям її злочину й галантної самопожертви з його боку з наміром урятувати її репутацію.</a:t>
            </a:r>
          </a:p>
          <a:p>
            <a:pPr marL="68580" indent="0">
              <a:buNone/>
            </a:pPr>
            <a:r>
              <a:rPr lang="uk-UA" sz="700" dirty="0" smtClean="0"/>
              <a:t>                                                                                                     </a:t>
            </a:r>
            <a:r>
              <a:rPr lang="uk-UA" sz="700" b="1" dirty="0" smtClean="0"/>
              <a:t>Дія третя</a:t>
            </a:r>
          </a:p>
          <a:p>
            <a:pPr marL="68580" indent="0">
              <a:buNone/>
            </a:pPr>
            <a:r>
              <a:rPr lang="uk-UA" sz="700" dirty="0" smtClean="0"/>
              <a:t>   </a:t>
            </a:r>
            <a:r>
              <a:rPr lang="uk-UA" sz="700" dirty="0" err="1" smtClean="0"/>
              <a:t>Крістіна</a:t>
            </a:r>
            <a:r>
              <a:rPr lang="uk-UA" sz="700" dirty="0" smtClean="0"/>
              <a:t> говорить </a:t>
            </a:r>
            <a:r>
              <a:rPr lang="uk-UA" sz="700" dirty="0" err="1" smtClean="0"/>
              <a:t>Кроґстаду</a:t>
            </a:r>
            <a:r>
              <a:rPr lang="uk-UA" sz="700" dirty="0" smtClean="0"/>
              <a:t>, що вона одружилася зі своїм чоловіком тільки тому, що в неї не було жодної іншої можливості забезпечити хвору матір та молодших братів і сестер, а тепер вона може знову запропонувати йому своє кохання. Вона думає, що він не опустився б до негідної поведінки, якщо б вона не покинула його. </a:t>
            </a:r>
            <a:r>
              <a:rPr lang="uk-UA" sz="700" dirty="0" err="1" smtClean="0"/>
              <a:t>Кроґстад</a:t>
            </a:r>
            <a:r>
              <a:rPr lang="uk-UA" sz="700" dirty="0" smtClean="0"/>
              <a:t> розчулений і пропонує їй забрати лист до </a:t>
            </a:r>
            <a:r>
              <a:rPr lang="uk-UA" sz="700" dirty="0" err="1" smtClean="0"/>
              <a:t>Хельмера</a:t>
            </a:r>
            <a:r>
              <a:rPr lang="uk-UA" sz="700" dirty="0" smtClean="0"/>
              <a:t>. Однак, </a:t>
            </a:r>
            <a:r>
              <a:rPr lang="uk-UA" sz="700" dirty="0" err="1" smtClean="0"/>
              <a:t>Крістін</a:t>
            </a:r>
            <a:r>
              <a:rPr lang="uk-UA" sz="700" dirty="0" smtClean="0"/>
              <a:t> вирішує, що </a:t>
            </a:r>
            <a:r>
              <a:rPr lang="uk-UA" sz="700" dirty="0" err="1" smtClean="0"/>
              <a:t>Торвальд</a:t>
            </a:r>
            <a:r>
              <a:rPr lang="uk-UA" sz="700" dirty="0" smtClean="0"/>
              <a:t> повинен знати правду...</a:t>
            </a:r>
          </a:p>
          <a:p>
            <a:pPr marL="68580" indent="0">
              <a:buNone/>
            </a:pPr>
            <a:r>
              <a:rPr lang="uk-UA" sz="700" dirty="0" smtClean="0"/>
              <a:t>   Повернувшись із вечірки, звідки Нору довелося виводити ледь не силою, </a:t>
            </a:r>
            <a:r>
              <a:rPr lang="uk-UA" sz="700" dirty="0" err="1" smtClean="0"/>
              <a:t>Торвальд</a:t>
            </a:r>
            <a:r>
              <a:rPr lang="uk-UA" sz="700" dirty="0" smtClean="0"/>
              <a:t> збирається перевіряти пошту, але тут приходить доктор </a:t>
            </a:r>
            <a:r>
              <a:rPr lang="uk-UA" sz="700" dirty="0" err="1" smtClean="0"/>
              <a:t>Ранк</a:t>
            </a:r>
            <a:r>
              <a:rPr lang="uk-UA" sz="700" dirty="0" smtClean="0"/>
              <a:t>. Після недовгої світської розмови, в якій доктор натяками намагається повідомити Норі, що це останнє прощання й він на порозі смерті, </a:t>
            </a:r>
            <a:r>
              <a:rPr lang="uk-UA" sz="700" dirty="0" err="1" smtClean="0"/>
              <a:t>Торвальд</a:t>
            </a:r>
            <a:r>
              <a:rPr lang="uk-UA" sz="700" dirty="0" smtClean="0"/>
              <a:t> нарешті відкриває поштову скриню. Нора збирається духом, щоб покінчити з життям. Прочитавши лист від </a:t>
            </a:r>
            <a:r>
              <a:rPr lang="uk-UA" sz="700" dirty="0" err="1" smtClean="0"/>
              <a:t>Кроґстада</a:t>
            </a:r>
            <a:r>
              <a:rPr lang="uk-UA" sz="700" dirty="0" smtClean="0"/>
              <a:t>, </a:t>
            </a:r>
            <a:r>
              <a:rPr lang="uk-UA" sz="700" dirty="0" err="1" smtClean="0"/>
              <a:t>Торвальд</a:t>
            </a:r>
            <a:r>
              <a:rPr lang="uk-UA" sz="700" dirty="0" smtClean="0"/>
              <a:t> проголошує, що він тепер повністю в руках у </a:t>
            </a:r>
            <a:r>
              <a:rPr lang="uk-UA" sz="700" dirty="0" err="1" smtClean="0"/>
              <a:t>Кроґстада</a:t>
            </a:r>
            <a:r>
              <a:rPr lang="uk-UA" sz="700" dirty="0" smtClean="0"/>
              <a:t>, і йому доведеться задовольнити вимоги шантажиста. Він звинувачує Нору в аморальності й проголошує її негідною того, щоб виховувати їхніх дітей. Він наголошує, що їхній шлюб відтепер буде лише про людське око.</a:t>
            </a:r>
          </a:p>
          <a:p>
            <a:pPr marL="68580" indent="0">
              <a:buNone/>
            </a:pPr>
            <a:r>
              <a:rPr lang="uk-UA" sz="700" dirty="0" smtClean="0"/>
              <a:t>   Входить покоївка з листом, адресованим Норі. </a:t>
            </a:r>
            <a:r>
              <a:rPr lang="uk-UA" sz="700" dirty="0" err="1" smtClean="0"/>
              <a:t>Кроґстад</a:t>
            </a:r>
            <a:r>
              <a:rPr lang="uk-UA" sz="700" dirty="0" smtClean="0"/>
              <a:t> повернув їй сфальшовані документи і пише, що шкодує про свої дії. </a:t>
            </a:r>
            <a:r>
              <a:rPr lang="uk-UA" sz="700" dirty="0" err="1" smtClean="0"/>
              <a:t>Торвальд</a:t>
            </a:r>
            <a:r>
              <a:rPr lang="uk-UA" sz="700" dirty="0" smtClean="0"/>
              <a:t> радіє порятунку й спалює папери. Водночас він бере назад свої звинувачення й повідомляє Норі, що пробачає її. Нора розуміє, що її чоловік зовсім не той сильний та галантний чоловік, яким вона його вважала, що він любить себе самого більше, ніж її.</a:t>
            </a:r>
          </a:p>
          <a:p>
            <a:pPr marL="68580" indent="0">
              <a:buNone/>
            </a:pPr>
            <a:r>
              <a:rPr lang="uk-UA" sz="700" dirty="0" smtClean="0"/>
              <a:t>   </a:t>
            </a:r>
            <a:r>
              <a:rPr lang="uk-UA" sz="700" dirty="0" err="1" smtClean="0"/>
              <a:t>Торвальд</a:t>
            </a:r>
            <a:r>
              <a:rPr lang="uk-UA" sz="700" dirty="0" smtClean="0"/>
              <a:t> пояснює, що, пробачивши свою дружину, чоловік любить її ще більше, оскільки це нагадує йому, що вона повністю від нього залежна, як дитина. На його думку Норин вчинок, який вона здійснила, щоб врятувати його здоров'я, і роки таємних намагань звільнити сім'ю від боргу й уберегти від втрати репутації, та її намагання зробити все потай від чоловіка, щоб уберегти спокій його душі, не більше ніж властива жінкам дурість.</a:t>
            </a:r>
          </a:p>
          <a:p>
            <a:pPr marL="68580" indent="0">
              <a:buNone/>
            </a:pPr>
            <a:r>
              <a:rPr lang="uk-UA" sz="700" dirty="0" smtClean="0"/>
              <a:t>   У відповідь Нора повідомляє чоловікові, що йде від нього, і житиме сама, намагаючись збагнути, ким вона є насправді, у що вона вірить, та вирішити, що робити далі в житті. Вона говорить, що все життя до неї ставилися як до ляльки, з якою грався спочатку її батько, а потім чоловік. Збентежений загрозою репутації сім'ї, </a:t>
            </a:r>
            <a:r>
              <a:rPr lang="uk-UA" sz="700" dirty="0" err="1" smtClean="0"/>
              <a:t>Торвальд</a:t>
            </a:r>
            <a:r>
              <a:rPr lang="uk-UA" sz="700" dirty="0" smtClean="0"/>
              <a:t> наполягає, що вона повинна виконувати свої обов'язки дружини й матері, але Нора відповідає, що має перший обов'язок перед собою самою, що вона не може бути доброю дружиною й матір'ю, якщо не навчиться бути чимось більшим, ніж лялька. Вона зізнається, що сподівалася від нього самопожертви заради неї, що вона думала про самогубство, яке завадило б цій уявній самопожертві. А тепер вона розуміє, що він зовсім не та людина, за яку вона його приймала, що їхній шлюб лежав на фундаменті взаємних фантазій та непорозумінь.</a:t>
            </a:r>
          </a:p>
          <a:p>
            <a:pPr marL="68580" indent="0">
              <a:buNone/>
            </a:pPr>
            <a:r>
              <a:rPr lang="uk-UA" sz="700" dirty="0" smtClean="0"/>
              <a:t>   </a:t>
            </a:r>
            <a:r>
              <a:rPr lang="uk-UA" sz="700" dirty="0" err="1" smtClean="0"/>
              <a:t>Торвальд</a:t>
            </a:r>
            <a:r>
              <a:rPr lang="uk-UA" sz="700" dirty="0" smtClean="0"/>
              <a:t> не може збагнути Норину точку зору. Вона суперечить усьому тому, чого його вчили про жіночий розум. Більше того, він настільки самозакоханий, що йому годі втямити, яким вона його бачить: людиною егоїстичною, лицемірною, для якої репутація коштує більше, ніж справжня мораль. Нора залишає ключі й обручку і гримає дверима, залишаючи душевно зламаного </a:t>
            </a:r>
            <a:r>
              <a:rPr lang="uk-UA" sz="700" dirty="0" err="1" smtClean="0"/>
              <a:t>Торвальда</a:t>
            </a:r>
            <a:r>
              <a:rPr lang="uk-UA" sz="700" dirty="0" smtClean="0"/>
              <a:t> в сльозах.</a:t>
            </a:r>
            <a:endParaRPr lang="uk-UA" sz="700" dirty="0"/>
          </a:p>
        </p:txBody>
      </p:sp>
      <p:sp>
        <p:nvSpPr>
          <p:cNvPr id="2" name="Прямоугольник 1"/>
          <p:cNvSpPr/>
          <p:nvPr/>
        </p:nvSpPr>
        <p:spPr>
          <a:xfrm>
            <a:off x="741833" y="260648"/>
            <a:ext cx="1973617" cy="369332"/>
          </a:xfrm>
          <a:prstGeom prst="rect">
            <a:avLst/>
          </a:prstGeom>
        </p:spPr>
        <p:txBody>
          <a:bodyPr wrap="none">
            <a:spAutoFit/>
          </a:bodyPr>
          <a:lstStyle/>
          <a:p>
            <a:r>
              <a:rPr lang="uk-UA" b="1" dirty="0"/>
              <a:t>Короткий зміст</a:t>
            </a:r>
          </a:p>
        </p:txBody>
      </p:sp>
      <p:sp>
        <p:nvSpPr>
          <p:cNvPr id="4" name="Прямоугольник 3"/>
          <p:cNvSpPr/>
          <p:nvPr/>
        </p:nvSpPr>
        <p:spPr>
          <a:xfrm>
            <a:off x="5364088" y="116632"/>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2506450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08720"/>
            <a:ext cx="4392488" cy="1143000"/>
          </a:xfrm>
        </p:spPr>
        <p:txBody>
          <a:bodyPr>
            <a:normAutofit fontScale="90000"/>
          </a:bodyPr>
          <a:lstStyle/>
          <a:p>
            <a:pPr algn="ctr"/>
            <a:r>
              <a:rPr lang="uk-UA" b="1" dirty="0" smtClean="0"/>
              <a:t>Проблематика</a:t>
            </a:r>
            <a:br>
              <a:rPr lang="uk-UA" b="1" dirty="0" smtClean="0"/>
            </a:br>
            <a:r>
              <a:rPr lang="uk-UA" b="1" dirty="0" smtClean="0"/>
              <a:t>твору</a:t>
            </a:r>
            <a:r>
              <a:rPr lang="uk-UA" dirty="0"/>
              <a:t/>
            </a:r>
            <a:br>
              <a:rPr lang="uk-UA" dirty="0"/>
            </a:br>
            <a:endParaRPr lang="uk-UA" dirty="0"/>
          </a:p>
        </p:txBody>
      </p:sp>
      <p:sp>
        <p:nvSpPr>
          <p:cNvPr id="3" name="Объект 2"/>
          <p:cNvSpPr>
            <a:spLocks noGrp="1"/>
          </p:cNvSpPr>
          <p:nvPr>
            <p:ph idx="1"/>
          </p:nvPr>
        </p:nvSpPr>
        <p:spPr>
          <a:xfrm>
            <a:off x="395536" y="1196752"/>
            <a:ext cx="3888433" cy="4968552"/>
          </a:xfrm>
        </p:spPr>
        <p:txBody>
          <a:bodyPr>
            <a:normAutofit fontScale="55000" lnSpcReduction="20000"/>
          </a:bodyPr>
          <a:lstStyle/>
          <a:p>
            <a:pPr marL="68580" indent="0">
              <a:buNone/>
            </a:pPr>
            <a:endParaRPr lang="uk-UA" dirty="0"/>
          </a:p>
          <a:p>
            <a:r>
              <a:rPr lang="uk-UA" dirty="0"/>
              <a:t>• жінка і суспільство;</a:t>
            </a:r>
          </a:p>
          <a:p>
            <a:endParaRPr lang="uk-UA" dirty="0"/>
          </a:p>
          <a:p>
            <a:r>
              <a:rPr lang="uk-UA" dirty="0"/>
              <a:t>• особистість і суспільство;</a:t>
            </a:r>
          </a:p>
          <a:p>
            <a:endParaRPr lang="uk-UA" dirty="0"/>
          </a:p>
          <a:p>
            <a:r>
              <a:rPr lang="uk-UA" dirty="0"/>
              <a:t>• багатство і бідність;</a:t>
            </a:r>
          </a:p>
          <a:p>
            <a:endParaRPr lang="uk-UA" dirty="0"/>
          </a:p>
          <a:p>
            <a:r>
              <a:rPr lang="uk-UA" dirty="0"/>
              <a:t>• кохання, шлюб, сім’я;</a:t>
            </a:r>
          </a:p>
          <a:p>
            <a:endParaRPr lang="uk-UA" dirty="0"/>
          </a:p>
          <a:p>
            <a:r>
              <a:rPr lang="uk-UA" dirty="0"/>
              <a:t>• відповідальність за свої вчинки;</a:t>
            </a:r>
          </a:p>
          <a:p>
            <a:endParaRPr lang="uk-UA" dirty="0"/>
          </a:p>
          <a:p>
            <a:r>
              <a:rPr lang="uk-UA" dirty="0"/>
              <a:t>• материнський обов’язок;</a:t>
            </a:r>
          </a:p>
          <a:p>
            <a:endParaRPr lang="uk-UA" dirty="0"/>
          </a:p>
          <a:p>
            <a:r>
              <a:rPr lang="uk-UA" dirty="0"/>
              <a:t>• людська гідність;</a:t>
            </a:r>
          </a:p>
          <a:p>
            <a:endParaRPr lang="uk-UA" dirty="0"/>
          </a:p>
          <a:p>
            <a:r>
              <a:rPr lang="uk-UA" dirty="0"/>
              <a:t>• </a:t>
            </a:r>
            <a:r>
              <a:rPr lang="uk-UA" dirty="0" smtClean="0"/>
              <a:t>сенс </a:t>
            </a:r>
            <a:r>
              <a:rPr lang="uk-UA" dirty="0"/>
              <a:t>життя і </a:t>
            </a:r>
            <a:r>
              <a:rPr lang="uk-UA" dirty="0" smtClean="0"/>
              <a:t>щастя;</a:t>
            </a:r>
          </a:p>
          <a:p>
            <a:pPr marL="68580" indent="0">
              <a:buNone/>
            </a:pPr>
            <a:endParaRPr lang="uk-UA" dirty="0" smtClean="0"/>
          </a:p>
          <a:p>
            <a:r>
              <a:rPr lang="uk-UA" dirty="0" smtClean="0"/>
              <a:t>• духовна єдність людей;</a:t>
            </a:r>
          </a:p>
          <a:p>
            <a:endParaRPr lang="uk-UA" dirty="0"/>
          </a:p>
          <a:p>
            <a:r>
              <a:rPr lang="uk-UA" dirty="0" smtClean="0"/>
              <a:t>• правда, совість </a:t>
            </a:r>
            <a:r>
              <a:rPr lang="uk-UA" dirty="0"/>
              <a:t>, </a:t>
            </a:r>
            <a:r>
              <a:rPr lang="uk-UA" dirty="0" smtClean="0"/>
              <a:t>дружба;</a:t>
            </a:r>
          </a:p>
          <a:p>
            <a:endParaRPr lang="uk-UA" dirty="0"/>
          </a:p>
          <a:p>
            <a:r>
              <a:rPr lang="uk-UA" dirty="0"/>
              <a:t>• істинні </a:t>
            </a:r>
            <a:r>
              <a:rPr lang="uk-UA" dirty="0" smtClean="0"/>
              <a:t>та  фальшиві ідеали і цінності</a:t>
            </a:r>
            <a:endParaRPr lang="uk-U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484784"/>
            <a:ext cx="4845514"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220072" y="50533"/>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379989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7704" y="1005695"/>
            <a:ext cx="2952328" cy="1143000"/>
          </a:xfrm>
        </p:spPr>
        <p:txBody>
          <a:bodyPr>
            <a:normAutofit fontScale="90000"/>
          </a:bodyPr>
          <a:lstStyle/>
          <a:p>
            <a:r>
              <a:rPr lang="uk-UA" dirty="0"/>
              <a:t> </a:t>
            </a:r>
            <a:r>
              <a:rPr lang="uk-UA" b="1" dirty="0" smtClean="0"/>
              <a:t>Будова</a:t>
            </a:r>
            <a:br>
              <a:rPr lang="uk-UA" b="1" dirty="0" smtClean="0"/>
            </a:br>
            <a:r>
              <a:rPr lang="uk-UA" b="1" dirty="0"/>
              <a:t> </a:t>
            </a:r>
            <a:r>
              <a:rPr lang="uk-UA" b="1" dirty="0" smtClean="0"/>
              <a:t>драми</a:t>
            </a:r>
            <a:r>
              <a:rPr lang="uk-UA" b="1" dirty="0"/>
              <a:t/>
            </a:r>
            <a:br>
              <a:rPr lang="uk-UA" b="1" dirty="0"/>
            </a:br>
            <a:endParaRPr lang="uk-UA" b="1" dirty="0"/>
          </a:p>
        </p:txBody>
      </p:sp>
      <p:sp>
        <p:nvSpPr>
          <p:cNvPr id="3" name="Объект 2"/>
          <p:cNvSpPr>
            <a:spLocks noGrp="1"/>
          </p:cNvSpPr>
          <p:nvPr>
            <p:ph idx="1"/>
          </p:nvPr>
        </p:nvSpPr>
        <p:spPr>
          <a:xfrm>
            <a:off x="467544" y="1628800"/>
            <a:ext cx="4464497" cy="4824536"/>
          </a:xfrm>
        </p:spPr>
        <p:txBody>
          <a:bodyPr>
            <a:normAutofit fontScale="47500" lnSpcReduction="20000"/>
          </a:bodyPr>
          <a:lstStyle/>
          <a:p>
            <a:pPr marL="68580" indent="0">
              <a:buNone/>
            </a:pPr>
            <a:endParaRPr lang="uk-UA" dirty="0"/>
          </a:p>
          <a:p>
            <a:r>
              <a:rPr lang="uk-UA" sz="3400" dirty="0"/>
              <a:t>Експозиція — напередодні </a:t>
            </a:r>
            <a:r>
              <a:rPr lang="uk-UA" sz="3400" dirty="0" smtClean="0"/>
              <a:t>Різдва </a:t>
            </a:r>
            <a:r>
              <a:rPr lang="uk-UA" sz="3400" dirty="0"/>
              <a:t>показане життя родини </a:t>
            </a:r>
            <a:r>
              <a:rPr lang="uk-UA" sz="3400" dirty="0" err="1"/>
              <a:t>Хельмерів</a:t>
            </a:r>
            <a:r>
              <a:rPr lang="uk-UA" sz="3400" dirty="0"/>
              <a:t> </a:t>
            </a:r>
            <a:endParaRPr lang="uk-UA" sz="3400" dirty="0" smtClean="0"/>
          </a:p>
          <a:p>
            <a:endParaRPr lang="uk-UA" sz="3400" dirty="0"/>
          </a:p>
          <a:p>
            <a:r>
              <a:rPr lang="uk-UA" sz="3400" dirty="0" smtClean="0"/>
              <a:t>Зав’язка </a:t>
            </a:r>
            <a:r>
              <a:rPr lang="uk-UA" sz="3400" dirty="0"/>
              <a:t>— у будинку </a:t>
            </a:r>
            <a:r>
              <a:rPr lang="uk-UA" sz="3400" dirty="0" err="1"/>
              <a:t>Хелмерів</a:t>
            </a:r>
            <a:r>
              <a:rPr lang="uk-UA" sz="3400" dirty="0"/>
              <a:t> з’являються фру </a:t>
            </a:r>
            <a:r>
              <a:rPr lang="uk-UA" sz="3400" dirty="0" err="1"/>
              <a:t>Лінне</a:t>
            </a:r>
            <a:r>
              <a:rPr lang="uk-UA" sz="3400" dirty="0"/>
              <a:t> та Нільс </a:t>
            </a:r>
            <a:r>
              <a:rPr lang="uk-UA" sz="3400" dirty="0" err="1"/>
              <a:t>Крогстад</a:t>
            </a:r>
            <a:r>
              <a:rPr lang="uk-UA" sz="3400" dirty="0"/>
              <a:t>: фру </a:t>
            </a:r>
            <a:r>
              <a:rPr lang="uk-UA" sz="3400" dirty="0" err="1"/>
              <a:t>Лінне</a:t>
            </a:r>
            <a:r>
              <a:rPr lang="uk-UA" sz="3400" dirty="0"/>
              <a:t> просить допомогти їй знайти роботу, а </a:t>
            </a:r>
            <a:r>
              <a:rPr lang="uk-UA" sz="3400" dirty="0" err="1"/>
              <a:t>Крогстад</a:t>
            </a:r>
            <a:r>
              <a:rPr lang="uk-UA" sz="3400" dirty="0"/>
              <a:t> — зробити йому «послугу».</a:t>
            </a:r>
          </a:p>
          <a:p>
            <a:endParaRPr lang="uk-UA" sz="3400" dirty="0"/>
          </a:p>
          <a:p>
            <a:r>
              <a:rPr lang="uk-UA" sz="3400" dirty="0"/>
              <a:t>Розвиток дії — </a:t>
            </a:r>
            <a:r>
              <a:rPr lang="uk-UA" sz="3400" dirty="0" err="1"/>
              <a:t>Крогстад</a:t>
            </a:r>
            <a:r>
              <a:rPr lang="uk-UA" sz="3400" dirty="0"/>
              <a:t> шантажує Нору. Жінка у відчаї шукає вихід зі скрутного становища.</a:t>
            </a:r>
          </a:p>
          <a:p>
            <a:endParaRPr lang="uk-UA" sz="3400" dirty="0"/>
          </a:p>
          <a:p>
            <a:r>
              <a:rPr lang="uk-UA" sz="3400" dirty="0"/>
              <a:t>Кульмінація — лист від </a:t>
            </a:r>
            <a:r>
              <a:rPr lang="uk-UA" sz="3400" dirty="0" err="1"/>
              <a:t>Крогстада</a:t>
            </a:r>
            <a:r>
              <a:rPr lang="uk-UA" sz="3400" dirty="0"/>
              <a:t>, з якого </a:t>
            </a:r>
            <a:r>
              <a:rPr lang="uk-UA" sz="3400" dirty="0" err="1"/>
              <a:t>Торвальд</a:t>
            </a:r>
            <a:r>
              <a:rPr lang="uk-UA" sz="3400" dirty="0"/>
              <a:t> дізнається про злочин дружини, а Нора — правду про </a:t>
            </a:r>
            <a:r>
              <a:rPr lang="uk-UA" sz="3400" dirty="0" err="1"/>
              <a:t>Торвальда</a:t>
            </a:r>
            <a:r>
              <a:rPr lang="uk-UA" sz="3400" dirty="0"/>
              <a:t>.</a:t>
            </a:r>
          </a:p>
          <a:p>
            <a:endParaRPr lang="uk-UA" sz="3400" dirty="0"/>
          </a:p>
          <a:p>
            <a:r>
              <a:rPr lang="uk-UA" sz="3400" dirty="0"/>
              <a:t>Розв’язка — Нора йде із дому, відкритий фінал</a:t>
            </a:r>
            <a:r>
              <a:rPr lang="uk-UA" dirty="0"/>
              <a:t>.</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4624"/>
            <a:ext cx="1512962" cy="175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767465"/>
            <a:ext cx="1563285" cy="1824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23237" y="724254"/>
            <a:ext cx="2653219"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2641779"/>
            <a:ext cx="2016224" cy="2045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23236" y="4653136"/>
            <a:ext cx="2580751" cy="1807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413504" y="48816"/>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3079119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4824536" cy="1143000"/>
          </a:xfrm>
        </p:spPr>
        <p:txBody>
          <a:bodyPr/>
          <a:lstStyle/>
          <a:p>
            <a:r>
              <a:rPr lang="uk-UA" dirty="0" smtClean="0"/>
              <a:t>Конфлікт п‘єси</a:t>
            </a:r>
            <a:endParaRPr lang="uk-UA" dirty="0"/>
          </a:p>
        </p:txBody>
      </p:sp>
      <p:sp>
        <p:nvSpPr>
          <p:cNvPr id="3" name="Объект 2"/>
          <p:cNvSpPr>
            <a:spLocks noGrp="1"/>
          </p:cNvSpPr>
          <p:nvPr>
            <p:ph idx="1"/>
          </p:nvPr>
        </p:nvSpPr>
        <p:spPr>
          <a:xfrm>
            <a:off x="467545" y="1844824"/>
            <a:ext cx="4824536" cy="3508977"/>
          </a:xfrm>
        </p:spPr>
        <p:txBody>
          <a:bodyPr>
            <a:normAutofit fontScale="85000" lnSpcReduction="20000"/>
          </a:bodyPr>
          <a:lstStyle/>
          <a:p>
            <a:r>
              <a:rPr lang="uk-UA" b="1" dirty="0" smtClean="0"/>
              <a:t>Соціальний </a:t>
            </a:r>
            <a:r>
              <a:rPr lang="uk-UA" dirty="0"/>
              <a:t>– зіткнення природних людських прагнень з нелюдськими, застиглими догмами суспільства; </a:t>
            </a:r>
          </a:p>
          <a:p>
            <a:r>
              <a:rPr lang="uk-UA" b="1" dirty="0"/>
              <a:t>Сюжетний</a:t>
            </a:r>
            <a:r>
              <a:rPr lang="uk-UA" dirty="0"/>
              <a:t> – таємниця і «кримінальний» вчинок Нори як несвідомий виклик буржуазному </a:t>
            </a:r>
            <a:r>
              <a:rPr lang="uk-UA" dirty="0" err="1"/>
              <a:t>життєустрою</a:t>
            </a:r>
            <a:r>
              <a:rPr lang="uk-UA" dirty="0"/>
              <a:t>, його законам; </a:t>
            </a:r>
          </a:p>
          <a:p>
            <a:r>
              <a:rPr lang="uk-UA" b="1" dirty="0"/>
              <a:t>Психологічний</a:t>
            </a:r>
            <a:r>
              <a:rPr lang="uk-UA" dirty="0"/>
              <a:t> – «пробудження» і духовна боротьба Нори, її бажання по-справжньому розібратися в житті, усвідомити себе як особистість</a:t>
            </a:r>
            <a:r>
              <a:rPr lang="uk-UA" dirty="0" smtClean="0"/>
              <a:t>.</a:t>
            </a:r>
            <a:endParaRPr lang="uk-U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884892"/>
            <a:ext cx="3245619" cy="4416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569228" y="116632"/>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13174419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3960558" cy="1143000"/>
          </a:xfrm>
        </p:spPr>
        <p:txBody>
          <a:bodyPr>
            <a:normAutofit fontScale="90000"/>
          </a:bodyPr>
          <a:lstStyle/>
          <a:p>
            <a:pPr algn="ctr"/>
            <a:r>
              <a:rPr lang="uk-UA" b="1" dirty="0"/>
              <a:t>З теорії літератури</a:t>
            </a:r>
            <a:br>
              <a:rPr lang="uk-UA" b="1" dirty="0"/>
            </a:br>
            <a:endParaRPr lang="uk-UA" b="1" dirty="0"/>
          </a:p>
        </p:txBody>
      </p:sp>
      <p:sp>
        <p:nvSpPr>
          <p:cNvPr id="3" name="Объект 2"/>
          <p:cNvSpPr>
            <a:spLocks noGrp="1"/>
          </p:cNvSpPr>
          <p:nvPr>
            <p:ph idx="1"/>
          </p:nvPr>
        </p:nvSpPr>
        <p:spPr>
          <a:xfrm>
            <a:off x="467544" y="1628800"/>
            <a:ext cx="4968552" cy="4803629"/>
          </a:xfrm>
        </p:spPr>
        <p:txBody>
          <a:bodyPr>
            <a:normAutofit fontScale="62500" lnSpcReduction="20000"/>
          </a:bodyPr>
          <a:lstStyle/>
          <a:p>
            <a:r>
              <a:rPr lang="uk-UA" dirty="0">
                <a:latin typeface="Times New Roman" pitchFamily="18" charset="0"/>
                <a:cs typeface="Times New Roman" pitchFamily="18" charset="0"/>
              </a:rPr>
              <a:t>Соціально-психологічний твір — це твір, у якому у складних, часто екстремальних життєвих ситуаціях, розкрито багатогранні характери героїв у всьому розмаїтті їхнього психологічного функціонування в контексті соціального середовища.</a:t>
            </a:r>
          </a:p>
          <a:p>
            <a:endParaRPr lang="uk-UA" dirty="0">
              <a:latin typeface="Times New Roman" pitchFamily="18" charset="0"/>
              <a:cs typeface="Times New Roman" pitchFamily="18" charset="0"/>
            </a:endParaRPr>
          </a:p>
          <a:p>
            <a:r>
              <a:rPr lang="uk-UA" dirty="0">
                <a:latin typeface="Times New Roman" pitchFamily="18" charset="0"/>
                <a:cs typeface="Times New Roman" pitchFamily="18" charset="0"/>
              </a:rPr>
              <a:t>Драма-дискусія — це драма, у якій герої є носіями різних, але добре обґрунтованих поглядів. Конфлікт вибудовано на дискусії і впродовж п’єси її не закінчено, а, навпаки, загострено, фінал залишається відкритим</a:t>
            </a:r>
            <a:r>
              <a:rPr lang="uk-UA" dirty="0" smtClean="0">
                <a:latin typeface="Times New Roman" pitchFamily="18" charset="0"/>
                <a:cs typeface="Times New Roman" pitchFamily="18" charset="0"/>
              </a:rPr>
              <a:t>.</a:t>
            </a:r>
          </a:p>
          <a:p>
            <a:pPr marL="68580" indent="0">
              <a:buNone/>
            </a:pPr>
            <a:endParaRPr lang="uk-UA" dirty="0" smtClean="0">
              <a:latin typeface="Times New Roman" pitchFamily="18" charset="0"/>
              <a:cs typeface="Times New Roman" pitchFamily="18" charset="0"/>
            </a:endParaRPr>
          </a:p>
          <a:p>
            <a:r>
              <a:rPr lang="ru-RU" dirty="0" err="1">
                <a:latin typeface="Times New Roman" pitchFamily="18" charset="0"/>
                <a:cs typeface="Times New Roman" pitchFamily="18" charset="0"/>
              </a:rPr>
              <a:t>Підтекст</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схований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внутрішній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зміст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висловлення</a:t>
            </a:r>
            <a:r>
              <a:rPr lang="ru-RU" dirty="0" smtClean="0">
                <a:latin typeface="Times New Roman" pitchFamily="18" charset="0"/>
                <a:cs typeface="Times New Roman" pitchFamily="18" charset="0"/>
              </a:rPr>
              <a:t>.</a:t>
            </a:r>
          </a:p>
          <a:p>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Ібсенізм</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особливість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художнього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мислення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творчого</a:t>
            </a:r>
            <a:r>
              <a:rPr lang="ru-RU" dirty="0">
                <a:latin typeface="Times New Roman" pitchFamily="18" charset="0"/>
                <a:cs typeface="Times New Roman" pitchFamily="18" charset="0"/>
              </a:rPr>
              <a:t> методу, </a:t>
            </a:r>
            <a:r>
              <a:rPr lang="ru-RU" dirty="0" err="1">
                <a:latin typeface="Times New Roman" pitchFamily="18" charset="0"/>
                <a:cs typeface="Times New Roman" pitchFamily="18" charset="0"/>
              </a:rPr>
              <a:t>який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полягає</a:t>
            </a:r>
            <a:r>
              <a:rPr lang="ru-RU" dirty="0">
                <a:latin typeface="Times New Roman" pitchFamily="18" charset="0"/>
                <a:cs typeface="Times New Roman" pitchFamily="18" charset="0"/>
              </a:rPr>
              <a:t> в </a:t>
            </a:r>
            <a:r>
              <a:rPr lang="ru-RU" dirty="0" err="1">
                <a:latin typeface="Times New Roman" pitchFamily="18" charset="0"/>
                <a:cs typeface="Times New Roman" pitchFamily="18" charset="0"/>
              </a:rPr>
              <a:t>розкритті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трагізму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життя</a:t>
            </a:r>
            <a:r>
              <a:rPr lang="ru-RU" dirty="0">
                <a:latin typeface="Times New Roman" pitchFamily="18" charset="0"/>
                <a:cs typeface="Times New Roman" pitchFamily="18" charset="0"/>
              </a:rPr>
              <a:t> через </a:t>
            </a:r>
            <a:r>
              <a:rPr lang="ru-RU" dirty="0" err="1">
                <a:latin typeface="Times New Roman" pitchFamily="18" charset="0"/>
                <a:cs typeface="Times New Roman" pitchFamily="18" charset="0"/>
              </a:rPr>
              <a:t>психологічні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колізії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поєднання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зовнішньої</a:t>
            </a:r>
            <a:r>
              <a:rPr lang="ru-RU" dirty="0">
                <a:latin typeface="Times New Roman" pitchFamily="18" charset="0"/>
                <a:cs typeface="Times New Roman" pitchFamily="18" charset="0"/>
              </a:rPr>
              <a:t> та </a:t>
            </a:r>
            <a:r>
              <a:rPr lang="ru-RU" dirty="0" err="1">
                <a:latin typeface="Times New Roman" pitchFamily="18" charset="0"/>
                <a:cs typeface="Times New Roman" pitchFamily="18" charset="0"/>
              </a:rPr>
              <a:t>внутрішньої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інтелектуально-аналітичному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підході</a:t>
            </a:r>
            <a:r>
              <a:rPr lang="ru-RU" dirty="0">
                <a:latin typeface="Times New Roman" pitchFamily="18" charset="0"/>
                <a:cs typeface="Times New Roman" pitchFamily="18" charset="0"/>
              </a:rPr>
              <a:t> до </a:t>
            </a:r>
            <a:r>
              <a:rPr lang="ru-RU" dirty="0" err="1">
                <a:latin typeface="Times New Roman" pitchFamily="18" charset="0"/>
                <a:cs typeface="Times New Roman" pitchFamily="18" charset="0"/>
              </a:rPr>
              <a:t>подій</a:t>
            </a:r>
            <a:r>
              <a:rPr lang="ru-RU" dirty="0">
                <a:latin typeface="Times New Roman" pitchFamily="18" charset="0"/>
                <a:cs typeface="Times New Roman" pitchFamily="18" charset="0"/>
              </a:rPr>
              <a:t> та </a:t>
            </a:r>
            <a:r>
              <a:rPr lang="ru-RU" dirty="0" err="1">
                <a:latin typeface="Times New Roman" pitchFamily="18" charset="0"/>
                <a:cs typeface="Times New Roman" pitchFamily="18" charset="0"/>
              </a:rPr>
              <a:t>образів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філософському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осягненні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дійсності</a:t>
            </a:r>
            <a:r>
              <a:rPr lang="ru-RU" dirty="0">
                <a:latin typeface="Times New Roman" pitchFamily="18" charset="0"/>
                <a:cs typeface="Times New Roman" pitchFamily="18" charset="0"/>
              </a:rPr>
              <a:t>, широкому </a:t>
            </a:r>
            <a:r>
              <a:rPr lang="ru-RU" dirty="0" err="1">
                <a:latin typeface="Times New Roman" pitchFamily="18" charset="0"/>
                <a:cs typeface="Times New Roman" pitchFamily="18" charset="0"/>
              </a:rPr>
              <a:t>використанні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підтексту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символіки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тощо</a:t>
            </a:r>
            <a:r>
              <a:rPr lang="ru-RU" dirty="0">
                <a:latin typeface="Times New Roman" pitchFamily="18" charset="0"/>
                <a:cs typeface="Times New Roman" pitchFamily="18" charset="0"/>
              </a:rPr>
              <a:t>.</a:t>
            </a:r>
          </a:p>
          <a:p>
            <a:pPr marL="68580" indent="0">
              <a:buNone/>
            </a:pPr>
            <a:endParaRPr lang="ru-RU" dirty="0"/>
          </a:p>
          <a:p>
            <a:pPr marL="68580" indent="0">
              <a:buNone/>
            </a:pPr>
            <a:endParaRPr lang="uk-UA" dirty="0"/>
          </a:p>
          <a:p>
            <a:endParaRPr lang="uk-UA" dirty="0"/>
          </a:p>
        </p:txBody>
      </p:sp>
      <p:sp>
        <p:nvSpPr>
          <p:cNvPr id="4" name="Прямоугольник 3"/>
          <p:cNvSpPr/>
          <p:nvPr/>
        </p:nvSpPr>
        <p:spPr>
          <a:xfrm>
            <a:off x="5436096" y="116632"/>
            <a:ext cx="1994457" cy="369332"/>
          </a:xfrm>
          <a:prstGeom prst="rect">
            <a:avLst/>
          </a:prstGeom>
        </p:spPr>
        <p:txBody>
          <a:bodyPr wrap="none">
            <a:spAutoFit/>
          </a:bodyPr>
          <a:lstStyle/>
          <a:p>
            <a:r>
              <a:rPr lang="uk-UA" dirty="0"/>
              <a:t>«Ляльковий дім»</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794937"/>
            <a:ext cx="1634417" cy="281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6497" y="2852936"/>
            <a:ext cx="1606142" cy="2481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7940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6448680" cy="1143000"/>
          </a:xfrm>
        </p:spPr>
        <p:txBody>
          <a:bodyPr>
            <a:normAutofit fontScale="90000"/>
          </a:bodyPr>
          <a:lstStyle/>
          <a:p>
            <a:pPr algn="ctr"/>
            <a:r>
              <a:rPr lang="uk-UA" dirty="0" smtClean="0"/>
              <a:t>Дійові особи драми «Ляльковий дім»</a:t>
            </a:r>
            <a:endParaRPr lang="uk-UA" dirty="0"/>
          </a:p>
        </p:txBody>
      </p:sp>
      <p:sp>
        <p:nvSpPr>
          <p:cNvPr id="3" name="Объект 2"/>
          <p:cNvSpPr>
            <a:spLocks noGrp="1"/>
          </p:cNvSpPr>
          <p:nvPr>
            <p:ph idx="1"/>
          </p:nvPr>
        </p:nvSpPr>
        <p:spPr>
          <a:xfrm>
            <a:off x="539553" y="2276872"/>
            <a:ext cx="6264696" cy="4176464"/>
          </a:xfrm>
        </p:spPr>
        <p:txBody>
          <a:bodyPr>
            <a:normAutofit fontScale="62500" lnSpcReduction="20000"/>
          </a:bodyPr>
          <a:lstStyle/>
          <a:p>
            <a:r>
              <a:rPr lang="uk-UA" dirty="0" err="1" smtClean="0"/>
              <a:t>Крістіна</a:t>
            </a:r>
            <a:r>
              <a:rPr lang="uk-UA" dirty="0" smtClean="0"/>
              <a:t> </a:t>
            </a:r>
            <a:r>
              <a:rPr lang="uk-UA" dirty="0" err="1"/>
              <a:t>Лінне</a:t>
            </a:r>
            <a:r>
              <a:rPr lang="uk-UA" dirty="0"/>
              <a:t> (усе втратила, розуміє, що щастя — жити хоча би заради кого-небудь. Саме з </a:t>
            </a:r>
            <a:r>
              <a:rPr lang="uk-UA" dirty="0" err="1"/>
              <a:t>Крогстадом</a:t>
            </a:r>
            <a:r>
              <a:rPr lang="uk-UA" dirty="0"/>
              <a:t> її життя змінюється на краще).</a:t>
            </a:r>
          </a:p>
          <a:p>
            <a:endParaRPr lang="uk-UA" dirty="0"/>
          </a:p>
          <a:p>
            <a:r>
              <a:rPr lang="uk-UA" dirty="0" smtClean="0"/>
              <a:t>Нільс </a:t>
            </a:r>
            <a:r>
              <a:rPr lang="uk-UA" dirty="0" err="1"/>
              <a:t>Крогстад</a:t>
            </a:r>
            <a:r>
              <a:rPr lang="uk-UA" dirty="0"/>
              <a:t> (дрібний чиновник, морально спустошена людина. Кохання пробуджує у ньому сумління та великодушність, і у фіналі п’єси він знаходить родинний затишок поруч із </a:t>
            </a:r>
            <a:r>
              <a:rPr lang="uk-UA" dirty="0" err="1"/>
              <a:t>Крістіною</a:t>
            </a:r>
            <a:r>
              <a:rPr lang="uk-UA" dirty="0"/>
              <a:t>).</a:t>
            </a:r>
          </a:p>
          <a:p>
            <a:endParaRPr lang="uk-UA" dirty="0"/>
          </a:p>
          <a:p>
            <a:r>
              <a:rPr lang="uk-UA" dirty="0"/>
              <a:t>Д</a:t>
            </a:r>
            <a:r>
              <a:rPr lang="uk-UA" dirty="0" smtClean="0"/>
              <a:t>октор </a:t>
            </a:r>
            <a:r>
              <a:rPr lang="uk-UA" dirty="0" err="1"/>
              <a:t>Ранк</a:t>
            </a:r>
            <a:r>
              <a:rPr lang="uk-UA" dirty="0"/>
              <a:t> (був другом родини, усе життя кохав Нору. Він є прикладом справжньої дружби та любові).</a:t>
            </a:r>
          </a:p>
          <a:p>
            <a:endParaRPr lang="uk-UA" dirty="0"/>
          </a:p>
          <a:p>
            <a:r>
              <a:rPr lang="uk-UA" dirty="0" err="1" smtClean="0"/>
              <a:t>Торвальд</a:t>
            </a:r>
            <a:r>
              <a:rPr lang="uk-UA" dirty="0" smtClean="0"/>
              <a:t> </a:t>
            </a:r>
            <a:r>
              <a:rPr lang="uk-UA" dirty="0" err="1"/>
              <a:t>Хельмер</a:t>
            </a:r>
            <a:r>
              <a:rPr lang="uk-UA" dirty="0"/>
              <a:t> (для </a:t>
            </a:r>
            <a:r>
              <a:rPr lang="uk-UA" dirty="0" err="1"/>
              <a:t>Торвальда</a:t>
            </a:r>
            <a:r>
              <a:rPr lang="uk-UA" dirty="0"/>
              <a:t> Нора — красивий додаток до інтер’єру. Він ставиться до неї як до нижчої істоти, що потребує його заступництва й керівництва. Він не дякує за порятунок і за ту працю, за ті переживання, які вона приховувала вісім років, щоб не уразити його самолюбство, він — «прощає»!)</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1196752"/>
            <a:ext cx="1803648" cy="2442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364088" y="2958"/>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487285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836712"/>
            <a:ext cx="7848872"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364088" y="116632"/>
            <a:ext cx="1994457" cy="369332"/>
          </a:xfrm>
          <a:prstGeom prst="rect">
            <a:avLst/>
          </a:prstGeom>
        </p:spPr>
        <p:txBody>
          <a:bodyPr wrap="none">
            <a:spAutoFit/>
          </a:bodyPr>
          <a:lstStyle/>
          <a:p>
            <a:r>
              <a:rPr lang="uk-UA" dirty="0"/>
              <a:t>«Ляльковий дім»</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2780928"/>
            <a:ext cx="936104" cy="133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024" y="485964"/>
            <a:ext cx="1296144" cy="1650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0496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6436"/>
          <a:stretch/>
        </p:blipFill>
        <p:spPr bwMode="auto">
          <a:xfrm>
            <a:off x="539552" y="908720"/>
            <a:ext cx="3672408"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327521" y="908720"/>
            <a:ext cx="4283968" cy="3785652"/>
          </a:xfrm>
          <a:prstGeom prst="rect">
            <a:avLst/>
          </a:prstGeom>
        </p:spPr>
        <p:txBody>
          <a:bodyPr wrap="square">
            <a:spAutoFit/>
          </a:bodyPr>
          <a:lstStyle/>
          <a:p>
            <a:r>
              <a:rPr lang="uk-UA" sz="1200" dirty="0"/>
              <a:t> </a:t>
            </a:r>
            <a:r>
              <a:rPr lang="uk-UA" sz="1200" dirty="0" smtClean="0"/>
              <a:t>  </a:t>
            </a:r>
            <a:r>
              <a:rPr lang="uk-UA" sz="1600" dirty="0" smtClean="0">
                <a:latin typeface="Times New Roman" pitchFamily="18" charset="0"/>
                <a:cs typeface="Times New Roman" pitchFamily="18" charset="0"/>
              </a:rPr>
              <a:t>Зверніть </a:t>
            </a:r>
            <a:r>
              <a:rPr lang="uk-UA" sz="1600" dirty="0">
                <a:latin typeface="Times New Roman" pitchFamily="18" charset="0"/>
                <a:cs typeface="Times New Roman" pitchFamily="18" charset="0"/>
              </a:rPr>
              <a:t>особливу увагу на центральні образи: пташку в клітці </a:t>
            </a:r>
            <a:r>
              <a:rPr lang="uk-UA" sz="1600" dirty="0" smtClean="0">
                <a:latin typeface="Times New Roman" pitchFamily="18" charset="0"/>
                <a:cs typeface="Times New Roman" pitchFamily="18" charset="0"/>
              </a:rPr>
              <a:t> </a:t>
            </a:r>
            <a:r>
              <a:rPr lang="uk-UA" sz="1600" dirty="0">
                <a:latin typeface="Times New Roman" pitchFamily="18" charset="0"/>
                <a:cs typeface="Times New Roman" pitchFamily="18" charset="0"/>
              </a:rPr>
              <a:t>і корсет, що продовжуються </a:t>
            </a:r>
            <a:r>
              <a:rPr lang="uk-UA" sz="1600" dirty="0" smtClean="0">
                <a:latin typeface="Times New Roman" pitchFamily="18" charset="0"/>
                <a:cs typeface="Times New Roman" pitchFamily="18" charset="0"/>
              </a:rPr>
              <a:t>сукнею-кліткою. </a:t>
            </a:r>
            <a:r>
              <a:rPr lang="uk-UA" sz="1600" dirty="0">
                <a:latin typeface="Times New Roman" pitchFamily="18" charset="0"/>
                <a:cs typeface="Times New Roman" pitchFamily="18" charset="0"/>
              </a:rPr>
              <a:t>Ц</a:t>
            </a:r>
            <a:r>
              <a:rPr lang="uk-UA" sz="1600" dirty="0" smtClean="0">
                <a:latin typeface="Times New Roman" pitchFamily="18" charset="0"/>
                <a:cs typeface="Times New Roman" pitchFamily="18" charset="0"/>
              </a:rPr>
              <a:t>е </a:t>
            </a:r>
            <a:r>
              <a:rPr lang="uk-UA" sz="1600" dirty="0">
                <a:latin typeface="Times New Roman" pitchFamily="18" charset="0"/>
                <a:cs typeface="Times New Roman" pitchFamily="18" charset="0"/>
              </a:rPr>
              <a:t>суттєво контрастує з тим, про що весь час говорить чоловік Нори: про начебто вільну, безтурботну, веселу пташку, яка «знову літала смітити грішми», неоцінену співучу </a:t>
            </a:r>
            <a:r>
              <a:rPr lang="uk-UA" sz="1600" dirty="0" smtClean="0">
                <a:latin typeface="Times New Roman" pitchFamily="18" charset="0"/>
                <a:cs typeface="Times New Roman" pitchFamily="18" charset="0"/>
              </a:rPr>
              <a:t>пташку </a:t>
            </a:r>
            <a:r>
              <a:rPr lang="uk-UA" sz="1600" dirty="0">
                <a:latin typeface="Times New Roman" pitchFamily="18" charset="0"/>
                <a:cs typeface="Times New Roman" pitchFamily="18" charset="0"/>
              </a:rPr>
              <a:t>(тут доречне трактування птаха як символу людських прагнень вивільнитися від приземленого, буденного </a:t>
            </a:r>
            <a:r>
              <a:rPr lang="uk-UA" sz="1600" dirty="0" smtClean="0">
                <a:latin typeface="Times New Roman" pitchFamily="18" charset="0"/>
                <a:cs typeface="Times New Roman" pitchFamily="18" charset="0"/>
              </a:rPr>
              <a:t>життя. </a:t>
            </a:r>
            <a:r>
              <a:rPr lang="uk-UA" sz="1600" dirty="0">
                <a:latin typeface="Times New Roman" pitchFamily="18" charset="0"/>
                <a:cs typeface="Times New Roman" pitchFamily="18" charset="0"/>
              </a:rPr>
              <a:t>Таким чином, у авторських рішеннях художників уже акцентовано увагу на розумінні головної думки драми – показу обмеженої в правах жінки, що героїня врешті усвідомлює, а </a:t>
            </a:r>
            <a:r>
              <a:rPr lang="uk-UA" sz="1600" dirty="0" err="1">
                <a:latin typeface="Times New Roman" pitchFamily="18" charset="0"/>
                <a:cs typeface="Times New Roman" pitchFamily="18" charset="0"/>
              </a:rPr>
              <a:t>Торвальдові</a:t>
            </a:r>
            <a:r>
              <a:rPr lang="uk-UA" sz="1600" dirty="0">
                <a:latin typeface="Times New Roman" pitchFamily="18" charset="0"/>
                <a:cs typeface="Times New Roman" pitchFamily="18" charset="0"/>
              </a:rPr>
              <a:t> це не під силу навіть у фіналі.</a:t>
            </a:r>
          </a:p>
        </p:txBody>
      </p:sp>
      <p:sp>
        <p:nvSpPr>
          <p:cNvPr id="2" name="Прямоугольник 1"/>
          <p:cNvSpPr/>
          <p:nvPr/>
        </p:nvSpPr>
        <p:spPr>
          <a:xfrm>
            <a:off x="611560" y="4077072"/>
            <a:ext cx="3600400" cy="461665"/>
          </a:xfrm>
          <a:prstGeom prst="rect">
            <a:avLst/>
          </a:prstGeom>
        </p:spPr>
        <p:txBody>
          <a:bodyPr wrap="square">
            <a:spAutoFit/>
          </a:bodyPr>
          <a:lstStyle/>
          <a:p>
            <a:r>
              <a:rPr lang="uk-UA" sz="800" i="1" dirty="0"/>
              <a:t>«Ляльковий дім». Афіша                      «Ляльковий дім». Афіша </a:t>
            </a:r>
          </a:p>
          <a:p>
            <a:r>
              <a:rPr lang="uk-UA" sz="800" i="1" dirty="0"/>
              <a:t>Театру «</a:t>
            </a:r>
            <a:r>
              <a:rPr lang="en-US" sz="800" i="1" dirty="0"/>
              <a:t>Stray Dog Theatre»,                </a:t>
            </a:r>
            <a:r>
              <a:rPr lang="uk-UA" sz="800" i="1" dirty="0"/>
              <a:t>театру  «</a:t>
            </a:r>
            <a:r>
              <a:rPr lang="en-US" sz="800" i="1" dirty="0"/>
              <a:t>Black Box Theatre»,</a:t>
            </a:r>
          </a:p>
          <a:p>
            <a:r>
              <a:rPr lang="uk-UA" sz="800" i="1" dirty="0"/>
              <a:t>Сент-Луїс, США                                     </a:t>
            </a:r>
            <a:r>
              <a:rPr lang="uk-UA" sz="800" i="1" dirty="0" err="1"/>
              <a:t>Тампа</a:t>
            </a:r>
            <a:r>
              <a:rPr lang="uk-UA" sz="800" i="1" dirty="0"/>
              <a:t>, США</a:t>
            </a:r>
          </a:p>
        </p:txBody>
      </p:sp>
      <p:sp>
        <p:nvSpPr>
          <p:cNvPr id="3" name="Прямоугольник 2"/>
          <p:cNvSpPr/>
          <p:nvPr/>
        </p:nvSpPr>
        <p:spPr>
          <a:xfrm>
            <a:off x="5292080" y="116632"/>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746175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5736" y="391120"/>
            <a:ext cx="3326669" cy="1957759"/>
          </a:xfrm>
        </p:spPr>
        <p:txBody>
          <a:bodyPr>
            <a:normAutofit/>
          </a:bodyPr>
          <a:lstStyle/>
          <a:p>
            <a:pPr algn="ctr"/>
            <a:r>
              <a:rPr lang="uk-UA" sz="3200" b="1" dirty="0" smtClean="0"/>
              <a:t>Ставлення </a:t>
            </a:r>
            <a:br>
              <a:rPr lang="uk-UA" sz="3200" b="1" dirty="0" smtClean="0"/>
            </a:br>
            <a:r>
              <a:rPr lang="uk-UA" sz="3200" b="1" dirty="0" err="1" smtClean="0"/>
              <a:t>Торвальда</a:t>
            </a:r>
            <a:r>
              <a:rPr lang="uk-UA" sz="3200" b="1" dirty="0" smtClean="0"/>
              <a:t> до Нори</a:t>
            </a:r>
            <a:endParaRPr lang="uk-UA" sz="3200" b="1" dirty="0"/>
          </a:p>
        </p:txBody>
      </p:sp>
      <p:sp>
        <p:nvSpPr>
          <p:cNvPr id="3" name="Объект 2"/>
          <p:cNvSpPr>
            <a:spLocks noGrp="1"/>
          </p:cNvSpPr>
          <p:nvPr>
            <p:ph idx="1"/>
          </p:nvPr>
        </p:nvSpPr>
        <p:spPr>
          <a:xfrm>
            <a:off x="5454993" y="692696"/>
            <a:ext cx="2888769" cy="2088232"/>
          </a:xfrm>
        </p:spPr>
        <p:txBody>
          <a:bodyPr>
            <a:normAutofit fontScale="47500" lnSpcReduction="20000"/>
          </a:bodyPr>
          <a:lstStyle/>
          <a:p>
            <a:pPr marL="68580" indent="0">
              <a:buNone/>
            </a:pPr>
            <a:r>
              <a:rPr lang="uk-UA" dirty="0"/>
              <a:t> </a:t>
            </a:r>
            <a:r>
              <a:rPr lang="uk-UA" dirty="0" smtClean="0"/>
              <a:t> </a:t>
            </a:r>
            <a:r>
              <a:rPr lang="uk-UA" i="1" dirty="0" smtClean="0"/>
              <a:t>Чоловік </a:t>
            </a:r>
            <a:r>
              <a:rPr lang="uk-UA" i="1" dirty="0"/>
              <a:t>і жінка, немов цар і цариця, увінчані кожен своєю короною. І він, і вона правлять своїм світом посеред роду людського. У кожного з них – свої особливі права. Чоловік – це зовнішній бік світу, а жінка – внутрішній, прихований, чоловік завойовує і підкорює, а жінка – як невичерпне підземне джерело, яке дає силу дереву життя. </a:t>
            </a:r>
            <a:endParaRPr lang="uk-UA" i="1" dirty="0" smtClean="0"/>
          </a:p>
          <a:p>
            <a:pPr marL="68580" indent="0">
              <a:buNone/>
            </a:pPr>
            <a:r>
              <a:rPr lang="uk-UA" i="1" dirty="0"/>
              <a:t> </a:t>
            </a:r>
            <a:r>
              <a:rPr lang="uk-UA" i="1" dirty="0" smtClean="0"/>
              <a:t>                                        </a:t>
            </a:r>
            <a:r>
              <a:rPr lang="uk-UA" i="1" dirty="0" err="1" smtClean="0"/>
              <a:t>Еліягу</a:t>
            </a:r>
            <a:r>
              <a:rPr lang="uk-UA" i="1" dirty="0" smtClean="0"/>
              <a:t> </a:t>
            </a:r>
            <a:r>
              <a:rPr lang="uk-UA" i="1" dirty="0" err="1"/>
              <a:t>Кі</a:t>
            </a:r>
            <a:endParaRPr lang="uk-UA" i="1" dirty="0"/>
          </a:p>
        </p:txBody>
      </p:sp>
      <p:sp>
        <p:nvSpPr>
          <p:cNvPr id="4" name="Прямоугольник 3"/>
          <p:cNvSpPr/>
          <p:nvPr/>
        </p:nvSpPr>
        <p:spPr>
          <a:xfrm>
            <a:off x="5436096" y="44624"/>
            <a:ext cx="1994457" cy="369332"/>
          </a:xfrm>
          <a:prstGeom prst="rect">
            <a:avLst/>
          </a:prstGeom>
        </p:spPr>
        <p:txBody>
          <a:bodyPr wrap="none">
            <a:spAutoFit/>
          </a:bodyPr>
          <a:lstStyle/>
          <a:p>
            <a:r>
              <a:rPr lang="uk-UA" dirty="0"/>
              <a:t>«Ляльковий дім»</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8710"/>
          <a:stretch/>
        </p:blipFill>
        <p:spPr bwMode="auto">
          <a:xfrm>
            <a:off x="505411" y="2348879"/>
            <a:ext cx="5041577" cy="4148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522405" y="2534278"/>
            <a:ext cx="3168352" cy="3970318"/>
          </a:xfrm>
          <a:prstGeom prst="rect">
            <a:avLst/>
          </a:prstGeom>
        </p:spPr>
        <p:txBody>
          <a:bodyPr wrap="square">
            <a:spAutoFit/>
          </a:bodyPr>
          <a:lstStyle/>
          <a:p>
            <a:r>
              <a:rPr lang="uk-UA" sz="1200" dirty="0" smtClean="0">
                <a:latin typeface="Times New Roman" pitchFamily="18" charset="0"/>
                <a:cs typeface="Times New Roman" pitchFamily="18" charset="0"/>
              </a:rPr>
              <a:t>   «</a:t>
            </a:r>
            <a:r>
              <a:rPr lang="uk-UA" sz="1200" dirty="0">
                <a:latin typeface="Times New Roman" pitchFamily="18" charset="0"/>
                <a:cs typeface="Times New Roman" pitchFamily="18" charset="0"/>
              </a:rPr>
              <a:t>Ідеальному» подружньому життю, яке зображене на початку п’єси, приходить кінець: </a:t>
            </a:r>
            <a:r>
              <a:rPr lang="uk-UA" sz="1200" dirty="0" err="1">
                <a:latin typeface="Times New Roman" pitchFamily="18" charset="0"/>
                <a:cs typeface="Times New Roman" pitchFamily="18" charset="0"/>
              </a:rPr>
              <a:t>Хельмер</a:t>
            </a:r>
            <a:r>
              <a:rPr lang="uk-UA" sz="1200" dirty="0">
                <a:latin typeface="Times New Roman" pitchFamily="18" charset="0"/>
                <a:cs typeface="Times New Roman" pitchFamily="18" charset="0"/>
              </a:rPr>
              <a:t> одержує листа </a:t>
            </a:r>
            <a:r>
              <a:rPr lang="uk-UA" sz="1200" dirty="0" err="1">
                <a:latin typeface="Times New Roman" pitchFamily="18" charset="0"/>
                <a:cs typeface="Times New Roman" pitchFamily="18" charset="0"/>
              </a:rPr>
              <a:t>Крогстада</a:t>
            </a:r>
            <a:r>
              <a:rPr lang="uk-UA" sz="1200" dirty="0">
                <a:latin typeface="Times New Roman" pitchFamily="18" charset="0"/>
                <a:cs typeface="Times New Roman" pitchFamily="18" charset="0"/>
              </a:rPr>
              <a:t>. «Маскарадні костюми» зняті </a:t>
            </a:r>
            <a:r>
              <a:rPr lang="uk-UA" sz="1200" dirty="0" smtClean="0">
                <a:latin typeface="Times New Roman" pitchFamily="18" charset="0"/>
                <a:cs typeface="Times New Roman" pitchFamily="18" charset="0"/>
              </a:rPr>
              <a:t>, </a:t>
            </a:r>
            <a:r>
              <a:rPr lang="uk-UA" sz="1200" dirty="0">
                <a:latin typeface="Times New Roman" pitchFamily="18" charset="0"/>
                <a:cs typeface="Times New Roman" pitchFamily="18" charset="0"/>
              </a:rPr>
              <a:t>і вперше за 8 років чоловік і дружина по-новому побачили й оцінили одне одного. Виявляється, клятва </a:t>
            </a:r>
            <a:r>
              <a:rPr lang="uk-UA" sz="1200" dirty="0" err="1">
                <a:latin typeface="Times New Roman" pitchFamily="18" charset="0"/>
                <a:cs typeface="Times New Roman" pitchFamily="18" charset="0"/>
              </a:rPr>
              <a:t>Хельмера</a:t>
            </a:r>
            <a:r>
              <a:rPr lang="uk-UA" sz="1200" dirty="0">
                <a:latin typeface="Times New Roman" pitchFamily="18" charset="0"/>
                <a:cs typeface="Times New Roman" pitchFamily="18" charset="0"/>
              </a:rPr>
              <a:t> віддати життя заради Нори - порожні слова. Відразу ж зникає принциповість і непідкупність «зразкового чиновника», як тільки він дізнається, що його кар’єрі і репутації загрожує небезпека. «Шляхетний» </a:t>
            </a:r>
            <a:r>
              <a:rPr lang="uk-UA" sz="1200" dirty="0" err="1">
                <a:latin typeface="Times New Roman" pitchFamily="18" charset="0"/>
                <a:cs typeface="Times New Roman" pitchFamily="18" charset="0"/>
              </a:rPr>
              <a:t>Хельмер</a:t>
            </a:r>
            <a:r>
              <a:rPr lang="uk-UA" sz="1200" dirty="0">
                <a:latin typeface="Times New Roman" pitchFamily="18" charset="0"/>
                <a:cs typeface="Times New Roman" pitchFamily="18" charset="0"/>
              </a:rPr>
              <a:t> перетворюється в слабкого лицеміра, що цілком залежить від  суспільної думки. Коли ж </a:t>
            </a:r>
            <a:r>
              <a:rPr lang="uk-UA" sz="1200" dirty="0" err="1">
                <a:latin typeface="Times New Roman" pitchFamily="18" charset="0"/>
                <a:cs typeface="Times New Roman" pitchFamily="18" charset="0"/>
              </a:rPr>
              <a:t>Крогстад</a:t>
            </a:r>
            <a:r>
              <a:rPr lang="uk-UA" sz="1200" dirty="0">
                <a:latin typeface="Times New Roman" pitchFamily="18" charset="0"/>
                <a:cs typeface="Times New Roman" pitchFamily="18" charset="0"/>
              </a:rPr>
              <a:t> під впливом змін у своєму житті повертає боргове зобов’язання Нори, </a:t>
            </a:r>
            <a:r>
              <a:rPr lang="uk-UA" sz="1200" dirty="0" err="1">
                <a:latin typeface="Times New Roman" pitchFamily="18" charset="0"/>
                <a:cs typeface="Times New Roman" pitchFamily="18" charset="0"/>
              </a:rPr>
              <a:t>Хельмер</a:t>
            </a:r>
            <a:r>
              <a:rPr lang="uk-UA" sz="1200" dirty="0">
                <a:latin typeface="Times New Roman" pitchFamily="18" charset="0"/>
                <a:cs typeface="Times New Roman" pitchFamily="18" charset="0"/>
              </a:rPr>
              <a:t> робить широкий жест: «Я простив тебе, Норо». Але вона не має потреби в «</a:t>
            </a:r>
            <a:r>
              <a:rPr lang="uk-UA" sz="1200" dirty="0" smtClean="0">
                <a:latin typeface="Times New Roman" pitchFamily="18" charset="0"/>
                <a:cs typeface="Times New Roman" pitchFamily="18" charset="0"/>
              </a:rPr>
              <a:t>прощенні</a:t>
            </a:r>
            <a:r>
              <a:rPr lang="uk-UA" sz="1200" dirty="0">
                <a:latin typeface="Times New Roman" pitchFamily="18" charset="0"/>
                <a:cs typeface="Times New Roman" pitchFamily="18" charset="0"/>
              </a:rPr>
              <a:t>». Героїня розуміє, що 8 років жила с чужою людиною, яка у </a:t>
            </a:r>
            <a:r>
              <a:rPr lang="uk-UA" sz="1200" dirty="0" smtClean="0">
                <a:latin typeface="Times New Roman" pitchFamily="18" charset="0"/>
                <a:cs typeface="Times New Roman" pitchFamily="18" charset="0"/>
              </a:rPr>
              <a:t>важкі хвилини думала </a:t>
            </a:r>
            <a:r>
              <a:rPr lang="uk-UA" sz="1200" dirty="0">
                <a:latin typeface="Times New Roman" pitchFamily="18" charset="0"/>
                <a:cs typeface="Times New Roman" pitchFamily="18" charset="0"/>
              </a:rPr>
              <a:t>про власне </a:t>
            </a:r>
            <a:r>
              <a:rPr lang="uk-UA" sz="1200" dirty="0" smtClean="0">
                <a:latin typeface="Times New Roman" pitchFamily="18" charset="0"/>
                <a:cs typeface="Times New Roman" pitchFamily="18" charset="0"/>
              </a:rPr>
              <a:t>благополуччя</a:t>
            </a:r>
            <a:r>
              <a:rPr lang="uk-UA" sz="1200" dirty="0">
                <a:latin typeface="Times New Roman" pitchFamily="18" charset="0"/>
                <a:cs typeface="Times New Roman" pitchFamily="18" charset="0"/>
              </a:rPr>
              <a:t>.</a:t>
            </a:r>
          </a:p>
        </p:txBody>
      </p:sp>
      <p:pic>
        <p:nvPicPr>
          <p:cNvPr id="5122" name="Picture 2" descr="C:\Users\Алла\Desktop\images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411" y="229290"/>
            <a:ext cx="1618317" cy="2119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1736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51843008"/>
              </p:ext>
            </p:extLst>
          </p:nvPr>
        </p:nvGraphicFramePr>
        <p:xfrm>
          <a:off x="395536" y="332656"/>
          <a:ext cx="8280920" cy="6420767"/>
        </p:xfrm>
        <a:graphic>
          <a:graphicData uri="http://schemas.openxmlformats.org/drawingml/2006/table">
            <a:tbl>
              <a:tblPr firstRow="1" bandRow="1">
                <a:tableStyleId>{5C22544A-7EE6-4342-B048-85BDC9FD1C3A}</a:tableStyleId>
              </a:tblPr>
              <a:tblGrid>
                <a:gridCol w="2880320"/>
                <a:gridCol w="2304256"/>
                <a:gridCol w="3096344"/>
              </a:tblGrid>
              <a:tr h="533999">
                <a:tc>
                  <a:txBody>
                    <a:bodyPr/>
                    <a:lstStyle/>
                    <a:p>
                      <a:pPr algn="ctr"/>
                      <a:r>
                        <a:rPr lang="uk-UA" dirty="0" smtClean="0"/>
                        <a:t>Зовнішні, відкриті</a:t>
                      </a:r>
                      <a:endParaRPr lang="uk-UA" dirty="0"/>
                    </a:p>
                  </a:txBody>
                  <a:tcPr/>
                </a:tc>
                <a:tc>
                  <a:txBody>
                    <a:bodyPr/>
                    <a:lstStyle/>
                    <a:p>
                      <a:pPr algn="ctr"/>
                      <a:r>
                        <a:rPr lang="uk-UA" dirty="0" smtClean="0"/>
                        <a:t>Прояви душі Нори</a:t>
                      </a:r>
                      <a:endParaRPr lang="uk-UA" dirty="0"/>
                    </a:p>
                  </a:txBody>
                  <a:tcPr/>
                </a:tc>
                <a:tc>
                  <a:txBody>
                    <a:bodyPr/>
                    <a:lstStyle/>
                    <a:p>
                      <a:pPr algn="ctr"/>
                      <a:r>
                        <a:rPr lang="uk-UA" dirty="0" smtClean="0"/>
                        <a:t>Внутрішні, таємні</a:t>
                      </a:r>
                      <a:endParaRPr lang="uk-UA" dirty="0"/>
                    </a:p>
                  </a:txBody>
                  <a:tcPr/>
                </a:tc>
              </a:tr>
              <a:tr h="1075456">
                <a:tc>
                  <a:txBody>
                    <a:bodyPr/>
                    <a:lstStyle/>
                    <a:p>
                      <a:r>
                        <a:rPr lang="uk-UA" sz="1400" dirty="0" smtClean="0"/>
                        <a:t>Молода, енергійна, весела,</a:t>
                      </a:r>
                      <a:r>
                        <a:rPr lang="uk-UA" sz="1400" baseline="0" dirty="0" smtClean="0"/>
                        <a:t> безтурботна</a:t>
                      </a:r>
                      <a:endParaRPr lang="uk-UA" sz="1400" dirty="0"/>
                    </a:p>
                  </a:txBody>
                  <a:tcPr/>
                </a:tc>
                <a:tc>
                  <a:txBody>
                    <a:bodyPr/>
                    <a:lstStyle/>
                    <a:p>
                      <a:r>
                        <a:rPr lang="uk-UA" dirty="0" smtClean="0"/>
                        <a:t>У зовнішньому</a:t>
                      </a:r>
                      <a:r>
                        <a:rPr lang="uk-UA" baseline="0" dirty="0" smtClean="0"/>
                        <a:t> вигляді</a:t>
                      </a:r>
                      <a:endParaRPr lang="uk-UA" dirty="0"/>
                    </a:p>
                  </a:txBody>
                  <a:tcPr/>
                </a:tc>
                <a:tc>
                  <a:txBody>
                    <a:bodyPr/>
                    <a:lstStyle/>
                    <a:p>
                      <a:r>
                        <a:rPr lang="uk-UA" sz="1400" dirty="0" smtClean="0"/>
                        <a:t>Серйозна, відповідальна, економна, змучена</a:t>
                      </a:r>
                      <a:r>
                        <a:rPr lang="uk-UA" sz="1400" baseline="0" dirty="0" smtClean="0"/>
                        <a:t> проблемами (зокрема, боргом)</a:t>
                      </a:r>
                      <a:endParaRPr lang="uk-UA" sz="1400" dirty="0"/>
                    </a:p>
                  </a:txBody>
                  <a:tcPr/>
                </a:tc>
              </a:tr>
              <a:tr h="1001011">
                <a:tc>
                  <a:txBody>
                    <a:bodyPr/>
                    <a:lstStyle/>
                    <a:p>
                      <a:r>
                        <a:rPr lang="uk-UA" sz="1400" dirty="0" smtClean="0"/>
                        <a:t>Думає про задоволення, про те, як розважити свого чоловіка, довести йому своє кохання</a:t>
                      </a:r>
                      <a:endParaRPr lang="uk-UA" sz="1400" dirty="0"/>
                    </a:p>
                  </a:txBody>
                  <a:tcPr/>
                </a:tc>
                <a:tc>
                  <a:txBody>
                    <a:bodyPr/>
                    <a:lstStyle/>
                    <a:p>
                      <a:r>
                        <a:rPr lang="uk-UA" dirty="0" smtClean="0"/>
                        <a:t>У поведінці</a:t>
                      </a:r>
                      <a:endParaRPr lang="uk-UA" dirty="0"/>
                    </a:p>
                  </a:txBody>
                  <a:tcPr/>
                </a:tc>
                <a:tc>
                  <a:txBody>
                    <a:bodyPr/>
                    <a:lstStyle/>
                    <a:p>
                      <a:r>
                        <a:rPr lang="uk-UA" sz="1400" dirty="0" smtClean="0"/>
                        <a:t>Думає про те, як зберегти таємницю, багато працює, щоб покрити</a:t>
                      </a:r>
                      <a:r>
                        <a:rPr lang="uk-UA" sz="1400" baseline="0" dirty="0" smtClean="0"/>
                        <a:t> витрати грошей на погашення боргу</a:t>
                      </a:r>
                      <a:endParaRPr lang="uk-UA" sz="1400" dirty="0"/>
                    </a:p>
                  </a:txBody>
                  <a:tcPr/>
                </a:tc>
              </a:tr>
              <a:tr h="1679115">
                <a:tc>
                  <a:txBody>
                    <a:bodyPr/>
                    <a:lstStyle/>
                    <a:p>
                      <a:r>
                        <a:rPr lang="uk-UA" sz="1400" dirty="0" smtClean="0"/>
                        <a:t>Дбає про своє «родинне гніздечко», грається з дітьми</a:t>
                      </a:r>
                      <a:endParaRPr lang="uk-UA" sz="1400" dirty="0"/>
                    </a:p>
                  </a:txBody>
                  <a:tcPr/>
                </a:tc>
                <a:tc>
                  <a:txBody>
                    <a:bodyPr/>
                    <a:lstStyle/>
                    <a:p>
                      <a:r>
                        <a:rPr lang="uk-UA" dirty="0" smtClean="0"/>
                        <a:t>У вчинках</a:t>
                      </a:r>
                      <a:endParaRPr lang="uk-UA" dirty="0"/>
                    </a:p>
                  </a:txBody>
                  <a:tcPr/>
                </a:tc>
                <a:tc>
                  <a:txBody>
                    <a:bodyPr/>
                    <a:lstStyle/>
                    <a:p>
                      <a:r>
                        <a:rPr lang="uk-UA" sz="1400" dirty="0" smtClean="0"/>
                        <a:t>Підробляє вексель, щоб урятувати</a:t>
                      </a:r>
                      <a:r>
                        <a:rPr lang="uk-UA" sz="1400" baseline="0" dirty="0" smtClean="0"/>
                        <a:t> чоловіка; розповідає подрузі, бо не відчуває підтримки </a:t>
                      </a:r>
                      <a:r>
                        <a:rPr lang="uk-UA" sz="1400" baseline="0" dirty="0" err="1" smtClean="0"/>
                        <a:t>Торвальда</a:t>
                      </a:r>
                      <a:r>
                        <a:rPr lang="uk-UA" sz="1400" baseline="0" dirty="0" smtClean="0"/>
                        <a:t>, дуже самотня; рішуче пориває з чоловіком, зрозумівши, що вона для нього лише «лялька»</a:t>
                      </a:r>
                      <a:endParaRPr lang="uk-UA" sz="1400" dirty="0"/>
                    </a:p>
                  </a:txBody>
                  <a:tcPr/>
                </a:tc>
              </a:tr>
              <a:tr h="678105">
                <a:tc>
                  <a:txBody>
                    <a:bodyPr/>
                    <a:lstStyle/>
                    <a:p>
                      <a:r>
                        <a:rPr lang="uk-UA" sz="1400" dirty="0" smtClean="0"/>
                        <a:t>Любить, догоджає, інколи через силу</a:t>
                      </a:r>
                      <a:endParaRPr lang="uk-UA" sz="1400" dirty="0"/>
                    </a:p>
                  </a:txBody>
                  <a:tcPr/>
                </a:tc>
                <a:tc>
                  <a:txBody>
                    <a:bodyPr/>
                    <a:lstStyle/>
                    <a:p>
                      <a:r>
                        <a:rPr lang="uk-UA" dirty="0" smtClean="0"/>
                        <a:t>У ставленні до чоловіка</a:t>
                      </a:r>
                      <a:endParaRPr lang="uk-UA" dirty="0"/>
                    </a:p>
                  </a:txBody>
                  <a:tcPr/>
                </a:tc>
                <a:tc>
                  <a:txBody>
                    <a:bodyPr/>
                    <a:lstStyle/>
                    <a:p>
                      <a:r>
                        <a:rPr lang="uk-UA" sz="1400" dirty="0" smtClean="0"/>
                        <a:t>Очікує на «диво»</a:t>
                      </a:r>
                      <a:endParaRPr lang="uk-UA" sz="1400" dirty="0"/>
                    </a:p>
                  </a:txBody>
                  <a:tcPr/>
                </a:tc>
              </a:tr>
              <a:tr h="774976">
                <a:tc>
                  <a:txBody>
                    <a:bodyPr/>
                    <a:lstStyle/>
                    <a:p>
                      <a:r>
                        <a:rPr lang="uk-UA" sz="1400" dirty="0" smtClean="0"/>
                        <a:t>Любить над усе, дбає про їхнє</a:t>
                      </a:r>
                      <a:r>
                        <a:rPr lang="uk-UA" sz="1400" baseline="0" dirty="0" smtClean="0"/>
                        <a:t> виховання та розвиток</a:t>
                      </a:r>
                      <a:endParaRPr lang="uk-UA" sz="1400" dirty="0"/>
                    </a:p>
                  </a:txBody>
                  <a:tcPr/>
                </a:tc>
                <a:tc>
                  <a:txBody>
                    <a:bodyPr/>
                    <a:lstStyle/>
                    <a:p>
                      <a:r>
                        <a:rPr lang="uk-UA" dirty="0" smtClean="0"/>
                        <a:t>У ставленні до дітей</a:t>
                      </a:r>
                      <a:endParaRPr lang="uk-UA" dirty="0"/>
                    </a:p>
                  </a:txBody>
                  <a:tcPr/>
                </a:tc>
                <a:tc>
                  <a:txBody>
                    <a:bodyPr/>
                    <a:lstStyle/>
                    <a:p>
                      <a:r>
                        <a:rPr lang="uk-UA" sz="1400" dirty="0" smtClean="0"/>
                        <a:t>Боїться, що її «злочин» вплине на них,</a:t>
                      </a:r>
                      <a:r>
                        <a:rPr lang="uk-UA" sz="1400" baseline="0" dirty="0" smtClean="0"/>
                        <a:t> вважає себе негідною їх виховувати</a:t>
                      </a:r>
                      <a:endParaRPr lang="uk-UA" sz="1400" dirty="0"/>
                    </a:p>
                  </a:txBody>
                  <a:tcPr/>
                </a:tc>
              </a:tr>
              <a:tr h="678105">
                <a:tc>
                  <a:txBody>
                    <a:bodyPr/>
                    <a:lstStyle/>
                    <a:p>
                      <a:r>
                        <a:rPr lang="uk-UA" sz="1400" dirty="0" smtClean="0"/>
                        <a:t>Дружелюбна, добра, співчутлива</a:t>
                      </a:r>
                      <a:endParaRPr lang="uk-UA" sz="1400" dirty="0"/>
                    </a:p>
                  </a:txBody>
                  <a:tcPr/>
                </a:tc>
                <a:tc>
                  <a:txBody>
                    <a:bodyPr/>
                    <a:lstStyle/>
                    <a:p>
                      <a:r>
                        <a:rPr lang="uk-UA" dirty="0" smtClean="0"/>
                        <a:t>У ставленні до</a:t>
                      </a:r>
                      <a:r>
                        <a:rPr lang="uk-UA" baseline="0" dirty="0" smtClean="0"/>
                        <a:t> оточуючих</a:t>
                      </a:r>
                      <a:endParaRPr lang="uk-UA" dirty="0"/>
                    </a:p>
                  </a:txBody>
                  <a:tcPr/>
                </a:tc>
                <a:tc>
                  <a:txBody>
                    <a:bodyPr/>
                    <a:lstStyle/>
                    <a:p>
                      <a:r>
                        <a:rPr lang="uk-UA" sz="1400" dirty="0" smtClean="0"/>
                        <a:t>Доброзичлива, готова допомогти</a:t>
                      </a:r>
                      <a:endParaRPr lang="uk-UA" sz="1400" dirty="0"/>
                    </a:p>
                  </a:txBody>
                  <a:tcPr/>
                </a:tc>
              </a:tr>
            </a:tbl>
          </a:graphicData>
        </a:graphic>
      </p:graphicFrame>
      <p:sp>
        <p:nvSpPr>
          <p:cNvPr id="5" name="Прямоугольник 4"/>
          <p:cNvSpPr/>
          <p:nvPr/>
        </p:nvSpPr>
        <p:spPr>
          <a:xfrm>
            <a:off x="5364088" y="0"/>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3196847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27984" y="1508316"/>
            <a:ext cx="3096344" cy="601136"/>
          </a:xfrm>
        </p:spPr>
        <p:txBody>
          <a:bodyPr>
            <a:normAutofit fontScale="90000"/>
          </a:bodyPr>
          <a:lstStyle/>
          <a:p>
            <a:r>
              <a:rPr lang="uk-UA" b="1" dirty="0" smtClean="0"/>
              <a:t>Образ Нори</a:t>
            </a:r>
            <a:endParaRPr lang="uk-UA" b="1" dirty="0"/>
          </a:p>
        </p:txBody>
      </p:sp>
      <p:sp>
        <p:nvSpPr>
          <p:cNvPr id="4" name="Прямоугольник 3"/>
          <p:cNvSpPr/>
          <p:nvPr/>
        </p:nvSpPr>
        <p:spPr>
          <a:xfrm>
            <a:off x="5436096" y="116632"/>
            <a:ext cx="1994457" cy="369332"/>
          </a:xfrm>
          <a:prstGeom prst="rect">
            <a:avLst/>
          </a:prstGeom>
        </p:spPr>
        <p:txBody>
          <a:bodyPr wrap="none">
            <a:spAutoFit/>
          </a:bodyPr>
          <a:lstStyle/>
          <a:p>
            <a:r>
              <a:rPr lang="uk-UA" dirty="0"/>
              <a:t>«Ляльковий дім»</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04664"/>
            <a:ext cx="296862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68854" y="2557314"/>
            <a:ext cx="7992888" cy="3816429"/>
          </a:xfrm>
          <a:prstGeom prst="rect">
            <a:avLst/>
          </a:prstGeom>
        </p:spPr>
        <p:txBody>
          <a:bodyPr wrap="square">
            <a:spAutoFit/>
          </a:bodyPr>
          <a:lstStyle/>
          <a:p>
            <a:r>
              <a:rPr lang="uk-UA" sz="900" dirty="0" smtClean="0"/>
              <a:t>   </a:t>
            </a:r>
            <a:r>
              <a:rPr lang="uk-UA" sz="1100" dirty="0" smtClean="0"/>
              <a:t>Характер Нори складний</a:t>
            </a:r>
            <a:r>
              <a:rPr lang="uk-UA" sz="1100" dirty="0"/>
              <a:t>. У ній немовби поєднуються дві натури. Одна проста, передбачувана, наївна — для загалу, а інша — прихована до часу, глибока і сильна.</a:t>
            </a:r>
          </a:p>
          <a:p>
            <a:r>
              <a:rPr lang="uk-UA" sz="1100" dirty="0" smtClean="0"/>
              <a:t>♦ </a:t>
            </a:r>
            <a:r>
              <a:rPr lang="uk-UA" sz="1100" dirty="0"/>
              <a:t>То якою ж </a:t>
            </a:r>
            <a:r>
              <a:rPr lang="uk-UA" sz="1100" dirty="0" smtClean="0"/>
              <a:t>бачать </a:t>
            </a:r>
            <a:r>
              <a:rPr lang="uk-UA" sz="1100" dirty="0"/>
              <a:t>її люди, що її оточують?</a:t>
            </a:r>
          </a:p>
          <a:p>
            <a:endParaRPr lang="uk-UA" sz="1100" dirty="0"/>
          </a:p>
          <a:p>
            <a:r>
              <a:rPr lang="uk-UA" sz="1100" dirty="0" err="1" smtClean="0"/>
              <a:t>Торвальд</a:t>
            </a:r>
            <a:r>
              <a:rPr lang="uk-UA" sz="1100" dirty="0"/>
              <a:t>: кохана дружина, яка потребує керівництва від мудрого чоловіка; для нього вона не особистість, а складова його спокійного сімейного життя.</a:t>
            </a:r>
          </a:p>
          <a:p>
            <a:r>
              <a:rPr lang="uk-UA" sz="1100" dirty="0" smtClean="0"/>
              <a:t>Для </a:t>
            </a:r>
            <a:r>
              <a:rPr lang="uk-UA" sz="1100" dirty="0"/>
              <a:t>свого батька: лялька.</a:t>
            </a:r>
          </a:p>
          <a:p>
            <a:r>
              <a:rPr lang="uk-UA" sz="1100" dirty="0" smtClean="0"/>
              <a:t>Фру </a:t>
            </a:r>
            <a:r>
              <a:rPr lang="uk-UA" sz="1100" dirty="0" err="1"/>
              <a:t>Лінне</a:t>
            </a:r>
            <a:r>
              <a:rPr lang="uk-UA" sz="1100" dirty="0"/>
              <a:t>: безтурботна жінка, якій не знайомі життєві клопоти і тягарі.</a:t>
            </a:r>
          </a:p>
          <a:p>
            <a:r>
              <a:rPr lang="uk-UA" sz="1100" dirty="0" smtClean="0"/>
              <a:t>Лікар </a:t>
            </a:r>
            <a:r>
              <a:rPr lang="uk-UA" sz="1100" dirty="0" err="1"/>
              <a:t>Ранк</a:t>
            </a:r>
            <a:r>
              <a:rPr lang="uk-UA" sz="1100" dirty="0"/>
              <a:t>: приваблива жінка, яка потребує того, щоб її вислухали.</a:t>
            </a:r>
          </a:p>
          <a:p>
            <a:r>
              <a:rPr lang="uk-UA" sz="1100" dirty="0" err="1" smtClean="0"/>
              <a:t>Крогстад</a:t>
            </a:r>
            <a:r>
              <a:rPr lang="uk-UA" sz="1100" dirty="0"/>
              <a:t>: хоробра жінка, яка повинна мати вплив на свого чоловіка.</a:t>
            </a:r>
          </a:p>
          <a:p>
            <a:endParaRPr lang="uk-UA" sz="1100" dirty="0"/>
          </a:p>
          <a:p>
            <a:r>
              <a:rPr lang="uk-UA" sz="1100" dirty="0"/>
              <a:t>Усі: ніжна, тендітна жінка-лялька, для якої сенс життя — любов до чоловіка і дітей.</a:t>
            </a:r>
          </a:p>
          <a:p>
            <a:endParaRPr lang="uk-UA" sz="1100" dirty="0"/>
          </a:p>
          <a:p>
            <a:r>
              <a:rPr lang="uk-UA" sz="1100" dirty="0"/>
              <a:t>♦ Яка ж внутрішня, прихована Нора? </a:t>
            </a:r>
            <a:endParaRPr lang="uk-UA" sz="1100" dirty="0" smtClean="0"/>
          </a:p>
          <a:p>
            <a:endParaRPr lang="uk-UA" sz="1100" dirty="0"/>
          </a:p>
          <a:p>
            <a:r>
              <a:rPr lang="uk-UA" sz="1100" dirty="0" smtClean="0"/>
              <a:t>Нора </a:t>
            </a:r>
            <a:r>
              <a:rPr lang="uk-UA" sz="1100" dirty="0"/>
              <a:t>економна, відповідальна, здатна на самовіддані вчинки</a:t>
            </a:r>
            <a:r>
              <a:rPr lang="uk-UA" sz="1100" dirty="0" smtClean="0"/>
              <a:t>.</a:t>
            </a:r>
            <a:endParaRPr lang="uk-UA" sz="1100" dirty="0"/>
          </a:p>
          <a:p>
            <a:endParaRPr lang="uk-UA" sz="1100" dirty="0"/>
          </a:p>
          <a:p>
            <a:r>
              <a:rPr lang="uk-UA" sz="1100" b="1" dirty="0"/>
              <a:t>Висновок</a:t>
            </a:r>
            <a:r>
              <a:rPr lang="uk-UA" sz="1100" dirty="0"/>
              <a:t>. За зовнішньою несерйозністю та легкістю, ховалася сильна й вольова жінка. Щоб повернути борг, вона шукає роботу й виконує її так, щоб ніхто навіть не здогадався. Кохаючи чоловіка та дітей, вона сподівається, що коли про її таємницю дізнається чоловік, він обов’язково захистить її, взявши провину на себе. Але </a:t>
            </a:r>
            <a:r>
              <a:rPr lang="uk-UA" sz="1100" dirty="0" err="1"/>
              <a:t>Торвальд</a:t>
            </a:r>
            <a:r>
              <a:rPr lang="uk-UA" sz="1100" dirty="0"/>
              <a:t> не виправдав її сподівань. Тільки коли він дізнається, що розголосу не буде, знову намагається стати таким, яким був раніше. Та Нора вже побачила його справжнє обличчя.</a:t>
            </a:r>
          </a:p>
        </p:txBody>
      </p:sp>
    </p:spTree>
    <p:extLst>
      <p:ext uri="{BB962C8B-B14F-4D97-AF65-F5344CB8AC3E}">
        <p14:creationId xmlns:p14="http://schemas.microsoft.com/office/powerpoint/2010/main" val="34695918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63888" y="1412776"/>
            <a:ext cx="5040560" cy="1549976"/>
          </a:xfrm>
        </p:spPr>
        <p:txBody>
          <a:bodyPr>
            <a:normAutofit fontScale="90000"/>
          </a:bodyPr>
          <a:lstStyle/>
          <a:p>
            <a:pPr algn="ctr"/>
            <a:r>
              <a:rPr lang="uk-UA" b="1" dirty="0" smtClean="0"/>
              <a:t>Етапи відродження душі Нори</a:t>
            </a:r>
            <a:endParaRPr lang="uk-UA" b="1"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28575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868144" y="116632"/>
            <a:ext cx="1994457" cy="369332"/>
          </a:xfrm>
          <a:prstGeom prst="rect">
            <a:avLst/>
          </a:prstGeom>
        </p:spPr>
        <p:txBody>
          <a:bodyPr wrap="none">
            <a:spAutoFit/>
          </a:bodyPr>
          <a:lstStyle/>
          <a:p>
            <a:r>
              <a:rPr lang="uk-UA" dirty="0"/>
              <a:t>«Ляльковий дім»</a:t>
            </a:r>
          </a:p>
        </p:txBody>
      </p:sp>
      <p:graphicFrame>
        <p:nvGraphicFramePr>
          <p:cNvPr id="6" name="Объект 5"/>
          <p:cNvGraphicFramePr>
            <a:graphicFrameLocks noGrp="1"/>
          </p:cNvGraphicFramePr>
          <p:nvPr>
            <p:ph idx="1"/>
            <p:extLst>
              <p:ext uri="{D42A27DB-BD31-4B8C-83A1-F6EECF244321}">
                <p14:modId xmlns:p14="http://schemas.microsoft.com/office/powerpoint/2010/main" val="3517619731"/>
              </p:ext>
            </p:extLst>
          </p:nvPr>
        </p:nvGraphicFramePr>
        <p:xfrm>
          <a:off x="467544" y="3429000"/>
          <a:ext cx="8330108" cy="3114040"/>
        </p:xfrm>
        <a:graphic>
          <a:graphicData uri="http://schemas.openxmlformats.org/drawingml/2006/table">
            <a:tbl>
              <a:tblPr firstRow="1" bandRow="1">
                <a:tableStyleId>{5C22544A-7EE6-4342-B048-85BDC9FD1C3A}</a:tableStyleId>
              </a:tblPr>
              <a:tblGrid>
                <a:gridCol w="1368152"/>
                <a:gridCol w="6961956"/>
              </a:tblGrid>
              <a:tr h="370840">
                <a:tc>
                  <a:txBody>
                    <a:bodyPr/>
                    <a:lstStyle/>
                    <a:p>
                      <a:r>
                        <a:rPr lang="uk-UA" dirty="0" smtClean="0"/>
                        <a:t>Етапи </a:t>
                      </a:r>
                      <a:endParaRPr lang="uk-UA" dirty="0"/>
                    </a:p>
                  </a:txBody>
                  <a:tcPr/>
                </a:tc>
                <a:tc>
                  <a:txBody>
                    <a:bodyPr/>
                    <a:lstStyle/>
                    <a:p>
                      <a:r>
                        <a:rPr lang="uk-UA" dirty="0" smtClean="0"/>
                        <a:t>Характеристика</a:t>
                      </a:r>
                      <a:r>
                        <a:rPr lang="uk-UA" baseline="0" dirty="0" smtClean="0"/>
                        <a:t> </a:t>
                      </a:r>
                      <a:endParaRPr lang="uk-UA" dirty="0"/>
                    </a:p>
                  </a:txBody>
                  <a:tcPr/>
                </a:tc>
              </a:tr>
              <a:tr h="370840">
                <a:tc>
                  <a:txBody>
                    <a:bodyPr/>
                    <a:lstStyle/>
                    <a:p>
                      <a:r>
                        <a:rPr lang="uk-UA" dirty="0" smtClean="0"/>
                        <a:t>І етап</a:t>
                      </a:r>
                      <a:endParaRPr lang="uk-UA" dirty="0"/>
                    </a:p>
                  </a:txBody>
                  <a:tcPr/>
                </a:tc>
                <a:tc>
                  <a:txBody>
                    <a:bodyPr/>
                    <a:lstStyle/>
                    <a:p>
                      <a:pPr marL="285750" indent="-285750">
                        <a:buFontTx/>
                        <a:buChar char="-"/>
                      </a:pPr>
                      <a:r>
                        <a:rPr lang="uk-UA" dirty="0" smtClean="0"/>
                        <a:t>Прихований «дитячий» період;</a:t>
                      </a:r>
                    </a:p>
                    <a:p>
                      <a:pPr marL="285750" indent="-285750">
                        <a:buFontTx/>
                        <a:buChar char="-"/>
                      </a:pPr>
                      <a:r>
                        <a:rPr lang="uk-UA" dirty="0" smtClean="0"/>
                        <a:t>безтурботність, упевненість у сімейному</a:t>
                      </a:r>
                      <a:r>
                        <a:rPr lang="uk-UA" baseline="0" dirty="0" smtClean="0"/>
                        <a:t> щасті; за маскою веселої пташки – серйозне обличчя дорослої жінки</a:t>
                      </a:r>
                      <a:endParaRPr lang="uk-UA" dirty="0"/>
                    </a:p>
                  </a:txBody>
                  <a:tcPr/>
                </a:tc>
              </a:tr>
              <a:tr h="370840">
                <a:tc>
                  <a:txBody>
                    <a:bodyPr/>
                    <a:lstStyle/>
                    <a:p>
                      <a:r>
                        <a:rPr lang="uk-UA" dirty="0" smtClean="0"/>
                        <a:t>ІІ етап</a:t>
                      </a:r>
                      <a:endParaRPr lang="uk-UA" dirty="0"/>
                    </a:p>
                  </a:txBody>
                  <a:tcPr/>
                </a:tc>
                <a:tc>
                  <a:txBody>
                    <a:bodyPr/>
                    <a:lstStyle/>
                    <a:p>
                      <a:pPr marL="285750" indent="-285750">
                        <a:buFontTx/>
                        <a:buChar char="-"/>
                      </a:pPr>
                      <a:r>
                        <a:rPr lang="uk-UA" baseline="0" dirty="0" smtClean="0"/>
                        <a:t>Період болісного переживання, героїня «дорослішає»;</a:t>
                      </a:r>
                    </a:p>
                    <a:p>
                      <a:pPr marL="285750" indent="-285750">
                        <a:buFontTx/>
                        <a:buChar char="-"/>
                      </a:pPr>
                      <a:r>
                        <a:rPr lang="uk-UA" baseline="0" dirty="0" smtClean="0"/>
                        <a:t>в її характері відбувається перелом – аналізує і викриває своє попереднє життя</a:t>
                      </a:r>
                      <a:endParaRPr lang="uk-UA" dirty="0"/>
                    </a:p>
                  </a:txBody>
                  <a:tcPr/>
                </a:tc>
              </a:tr>
              <a:tr h="370840">
                <a:tc>
                  <a:txBody>
                    <a:bodyPr/>
                    <a:lstStyle/>
                    <a:p>
                      <a:r>
                        <a:rPr lang="uk-UA" dirty="0" smtClean="0"/>
                        <a:t>ІІІ етап</a:t>
                      </a:r>
                      <a:endParaRPr lang="uk-UA" dirty="0"/>
                    </a:p>
                  </a:txBody>
                  <a:tcPr/>
                </a:tc>
                <a:tc>
                  <a:txBody>
                    <a:bodyPr/>
                    <a:lstStyle/>
                    <a:p>
                      <a:pPr marL="285750" indent="-285750">
                        <a:buFontTx/>
                        <a:buChar char="-"/>
                      </a:pPr>
                      <a:r>
                        <a:rPr lang="uk-UA" dirty="0" smtClean="0"/>
                        <a:t>Переродження;</a:t>
                      </a:r>
                    </a:p>
                    <a:p>
                      <a:pPr marL="285750" indent="-285750">
                        <a:buFontTx/>
                        <a:buChar char="-"/>
                      </a:pPr>
                      <a:r>
                        <a:rPr lang="uk-UA" dirty="0" smtClean="0"/>
                        <a:t>навчилася дивитися на все своє життя «новими» очима</a:t>
                      </a:r>
                      <a:endParaRPr lang="uk-UA" dirty="0"/>
                    </a:p>
                  </a:txBody>
                  <a:tcPr/>
                </a:tc>
              </a:tr>
            </a:tbl>
          </a:graphicData>
        </a:graphic>
      </p:graphicFrame>
    </p:spTree>
    <p:extLst>
      <p:ext uri="{BB962C8B-B14F-4D97-AF65-F5344CB8AC3E}">
        <p14:creationId xmlns:p14="http://schemas.microsoft.com/office/powerpoint/2010/main" val="42146755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Алла\Desktop\4-1.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9262"/>
          <a:stretch/>
        </p:blipFill>
        <p:spPr bwMode="auto">
          <a:xfrm>
            <a:off x="611560" y="548680"/>
            <a:ext cx="2880320" cy="381642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707904" y="764704"/>
            <a:ext cx="4788024" cy="5293757"/>
          </a:xfrm>
          <a:prstGeom prst="rect">
            <a:avLst/>
          </a:prstGeom>
        </p:spPr>
        <p:txBody>
          <a:bodyPr wrap="square">
            <a:spAutoFit/>
          </a:bodyPr>
          <a:lstStyle/>
          <a:p>
            <a:r>
              <a:rPr lang="uk-UA" sz="1400" dirty="0"/>
              <a:t> </a:t>
            </a:r>
            <a:r>
              <a:rPr lang="uk-UA" sz="1400" dirty="0" smtClean="0"/>
              <a:t>  </a:t>
            </a:r>
            <a:r>
              <a:rPr lang="uk-UA" dirty="0" smtClean="0"/>
              <a:t>Ця афіша </a:t>
            </a:r>
            <a:r>
              <a:rPr lang="uk-UA" dirty="0"/>
              <a:t>констатує процес еволюції головної дійової особи від ляльки до жінки, таким чином налаштовує </a:t>
            </a:r>
            <a:r>
              <a:rPr lang="uk-UA" dirty="0" smtClean="0"/>
              <a:t> </a:t>
            </a:r>
            <a:r>
              <a:rPr lang="uk-UA" dirty="0"/>
              <a:t>глибше осмислити назву твору та центральну художню деталь (лялька</a:t>
            </a:r>
            <a:r>
              <a:rPr lang="uk-UA" dirty="0" smtClean="0"/>
              <a:t>). Також можна </a:t>
            </a:r>
            <a:r>
              <a:rPr lang="uk-UA" dirty="0"/>
              <a:t>звернути увагу на «мізансцену</a:t>
            </a:r>
            <a:r>
              <a:rPr lang="uk-UA" dirty="0" smtClean="0"/>
              <a:t>»  – </a:t>
            </a:r>
            <a:r>
              <a:rPr lang="uk-UA" dirty="0"/>
              <a:t>розташування персонажів: лялька застигла й повернута до глядача, жінка – навпаки йде геть. До речі, тут </a:t>
            </a:r>
            <a:r>
              <a:rPr lang="uk-UA" dirty="0" err="1"/>
              <a:t>увиразнена</a:t>
            </a:r>
            <a:r>
              <a:rPr lang="uk-UA" dirty="0"/>
              <a:t> авторська позиція драматурга, для якого зовсім не прийнятний був фінал, зіграний під час першої постановки п’єси, коли Нора все ж таки залишається в домі </a:t>
            </a:r>
            <a:r>
              <a:rPr lang="uk-UA" dirty="0" err="1"/>
              <a:t>Торвальда</a:t>
            </a:r>
            <a:r>
              <a:rPr lang="uk-UA" dirty="0"/>
              <a:t>. Тогочасне суспільство ще менше, ніж сама героїня, усвідомлювало драматизм ситуації.</a:t>
            </a:r>
          </a:p>
          <a:p>
            <a:endParaRPr lang="uk-UA" sz="1400" dirty="0"/>
          </a:p>
        </p:txBody>
      </p:sp>
      <p:sp>
        <p:nvSpPr>
          <p:cNvPr id="3" name="Прямоугольник 2"/>
          <p:cNvSpPr/>
          <p:nvPr/>
        </p:nvSpPr>
        <p:spPr>
          <a:xfrm>
            <a:off x="611560" y="4365104"/>
            <a:ext cx="2880320" cy="738664"/>
          </a:xfrm>
          <a:prstGeom prst="rect">
            <a:avLst/>
          </a:prstGeom>
        </p:spPr>
        <p:txBody>
          <a:bodyPr wrap="square">
            <a:spAutoFit/>
          </a:bodyPr>
          <a:lstStyle/>
          <a:p>
            <a:r>
              <a:rPr lang="uk-UA" sz="1400" i="1" dirty="0"/>
              <a:t>«Ляльковий дім». Афіша театру “</a:t>
            </a:r>
            <a:r>
              <a:rPr lang="en-US" sz="1400" i="1" dirty="0"/>
              <a:t>Open Space Theatre”, </a:t>
            </a:r>
            <a:r>
              <a:rPr lang="uk-UA" sz="1400" i="1" dirty="0"/>
              <a:t>Лондон, Великобританія</a:t>
            </a:r>
          </a:p>
        </p:txBody>
      </p:sp>
      <p:sp>
        <p:nvSpPr>
          <p:cNvPr id="2" name="Прямоугольник 1"/>
          <p:cNvSpPr/>
          <p:nvPr/>
        </p:nvSpPr>
        <p:spPr>
          <a:xfrm>
            <a:off x="5248703" y="188640"/>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1063953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9912" y="557808"/>
            <a:ext cx="4752528" cy="1143000"/>
          </a:xfrm>
        </p:spPr>
        <p:txBody>
          <a:bodyPr>
            <a:normAutofit/>
          </a:bodyPr>
          <a:lstStyle/>
          <a:p>
            <a:r>
              <a:rPr lang="uk-UA" b="1" dirty="0" smtClean="0"/>
              <a:t>Символіка </a:t>
            </a:r>
            <a:r>
              <a:rPr lang="uk-UA" b="1" dirty="0"/>
              <a:t>драми</a:t>
            </a:r>
          </a:p>
        </p:txBody>
      </p:sp>
      <p:sp>
        <p:nvSpPr>
          <p:cNvPr id="5" name="Rectangle 1"/>
          <p:cNvSpPr>
            <a:spLocks noChangeArrowheads="1"/>
          </p:cNvSpPr>
          <p:nvPr/>
        </p:nvSpPr>
        <p:spPr bwMode="auto">
          <a:xfrm>
            <a:off x="5076056" y="846004"/>
            <a:ext cx="42474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38125"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rgbClr val="000000"/>
                </a:solidFill>
                <a:effectLst/>
                <a:latin typeface="Verdana" pitchFamily="34" charset="0"/>
                <a:cs typeface="Arial" pitchFamily="34" charset="0"/>
              </a:rPr>
              <a:t> </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Прямоугольник 5"/>
          <p:cNvSpPr/>
          <p:nvPr/>
        </p:nvSpPr>
        <p:spPr>
          <a:xfrm>
            <a:off x="467544" y="1700808"/>
            <a:ext cx="8208912" cy="5447645"/>
          </a:xfrm>
          <a:prstGeom prst="rect">
            <a:avLst/>
          </a:prstGeom>
        </p:spPr>
        <p:txBody>
          <a:bodyPr wrap="square">
            <a:spAutoFit/>
          </a:bodyPr>
          <a:lstStyle/>
          <a:p>
            <a:r>
              <a:rPr lang="uk-UA" sz="800" b="1" dirty="0"/>
              <a:t> </a:t>
            </a:r>
            <a:r>
              <a:rPr lang="uk-UA" sz="800" b="1" dirty="0" smtClean="0"/>
              <a:t>   </a:t>
            </a:r>
            <a:r>
              <a:rPr lang="uk-UA" sz="1200" b="1" dirty="0" smtClean="0"/>
              <a:t>«Ляльковий </a:t>
            </a:r>
            <a:r>
              <a:rPr lang="uk-UA" sz="1200" b="1" dirty="0"/>
              <a:t>дім» </a:t>
            </a:r>
            <a:r>
              <a:rPr lang="uk-UA" sz="1200" dirty="0"/>
              <a:t>— це дім фальшивих цінностей, за якими крилися егоїзм, духовна порожнеча, роз’єднаність людських душ. У цьому домі не жили, а лише грали у кохання, шлюб, сімейну злагоду і навіть людську гідність і честь. </a:t>
            </a:r>
            <a:endParaRPr lang="uk-UA" sz="1200" dirty="0" smtClean="0"/>
          </a:p>
          <a:p>
            <a:r>
              <a:rPr lang="uk-UA" sz="1200" dirty="0" smtClean="0"/>
              <a:t>   </a:t>
            </a:r>
            <a:r>
              <a:rPr lang="uk-UA" sz="1200" b="1" dirty="0" smtClean="0"/>
              <a:t>Ялинка</a:t>
            </a:r>
            <a:r>
              <a:rPr lang="uk-UA" sz="1200" dirty="0" smtClean="0"/>
              <a:t> </a:t>
            </a:r>
            <a:r>
              <a:rPr lang="uk-UA" sz="1200" dirty="0"/>
              <a:t>(була живою і красивою, і коли її зрізали поступово зав’яла) — подружнє життя Нори (ідеальні стосунки в родині були лише видимістю, насправді кожен із них, як Нора, так і її чоловік по-різному сприймали шлюб, і тому це призвело до трагічної розв’язки</a:t>
            </a:r>
            <a:r>
              <a:rPr lang="uk-UA" sz="1200" dirty="0" smtClean="0"/>
              <a:t>)</a:t>
            </a:r>
          </a:p>
          <a:p>
            <a:r>
              <a:rPr lang="uk-UA" sz="1200" dirty="0" smtClean="0"/>
              <a:t>    </a:t>
            </a:r>
            <a:r>
              <a:rPr lang="uk-UA" sz="1200" b="1" dirty="0"/>
              <a:t>Мигдалеве печиво </a:t>
            </a:r>
            <a:r>
              <a:rPr lang="uk-UA" sz="1200" dirty="0"/>
              <a:t>(спочатку їла ховаючись від чоловіка, потім — відкрито) — внутрішнє «я» Нори (героїня була для чоловіка лише «лялькою», але потім вона вирішила показати себе зовсім з іншого боку, на що не сподівався чоловік</a:t>
            </a:r>
            <a:r>
              <a:rPr lang="uk-UA" sz="1200" dirty="0" smtClean="0"/>
              <a:t>).</a:t>
            </a:r>
          </a:p>
          <a:p>
            <a:r>
              <a:rPr lang="uk-UA" sz="1200" dirty="0" smtClean="0"/>
              <a:t>    </a:t>
            </a:r>
            <a:r>
              <a:rPr lang="uk-UA" sz="1200" b="1" dirty="0" smtClean="0"/>
              <a:t>Образ </a:t>
            </a:r>
            <a:r>
              <a:rPr lang="uk-UA" sz="1200" b="1" dirty="0" err="1"/>
              <a:t>Крогстада</a:t>
            </a:r>
            <a:r>
              <a:rPr lang="uk-UA" sz="1200" b="1" dirty="0"/>
              <a:t> </a:t>
            </a:r>
            <a:r>
              <a:rPr lang="uk-UA" sz="1200" dirty="0"/>
              <a:t>— неприємності (Нора грала з дітьми — і раптом </a:t>
            </a:r>
            <a:r>
              <a:rPr lang="uk-UA" sz="1200" dirty="0" smtClean="0"/>
              <a:t>зловісною </a:t>
            </a:r>
            <a:r>
              <a:rPr lang="uk-UA" sz="1200" dirty="0"/>
              <a:t>тінню з’явився </a:t>
            </a:r>
            <a:r>
              <a:rPr lang="uk-UA" sz="1200" dirty="0" err="1"/>
              <a:t>Крогстад</a:t>
            </a:r>
            <a:r>
              <a:rPr lang="uk-UA" sz="1200" dirty="0"/>
              <a:t>, який і розпалив вогнище у родині</a:t>
            </a:r>
            <a:r>
              <a:rPr lang="uk-UA" sz="1200" dirty="0" smtClean="0"/>
              <a:t>).</a:t>
            </a:r>
          </a:p>
          <a:p>
            <a:r>
              <a:rPr lang="uk-UA" sz="1200" dirty="0" smtClean="0"/>
              <a:t>    </a:t>
            </a:r>
            <a:r>
              <a:rPr lang="uk-UA" sz="1200" b="1" dirty="0"/>
              <a:t>Образ тарантели </a:t>
            </a:r>
            <a:r>
              <a:rPr lang="uk-UA" sz="1200" dirty="0"/>
              <a:t>— передчуття невідворотності катастрофи (Нора танцювала, переживаючи глибокі душевні страждання, вона зрозуміла, що наближалася страшна гроза; танок за контрастом підкреслив напругу душевних сил Нори, адже вона танцювала у той момент, коли вирішувала її доля</a:t>
            </a:r>
            <a:r>
              <a:rPr lang="uk-UA" sz="1200" dirty="0" smtClean="0"/>
              <a:t>).</a:t>
            </a:r>
          </a:p>
          <a:p>
            <a:r>
              <a:rPr lang="uk-UA" sz="1200" b="1" dirty="0" smtClean="0"/>
              <a:t>    Маскарадні </a:t>
            </a:r>
            <a:r>
              <a:rPr lang="uk-UA" sz="1200" b="1" dirty="0"/>
              <a:t>костюми </a:t>
            </a:r>
            <a:r>
              <a:rPr lang="uk-UA" sz="1200" dirty="0"/>
              <a:t>— ролі і маски героїв (зокрема Нори) у реальному житті (настане час, коли маски необхідно буде зняти, тоді настануть справжні неприємності, вирішити які швидко буде просто неможливо</a:t>
            </a:r>
            <a:r>
              <a:rPr lang="uk-UA" sz="1200" dirty="0" smtClean="0"/>
              <a:t>).</a:t>
            </a:r>
          </a:p>
          <a:p>
            <a:r>
              <a:rPr lang="uk-UA" sz="1200" b="1" dirty="0"/>
              <a:t> </a:t>
            </a:r>
            <a:r>
              <a:rPr lang="uk-UA" sz="1200" b="1" dirty="0" smtClean="0"/>
              <a:t>   </a:t>
            </a:r>
            <a:r>
              <a:rPr lang="ru-RU" sz="1200" b="1" dirty="0" err="1" smtClean="0"/>
              <a:t>Поштова</a:t>
            </a:r>
            <a:r>
              <a:rPr lang="ru-RU" sz="1200" b="1" dirty="0" smtClean="0"/>
              <a:t> </a:t>
            </a:r>
            <a:r>
              <a:rPr lang="ru-RU" sz="1200" b="1" dirty="0" err="1"/>
              <a:t>скринька</a:t>
            </a:r>
            <a:r>
              <a:rPr lang="ru-RU" sz="1200" dirty="0"/>
              <a:t>, де </a:t>
            </a:r>
            <a:r>
              <a:rPr lang="ru-RU" sz="1200" dirty="0" err="1"/>
              <a:t>лежить</a:t>
            </a:r>
            <a:r>
              <a:rPr lang="ru-RU" sz="1200" dirty="0"/>
              <a:t> </a:t>
            </a:r>
            <a:r>
              <a:rPr lang="ru-RU" sz="1200" dirty="0" err="1"/>
              <a:t>викривальний</a:t>
            </a:r>
            <a:r>
              <a:rPr lang="ru-RU" sz="1200" dirty="0"/>
              <a:t> лист </a:t>
            </a:r>
            <a:r>
              <a:rPr lang="ru-RU" sz="1200" dirty="0" err="1"/>
              <a:t>від</a:t>
            </a:r>
            <a:r>
              <a:rPr lang="ru-RU" sz="1200" dirty="0"/>
              <a:t> </a:t>
            </a:r>
            <a:r>
              <a:rPr lang="ru-RU" sz="1200" dirty="0" err="1" smtClean="0"/>
              <a:t>лихваря</a:t>
            </a:r>
            <a:r>
              <a:rPr lang="ru-RU" sz="1200" dirty="0" smtClean="0"/>
              <a:t> – символ </a:t>
            </a:r>
            <a:r>
              <a:rPr lang="ru-RU" sz="1200" dirty="0" err="1" smtClean="0"/>
              <a:t>неприємних</a:t>
            </a:r>
            <a:r>
              <a:rPr lang="ru-RU" sz="1200" dirty="0" smtClean="0"/>
              <a:t> </a:t>
            </a:r>
            <a:r>
              <a:rPr lang="ru-RU" sz="1200" dirty="0" err="1" smtClean="0"/>
              <a:t>звісток</a:t>
            </a:r>
            <a:r>
              <a:rPr lang="ru-RU" sz="1200" dirty="0" smtClean="0"/>
              <a:t>.</a:t>
            </a:r>
            <a:endParaRPr lang="uk-UA" sz="1200" dirty="0" smtClean="0"/>
          </a:p>
          <a:p>
            <a:r>
              <a:rPr lang="uk-UA" sz="1200" b="1" dirty="0"/>
              <a:t> </a:t>
            </a:r>
            <a:r>
              <a:rPr lang="uk-UA" sz="1200" b="1" dirty="0" smtClean="0"/>
              <a:t>   Різдво </a:t>
            </a:r>
            <a:r>
              <a:rPr lang="uk-UA" sz="1200" dirty="0" smtClean="0"/>
              <a:t>– уособлення духовного «народження» людини, всі дійові особи п‘єси проходять цей етап </a:t>
            </a:r>
            <a:r>
              <a:rPr lang="uk-UA" sz="1200" dirty="0"/>
              <a:t>«</a:t>
            </a:r>
            <a:r>
              <a:rPr lang="uk-UA" sz="1200" dirty="0" smtClean="0"/>
              <a:t>випробування Різдвом» – демонстрацією себе справжнього.</a:t>
            </a:r>
          </a:p>
          <a:p>
            <a:r>
              <a:rPr lang="uk-UA" sz="1200" dirty="0"/>
              <a:t> </a:t>
            </a:r>
            <a:r>
              <a:rPr lang="uk-UA" sz="1200" dirty="0" smtClean="0"/>
              <a:t>   </a:t>
            </a:r>
            <a:r>
              <a:rPr lang="ru-RU" sz="1200" b="1" dirty="0" err="1" smtClean="0"/>
              <a:t>Візитна</a:t>
            </a:r>
            <a:r>
              <a:rPr lang="ru-RU" sz="1200" b="1" dirty="0" smtClean="0"/>
              <a:t> </a:t>
            </a:r>
            <a:r>
              <a:rPr lang="ru-RU" sz="1200" b="1" dirty="0" err="1"/>
              <a:t>картка</a:t>
            </a:r>
            <a:r>
              <a:rPr lang="ru-RU" sz="1200" b="1" dirty="0"/>
              <a:t> доктора Ранка з </a:t>
            </a:r>
            <a:r>
              <a:rPr lang="ru-RU" sz="1200" b="1" dirty="0" err="1"/>
              <a:t>чорним</a:t>
            </a:r>
            <a:r>
              <a:rPr lang="ru-RU" sz="1200" b="1" dirty="0"/>
              <a:t> </a:t>
            </a:r>
            <a:r>
              <a:rPr lang="ru-RU" sz="1200" b="1" dirty="0" err="1"/>
              <a:t>хрестом</a:t>
            </a:r>
            <a:r>
              <a:rPr lang="ru-RU" sz="1200" b="1" dirty="0"/>
              <a:t> </a:t>
            </a:r>
            <a:r>
              <a:rPr lang="ru-RU" sz="1200" dirty="0"/>
              <a:t>- знак </a:t>
            </a:r>
            <a:r>
              <a:rPr lang="ru-RU" sz="1200" dirty="0" err="1"/>
              <a:t>прощання</a:t>
            </a:r>
            <a:r>
              <a:rPr lang="ru-RU" sz="1200" dirty="0"/>
              <a:t> </a:t>
            </a:r>
            <a:r>
              <a:rPr lang="ru-RU" sz="1200" dirty="0" err="1" smtClean="0"/>
              <a:t>навіки</a:t>
            </a:r>
            <a:r>
              <a:rPr lang="ru-RU" sz="1200" dirty="0" smtClean="0"/>
              <a:t>.</a:t>
            </a:r>
          </a:p>
          <a:p>
            <a:r>
              <a:rPr lang="ru-RU" sz="1200" b="1" dirty="0" smtClean="0"/>
              <a:t>    Система </a:t>
            </a:r>
            <a:r>
              <a:rPr lang="ru-RU" sz="1200" b="1" dirty="0"/>
              <a:t>«</a:t>
            </a:r>
            <a:r>
              <a:rPr lang="ru-RU" sz="1200" b="1" dirty="0" err="1"/>
              <a:t>ігор</a:t>
            </a:r>
            <a:r>
              <a:rPr lang="ru-RU" sz="1200" b="1" dirty="0"/>
              <a:t>»: </a:t>
            </a:r>
            <a:r>
              <a:rPr lang="ru-RU" sz="1200" dirty="0"/>
              <a:t>Нора </a:t>
            </a:r>
            <a:r>
              <a:rPr lang="ru-RU" sz="1200" dirty="0" err="1"/>
              <a:t>грається</a:t>
            </a:r>
            <a:r>
              <a:rPr lang="ru-RU" sz="1200" dirty="0"/>
              <a:t> з </a:t>
            </a:r>
            <a:r>
              <a:rPr lang="ru-RU" sz="1200" dirty="0" err="1"/>
              <a:t>дітьми</a:t>
            </a:r>
            <a:r>
              <a:rPr lang="ru-RU" sz="1200" dirty="0"/>
              <a:t>, «</a:t>
            </a:r>
            <a:r>
              <a:rPr lang="ru-RU" sz="1200" dirty="0" err="1"/>
              <a:t>грається</a:t>
            </a:r>
            <a:r>
              <a:rPr lang="ru-RU" sz="1200" dirty="0"/>
              <a:t>» з </a:t>
            </a:r>
            <a:r>
              <a:rPr lang="ru-RU" sz="1200" dirty="0" err="1"/>
              <a:t>чоловіком</a:t>
            </a:r>
            <a:r>
              <a:rPr lang="ru-RU" sz="1200" dirty="0"/>
              <a:t> і доктором Ран­ком, і </a:t>
            </a:r>
            <a:r>
              <a:rPr lang="ru-RU" sz="1200" dirty="0" smtClean="0"/>
              <a:t>вони, </a:t>
            </a:r>
            <a:r>
              <a:rPr lang="ru-RU" sz="1200" dirty="0"/>
              <a:t>в свою </a:t>
            </a:r>
            <a:r>
              <a:rPr lang="ru-RU" sz="1200" dirty="0" err="1" smtClean="0"/>
              <a:t>чергу</a:t>
            </a:r>
            <a:r>
              <a:rPr lang="ru-RU" sz="1200" dirty="0" smtClean="0"/>
              <a:t>, </a:t>
            </a:r>
            <a:r>
              <a:rPr lang="ru-RU" sz="1200" dirty="0" err="1"/>
              <a:t>теж</a:t>
            </a:r>
            <a:r>
              <a:rPr lang="ru-RU" sz="1200" dirty="0"/>
              <a:t> </a:t>
            </a:r>
            <a:r>
              <a:rPr lang="ru-RU" sz="1200" dirty="0" err="1"/>
              <a:t>граються</a:t>
            </a:r>
            <a:r>
              <a:rPr lang="ru-RU" sz="1200" dirty="0"/>
              <a:t> з нею</a:t>
            </a:r>
            <a:r>
              <a:rPr lang="ru-RU" sz="1200" dirty="0" smtClean="0"/>
              <a:t>.</a:t>
            </a:r>
          </a:p>
          <a:p>
            <a:r>
              <a:rPr lang="ru-RU" sz="1200" dirty="0" smtClean="0"/>
              <a:t>     </a:t>
            </a:r>
            <a:r>
              <a:rPr lang="ru-RU" sz="1200" dirty="0" err="1" smtClean="0"/>
              <a:t>Ідучи</a:t>
            </a:r>
            <a:r>
              <a:rPr lang="ru-RU" sz="1200" dirty="0" smtClean="0"/>
              <a:t> </a:t>
            </a:r>
            <a:r>
              <a:rPr lang="ru-RU" sz="1200" dirty="0" err="1"/>
              <a:t>від</a:t>
            </a:r>
            <a:r>
              <a:rPr lang="ru-RU" sz="1200" dirty="0"/>
              <a:t> </a:t>
            </a:r>
            <a:r>
              <a:rPr lang="ru-RU" sz="1200" dirty="0" err="1"/>
              <a:t>Хельмера</a:t>
            </a:r>
            <a:r>
              <a:rPr lang="ru-RU" sz="1200" dirty="0"/>
              <a:t>, Нора </a:t>
            </a:r>
            <a:r>
              <a:rPr lang="ru-RU" sz="1200" dirty="0" err="1"/>
              <a:t>хоче</a:t>
            </a:r>
            <a:r>
              <a:rPr lang="ru-RU" sz="1200" dirty="0"/>
              <a:t> </a:t>
            </a:r>
            <a:r>
              <a:rPr lang="ru-RU" sz="1200" dirty="0" err="1"/>
              <a:t>взяти</a:t>
            </a:r>
            <a:r>
              <a:rPr lang="ru-RU" sz="1200" dirty="0"/>
              <a:t> з собою </a:t>
            </a:r>
            <a:r>
              <a:rPr lang="ru-RU" sz="1200" dirty="0" err="1"/>
              <a:t>тільки</a:t>
            </a:r>
            <a:r>
              <a:rPr lang="ru-RU" sz="1200" dirty="0"/>
              <a:t> </a:t>
            </a:r>
            <a:r>
              <a:rPr lang="ru-RU" sz="1200" dirty="0" err="1"/>
              <a:t>ті</a:t>
            </a:r>
            <a:r>
              <a:rPr lang="ru-RU" sz="1200" dirty="0"/>
              <a:t> </a:t>
            </a:r>
            <a:r>
              <a:rPr lang="ru-RU" sz="1200" dirty="0" err="1"/>
              <a:t>речі</a:t>
            </a:r>
            <a:r>
              <a:rPr lang="ru-RU" sz="1200" dirty="0"/>
              <a:t>, </a:t>
            </a:r>
            <a:r>
              <a:rPr lang="ru-RU" sz="1200" dirty="0" err="1"/>
              <a:t>що</a:t>
            </a:r>
            <a:r>
              <a:rPr lang="ru-RU" sz="1200" dirty="0"/>
              <a:t> привезла </a:t>
            </a:r>
            <a:r>
              <a:rPr lang="ru-RU" sz="1200" dirty="0" err="1"/>
              <a:t>зі</a:t>
            </a:r>
            <a:r>
              <a:rPr lang="ru-RU" sz="1200" dirty="0"/>
              <a:t> </a:t>
            </a:r>
            <a:r>
              <a:rPr lang="ru-RU" sz="1200" dirty="0" err="1"/>
              <a:t>свого</a:t>
            </a:r>
            <a:r>
              <a:rPr lang="ru-RU" sz="1200" dirty="0"/>
              <a:t> </a:t>
            </a:r>
            <a:r>
              <a:rPr lang="ru-RU" sz="1200" dirty="0" err="1"/>
              <a:t>будинку</a:t>
            </a:r>
            <a:r>
              <a:rPr lang="ru-RU" sz="1200" dirty="0"/>
              <a:t>, </a:t>
            </a:r>
            <a:r>
              <a:rPr lang="ru-RU" sz="1200" dirty="0" err="1"/>
              <a:t>одружившись</a:t>
            </a:r>
            <a:r>
              <a:rPr lang="ru-RU" sz="1200" dirty="0"/>
              <a:t>. Вона </a:t>
            </a:r>
            <a:r>
              <a:rPr lang="ru-RU" sz="1200" dirty="0" err="1"/>
              <a:t>звільняється</a:t>
            </a:r>
            <a:r>
              <a:rPr lang="ru-RU" sz="1200" dirty="0"/>
              <a:t> </a:t>
            </a:r>
            <a:r>
              <a:rPr lang="ru-RU" sz="1200" dirty="0" err="1"/>
              <a:t>від</a:t>
            </a:r>
            <a:r>
              <a:rPr lang="ru-RU" sz="1200" dirty="0"/>
              <a:t> речей «</a:t>
            </a:r>
            <a:r>
              <a:rPr lang="ru-RU" sz="1200" dirty="0" err="1"/>
              <a:t>лялькового</a:t>
            </a:r>
            <a:r>
              <a:rPr lang="ru-RU" sz="1200" dirty="0"/>
              <a:t> </a:t>
            </a:r>
            <a:r>
              <a:rPr lang="ru-RU" sz="1200" dirty="0" err="1"/>
              <a:t>будинку</a:t>
            </a:r>
            <a:r>
              <a:rPr lang="ru-RU" sz="1200" dirty="0"/>
              <a:t>», </a:t>
            </a:r>
            <a:r>
              <a:rPr lang="ru-RU" sz="1200" dirty="0" err="1"/>
              <a:t>від</a:t>
            </a:r>
            <a:r>
              <a:rPr lang="ru-RU" sz="1200" dirty="0"/>
              <a:t> </a:t>
            </a:r>
            <a:r>
              <a:rPr lang="ru-RU" sz="1200" dirty="0" err="1"/>
              <a:t>усього</a:t>
            </a:r>
            <a:r>
              <a:rPr lang="ru-RU" sz="1200" dirty="0"/>
              <a:t>, </a:t>
            </a:r>
            <a:r>
              <a:rPr lang="ru-RU" sz="1200" dirty="0" err="1"/>
              <a:t>що</a:t>
            </a:r>
            <a:r>
              <a:rPr lang="ru-RU" sz="1200" dirty="0"/>
              <a:t> </a:t>
            </a:r>
            <a:r>
              <a:rPr lang="ru-RU" sz="1200" dirty="0" err="1"/>
              <a:t>здається</a:t>
            </a:r>
            <a:r>
              <a:rPr lang="ru-RU" sz="1200" dirty="0"/>
              <a:t> </a:t>
            </a:r>
            <a:r>
              <a:rPr lang="ru-RU" sz="1200" dirty="0" err="1"/>
              <a:t>їй</a:t>
            </a:r>
            <a:r>
              <a:rPr lang="ru-RU" sz="1200" dirty="0"/>
              <a:t> </a:t>
            </a:r>
            <a:r>
              <a:rPr lang="ru-RU" sz="1200" dirty="0" err="1"/>
              <a:t>нещирим</a:t>
            </a:r>
            <a:r>
              <a:rPr lang="ru-RU" sz="1200" dirty="0"/>
              <a:t>, </a:t>
            </a:r>
            <a:r>
              <a:rPr lang="ru-RU" sz="1200" dirty="0" smtClean="0"/>
              <a:t>чужим.</a:t>
            </a:r>
            <a:endParaRPr lang="ru-RU" sz="1200" dirty="0"/>
          </a:p>
          <a:p>
            <a:endParaRPr lang="ru-RU" sz="1200" dirty="0" smtClean="0"/>
          </a:p>
          <a:p>
            <a:endParaRPr lang="ru-RU" sz="1200" dirty="0"/>
          </a:p>
          <a:p>
            <a:endParaRPr lang="uk-UA" sz="1200" dirty="0"/>
          </a:p>
        </p:txBody>
      </p:sp>
      <p:sp>
        <p:nvSpPr>
          <p:cNvPr id="8" name="Прямоугольник 7"/>
          <p:cNvSpPr/>
          <p:nvPr/>
        </p:nvSpPr>
        <p:spPr>
          <a:xfrm>
            <a:off x="5292080" y="142698"/>
            <a:ext cx="1994457" cy="369332"/>
          </a:xfrm>
          <a:prstGeom prst="rect">
            <a:avLst/>
          </a:prstGeom>
        </p:spPr>
        <p:txBody>
          <a:bodyPr wrap="none">
            <a:spAutoFit/>
          </a:bodyPr>
          <a:lstStyle/>
          <a:p>
            <a:r>
              <a:rPr lang="uk-UA" dirty="0"/>
              <a:t>«Ляльковий дім»</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830" y="194148"/>
            <a:ext cx="2990050" cy="1580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68420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620688"/>
            <a:ext cx="4968670" cy="1143000"/>
          </a:xfrm>
        </p:spPr>
        <p:txBody>
          <a:bodyPr>
            <a:normAutofit fontScale="90000"/>
          </a:bodyPr>
          <a:lstStyle/>
          <a:p>
            <a:r>
              <a:rPr lang="uk-UA" dirty="0" smtClean="0"/>
              <a:t>Новаторство п‘єси </a:t>
            </a:r>
            <a:endParaRPr lang="uk-UA" dirty="0"/>
          </a:p>
        </p:txBody>
      </p:sp>
      <p:sp>
        <p:nvSpPr>
          <p:cNvPr id="3" name="Объект 2"/>
          <p:cNvSpPr>
            <a:spLocks noGrp="1"/>
          </p:cNvSpPr>
          <p:nvPr>
            <p:ph idx="1"/>
          </p:nvPr>
        </p:nvSpPr>
        <p:spPr>
          <a:xfrm>
            <a:off x="668281" y="1844824"/>
            <a:ext cx="4608628" cy="3508977"/>
          </a:xfrm>
        </p:spPr>
        <p:txBody>
          <a:bodyPr/>
          <a:lstStyle/>
          <a:p>
            <a:r>
              <a:rPr lang="ru-RU" dirty="0" smtClean="0"/>
              <a:t>Строго </a:t>
            </a:r>
            <a:r>
              <a:rPr lang="ru-RU" dirty="0" err="1"/>
              <a:t>реалістичні</a:t>
            </a:r>
            <a:r>
              <a:rPr lang="ru-RU" dirty="0"/>
              <a:t> </a:t>
            </a:r>
            <a:r>
              <a:rPr lang="ru-RU" dirty="0" err="1"/>
              <a:t>картини</a:t>
            </a:r>
            <a:r>
              <a:rPr lang="ru-RU" dirty="0"/>
              <a:t> </a:t>
            </a:r>
            <a:r>
              <a:rPr lang="ru-RU" dirty="0" err="1"/>
              <a:t>буденного</a:t>
            </a:r>
            <a:r>
              <a:rPr lang="ru-RU" dirty="0"/>
              <a:t> </a:t>
            </a:r>
            <a:r>
              <a:rPr lang="ru-RU" dirty="0" err="1"/>
              <a:t>життя</a:t>
            </a:r>
            <a:r>
              <a:rPr lang="ru-RU" dirty="0"/>
              <a:t>; </a:t>
            </a:r>
            <a:endParaRPr lang="ru-RU" dirty="0" smtClean="0"/>
          </a:p>
          <a:p>
            <a:r>
              <a:rPr lang="ru-RU" dirty="0" smtClean="0"/>
              <a:t>максимальна </a:t>
            </a:r>
            <a:r>
              <a:rPr lang="ru-RU" dirty="0"/>
              <a:t>простота; </a:t>
            </a:r>
            <a:endParaRPr lang="ru-RU" dirty="0" smtClean="0"/>
          </a:p>
          <a:p>
            <a:r>
              <a:rPr lang="ru-RU" dirty="0" err="1" smtClean="0"/>
              <a:t>триєдиність</a:t>
            </a:r>
            <a:r>
              <a:rPr lang="ru-RU" dirty="0" smtClean="0"/>
              <a:t> </a:t>
            </a:r>
            <a:r>
              <a:rPr lang="ru-RU" dirty="0" err="1"/>
              <a:t>дії</a:t>
            </a:r>
            <a:r>
              <a:rPr lang="ru-RU" dirty="0"/>
              <a:t>: </a:t>
            </a:r>
            <a:r>
              <a:rPr lang="ru-RU" dirty="0" err="1"/>
              <a:t>використання</a:t>
            </a:r>
            <a:r>
              <a:rPr lang="ru-RU" dirty="0"/>
              <a:t> того ж самого </a:t>
            </a:r>
            <a:r>
              <a:rPr lang="ru-RU" dirty="0" err="1"/>
              <a:t>помешкання</a:t>
            </a:r>
            <a:r>
              <a:rPr lang="ru-RU" dirty="0"/>
              <a:t>; </a:t>
            </a:r>
            <a:endParaRPr lang="ru-RU" dirty="0" smtClean="0"/>
          </a:p>
          <a:p>
            <a:r>
              <a:rPr lang="ru-RU" dirty="0" err="1" smtClean="0"/>
              <a:t>дія</a:t>
            </a:r>
            <a:r>
              <a:rPr lang="ru-RU" dirty="0" smtClean="0"/>
              <a:t> </a:t>
            </a:r>
            <a:r>
              <a:rPr lang="ru-RU" dirty="0" err="1"/>
              <a:t>відбувається</a:t>
            </a:r>
            <a:r>
              <a:rPr lang="ru-RU" dirty="0"/>
              <a:t> </a:t>
            </a:r>
            <a:r>
              <a:rPr lang="ru-RU" dirty="0" err="1"/>
              <a:t>протягом</a:t>
            </a:r>
            <a:r>
              <a:rPr lang="ru-RU" dirty="0"/>
              <a:t> </a:t>
            </a:r>
            <a:r>
              <a:rPr lang="ru-RU" dirty="0" err="1" smtClean="0"/>
              <a:t>доби</a:t>
            </a:r>
            <a:endParaRPr lang="uk-UA" dirty="0"/>
          </a:p>
        </p:txBody>
      </p:sp>
      <p:sp>
        <p:nvSpPr>
          <p:cNvPr id="4" name="Прямоугольник 3"/>
          <p:cNvSpPr/>
          <p:nvPr/>
        </p:nvSpPr>
        <p:spPr>
          <a:xfrm>
            <a:off x="5292080" y="44624"/>
            <a:ext cx="1994457" cy="369332"/>
          </a:xfrm>
          <a:prstGeom prst="rect">
            <a:avLst/>
          </a:prstGeom>
        </p:spPr>
        <p:txBody>
          <a:bodyPr wrap="none">
            <a:spAutoFit/>
          </a:bodyPr>
          <a:lstStyle/>
          <a:p>
            <a:r>
              <a:rPr lang="uk-UA" dirty="0"/>
              <a:t>«Ляльковий дім»</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268760"/>
            <a:ext cx="3312368"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7766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07904" y="692696"/>
            <a:ext cx="4104456" cy="1143000"/>
          </a:xfrm>
        </p:spPr>
        <p:txBody>
          <a:bodyPr>
            <a:normAutofit fontScale="90000"/>
          </a:bodyPr>
          <a:lstStyle/>
          <a:p>
            <a:r>
              <a:rPr lang="uk-UA" b="1" dirty="0" smtClean="0"/>
              <a:t>Прочитайте та прокоментуйте</a:t>
            </a:r>
            <a:endParaRPr lang="uk-UA" b="1" dirty="0"/>
          </a:p>
        </p:txBody>
      </p:sp>
      <p:sp>
        <p:nvSpPr>
          <p:cNvPr id="3" name="Объект 2"/>
          <p:cNvSpPr>
            <a:spLocks noGrp="1"/>
          </p:cNvSpPr>
          <p:nvPr>
            <p:ph idx="1"/>
          </p:nvPr>
        </p:nvSpPr>
        <p:spPr>
          <a:xfrm>
            <a:off x="467544" y="1916832"/>
            <a:ext cx="8136904" cy="4608512"/>
          </a:xfrm>
        </p:spPr>
        <p:txBody>
          <a:bodyPr>
            <a:normAutofit fontScale="32500" lnSpcReduction="20000"/>
          </a:bodyPr>
          <a:lstStyle/>
          <a:p>
            <a:pPr marL="68580" indent="0">
              <a:buNone/>
            </a:pPr>
            <a:r>
              <a:rPr lang="ru-RU" dirty="0" smtClean="0"/>
              <a:t>  </a:t>
            </a:r>
            <a:r>
              <a:rPr lang="ru-RU" sz="3400" dirty="0" smtClean="0">
                <a:latin typeface="Times New Roman" pitchFamily="18" charset="0"/>
                <a:cs typeface="Times New Roman" pitchFamily="18" charset="0"/>
              </a:rPr>
              <a:t>* На </a:t>
            </a:r>
            <a:r>
              <a:rPr lang="ru-RU" sz="3400" dirty="0" err="1">
                <a:latin typeface="Times New Roman" pitchFamily="18" charset="0"/>
                <a:cs typeface="Times New Roman" pitchFamily="18" charset="0"/>
              </a:rPr>
              <a:t>домашнє</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вогнище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засноване</a:t>
            </a:r>
            <a:r>
              <a:rPr lang="ru-RU" sz="3400" dirty="0">
                <a:latin typeface="Times New Roman" pitchFamily="18" charset="0"/>
                <a:cs typeface="Times New Roman" pitchFamily="18" charset="0"/>
              </a:rPr>
              <a:t> на </a:t>
            </a:r>
            <a:r>
              <a:rPr lang="ru-RU" sz="3400" dirty="0" err="1">
                <a:latin typeface="Times New Roman" pitchFamily="18" charset="0"/>
                <a:cs typeface="Times New Roman" pitchFamily="18" charset="0"/>
              </a:rPr>
              <a:t>позиках</a:t>
            </a:r>
            <a:r>
              <a:rPr lang="ru-RU" sz="3400" dirty="0">
                <a:latin typeface="Times New Roman" pitchFamily="18" charset="0"/>
                <a:cs typeface="Times New Roman" pitchFamily="18" charset="0"/>
              </a:rPr>
              <a:t>, на боргах, </a:t>
            </a:r>
            <a:r>
              <a:rPr lang="ru-RU" sz="3400" dirty="0" err="1">
                <a:latin typeface="Times New Roman" pitchFamily="18" charset="0"/>
                <a:cs typeface="Times New Roman" pitchFamily="18" charset="0"/>
              </a:rPr>
              <a:t>лягає</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якась</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негарна</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тінь</a:t>
            </a:r>
            <a:r>
              <a:rPr lang="ru-RU" sz="3400" dirty="0">
                <a:latin typeface="Times New Roman" pitchFamily="18" charset="0"/>
                <a:cs typeface="Times New Roman" pitchFamily="18" charset="0"/>
              </a:rPr>
              <a:t> </a:t>
            </a:r>
            <a:r>
              <a:rPr lang="ru-RU" sz="3400" dirty="0" err="1" smtClean="0">
                <a:latin typeface="Times New Roman" pitchFamily="18" charset="0"/>
                <a:cs typeface="Times New Roman" pitchFamily="18" charset="0"/>
              </a:rPr>
              <a:t>залежності</a:t>
            </a:r>
            <a:r>
              <a:rPr lang="ru-RU" sz="3400" dirty="0">
                <a:latin typeface="Times New Roman" pitchFamily="18" charset="0"/>
                <a:cs typeface="Times New Roman" pitchFamily="18" charset="0"/>
              </a:rPr>
              <a:t> </a:t>
            </a:r>
            <a:r>
              <a:rPr lang="ru-RU" sz="3400" dirty="0" smtClean="0">
                <a:latin typeface="Times New Roman" pitchFamily="18" charset="0"/>
                <a:cs typeface="Times New Roman" pitchFamily="18" charset="0"/>
              </a:rPr>
              <a:t>(</a:t>
            </a:r>
            <a:r>
              <a:rPr lang="ru-RU" sz="3400" dirty="0" err="1" smtClean="0">
                <a:latin typeface="Times New Roman" pitchFamily="18" charset="0"/>
                <a:cs typeface="Times New Roman" pitchFamily="18" charset="0"/>
              </a:rPr>
              <a:t>Г.Ібсен</a:t>
            </a:r>
            <a:r>
              <a:rPr lang="ru-RU" sz="3400" dirty="0" smtClean="0">
                <a:latin typeface="Times New Roman" pitchFamily="18" charset="0"/>
                <a:cs typeface="Times New Roman" pitchFamily="18" charset="0"/>
              </a:rPr>
              <a:t>)</a:t>
            </a:r>
          </a:p>
          <a:p>
            <a:pPr marL="68580" indent="0">
              <a:buNone/>
            </a:pPr>
            <a:endParaRPr lang="ru-RU" sz="3400" dirty="0" smtClean="0">
              <a:latin typeface="Times New Roman" pitchFamily="18" charset="0"/>
              <a:cs typeface="Times New Roman" pitchFamily="18" charset="0"/>
            </a:endParaRPr>
          </a:p>
          <a:p>
            <a:pPr marL="68580" indent="0">
              <a:buNone/>
            </a:pPr>
            <a:r>
              <a:rPr lang="ru-RU" sz="3400" dirty="0" smtClean="0">
                <a:latin typeface="Times New Roman" pitchFamily="18" charset="0"/>
                <a:cs typeface="Times New Roman" pitchFamily="18" charset="0"/>
              </a:rPr>
              <a:t>  * </a:t>
            </a:r>
            <a:r>
              <a:rPr lang="ru-RU" sz="3400" dirty="0">
                <a:latin typeface="Times New Roman" pitchFamily="18" charset="0"/>
                <a:cs typeface="Times New Roman" pitchFamily="18" charset="0"/>
              </a:rPr>
              <a:t>«</a:t>
            </a:r>
            <a:r>
              <a:rPr lang="ru-RU" sz="3400" dirty="0" err="1">
                <a:latin typeface="Times New Roman" pitchFamily="18" charset="0"/>
                <a:cs typeface="Times New Roman" pitchFamily="18" charset="0"/>
              </a:rPr>
              <a:t>Щоб</a:t>
            </a:r>
            <a:r>
              <a:rPr lang="ru-RU" sz="3400" dirty="0">
                <a:latin typeface="Times New Roman" pitchFamily="18" charset="0"/>
                <a:cs typeface="Times New Roman" pitchFamily="18" charset="0"/>
              </a:rPr>
              <a:t> дочка не мала права </a:t>
            </a:r>
            <a:r>
              <a:rPr lang="ru-RU" sz="3400" dirty="0" err="1">
                <a:latin typeface="Times New Roman" pitchFamily="18" charset="0"/>
                <a:cs typeface="Times New Roman" pitchFamily="18" charset="0"/>
              </a:rPr>
              <a:t>позбавити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тривог</a:t>
            </a:r>
            <a:r>
              <a:rPr lang="ru-RU" sz="3400" dirty="0">
                <a:latin typeface="Times New Roman" pitchFamily="18" charset="0"/>
                <a:cs typeface="Times New Roman" pitchFamily="18" charset="0"/>
              </a:rPr>
              <a:t> і </a:t>
            </a:r>
            <a:r>
              <a:rPr lang="ru-RU" sz="3400" dirty="0" err="1">
                <a:latin typeface="Times New Roman" pitchFamily="18" charset="0"/>
                <a:cs typeface="Times New Roman" pitchFamily="18" charset="0"/>
              </a:rPr>
              <a:t>відчаю</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помираючого</a:t>
            </a:r>
            <a:r>
              <a:rPr lang="ru-RU" sz="3400" dirty="0">
                <a:latin typeface="Times New Roman" pitchFamily="18" charset="0"/>
                <a:cs typeface="Times New Roman" pitchFamily="18" charset="0"/>
              </a:rPr>
              <a:t> батька? </a:t>
            </a:r>
            <a:r>
              <a:rPr lang="ru-RU" sz="3400" dirty="0" err="1">
                <a:latin typeface="Times New Roman" pitchFamily="18" charset="0"/>
                <a:cs typeface="Times New Roman" pitchFamily="18" charset="0"/>
              </a:rPr>
              <a:t>Щоб</a:t>
            </a:r>
            <a:r>
              <a:rPr lang="ru-RU" sz="3400" dirty="0">
                <a:latin typeface="Times New Roman" pitchFamily="18" charset="0"/>
                <a:cs typeface="Times New Roman" pitchFamily="18" charset="0"/>
              </a:rPr>
              <a:t> дружина не мала права </a:t>
            </a:r>
            <a:r>
              <a:rPr lang="ru-RU" sz="3400" dirty="0" err="1">
                <a:latin typeface="Times New Roman" pitchFamily="18" charset="0"/>
                <a:cs typeface="Times New Roman" pitchFamily="18" charset="0"/>
              </a:rPr>
              <a:t>врятувати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життя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своєму</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чоловікові</a:t>
            </a:r>
            <a:r>
              <a:rPr lang="ru-RU" sz="3400" dirty="0">
                <a:latin typeface="Times New Roman" pitchFamily="18" charset="0"/>
                <a:cs typeface="Times New Roman" pitchFamily="18" charset="0"/>
              </a:rPr>
              <a:t>? Я не знаю точно </a:t>
            </a:r>
            <a:r>
              <a:rPr lang="ru-RU" sz="3400" dirty="0" err="1">
                <a:latin typeface="Times New Roman" pitchFamily="18" charset="0"/>
                <a:cs typeface="Times New Roman" pitchFamily="18" charset="0"/>
              </a:rPr>
              <a:t>законів</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що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десь</a:t>
            </a:r>
            <a:r>
              <a:rPr lang="ru-RU" sz="3400" dirty="0">
                <a:latin typeface="Times New Roman" pitchFamily="18" charset="0"/>
                <a:cs typeface="Times New Roman" pitchFamily="18" charset="0"/>
              </a:rPr>
              <a:t> в них </a:t>
            </a:r>
            <a:r>
              <a:rPr lang="ru-RU" sz="3400" dirty="0" err="1">
                <a:latin typeface="Times New Roman" pitchFamily="18" charset="0"/>
                <a:cs typeface="Times New Roman" pitchFamily="18" charset="0"/>
              </a:rPr>
              <a:t>це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має</a:t>
            </a:r>
            <a:r>
              <a:rPr lang="ru-RU" sz="3400" dirty="0">
                <a:latin typeface="Times New Roman" pitchFamily="18" charset="0"/>
                <a:cs typeface="Times New Roman" pitchFamily="18" charset="0"/>
              </a:rPr>
              <a:t> бути </a:t>
            </a:r>
            <a:r>
              <a:rPr lang="ru-RU" sz="3400" dirty="0" err="1">
                <a:latin typeface="Times New Roman" pitchFamily="18" charset="0"/>
                <a:cs typeface="Times New Roman" pitchFamily="18" charset="0"/>
              </a:rPr>
              <a:t>роз'яснено</a:t>
            </a:r>
            <a:r>
              <a:rPr lang="ru-RU" sz="3400" dirty="0">
                <a:latin typeface="Times New Roman" pitchFamily="18" charset="0"/>
                <a:cs typeface="Times New Roman" pitchFamily="18" charset="0"/>
              </a:rPr>
              <a:t>. А </a:t>
            </a:r>
            <a:r>
              <a:rPr lang="ru-RU" sz="3400" dirty="0" err="1">
                <a:latin typeface="Times New Roman" pitchFamily="18" charset="0"/>
                <a:cs typeface="Times New Roman" pitchFamily="18" charset="0"/>
              </a:rPr>
              <a:t>ви</a:t>
            </a:r>
            <a:r>
              <a:rPr lang="ru-RU" sz="3400" dirty="0">
                <a:latin typeface="Times New Roman" pitchFamily="18" charset="0"/>
                <a:cs typeface="Times New Roman" pitchFamily="18" charset="0"/>
              </a:rPr>
              <a:t>, юристе, не </a:t>
            </a:r>
            <a:r>
              <a:rPr lang="ru-RU" sz="3400" dirty="0" err="1">
                <a:latin typeface="Times New Roman" pitchFamily="18" charset="0"/>
                <a:cs typeface="Times New Roman" pitchFamily="18" charset="0"/>
              </a:rPr>
              <a:t>знаєте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цього</a:t>
            </a:r>
            <a:r>
              <a:rPr lang="ru-RU" sz="3400" dirty="0">
                <a:latin typeface="Times New Roman" pitchFamily="18" charset="0"/>
                <a:cs typeface="Times New Roman" pitchFamily="18" charset="0"/>
              </a:rPr>
              <a:t>!» - з такою </a:t>
            </a:r>
            <a:r>
              <a:rPr lang="ru-RU" sz="3400" dirty="0" err="1">
                <a:latin typeface="Times New Roman" pitchFamily="18" charset="0"/>
                <a:cs typeface="Times New Roman" pitchFamily="18" charset="0"/>
              </a:rPr>
              <a:t>гнівною</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промовою</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постає</a:t>
            </a:r>
            <a:r>
              <a:rPr lang="ru-RU" sz="3400" dirty="0">
                <a:latin typeface="Times New Roman" pitchFamily="18" charset="0"/>
                <a:cs typeface="Times New Roman" pitchFamily="18" charset="0"/>
              </a:rPr>
              <a:t> Нора в </a:t>
            </a:r>
            <a:r>
              <a:rPr lang="ru-RU" sz="3400" dirty="0" err="1">
                <a:latin typeface="Times New Roman" pitchFamily="18" charset="0"/>
                <a:cs typeface="Times New Roman" pitchFamily="18" charset="0"/>
              </a:rPr>
              <a:t>одній</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із</a:t>
            </a:r>
            <a:r>
              <a:rPr lang="ru-RU" sz="3400" dirty="0">
                <a:latin typeface="Times New Roman" pitchFamily="18" charset="0"/>
                <a:cs typeface="Times New Roman" pitchFamily="18" charset="0"/>
              </a:rPr>
              <a:t> сцен . Але скоро </a:t>
            </a:r>
            <a:r>
              <a:rPr lang="ru-RU" sz="3400" dirty="0" err="1">
                <a:latin typeface="Times New Roman" pitchFamily="18" charset="0"/>
                <a:cs typeface="Times New Roman" pitchFamily="18" charset="0"/>
              </a:rPr>
              <a:t>їй</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випадає</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можливість</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переконатися</a:t>
            </a:r>
            <a:r>
              <a:rPr lang="ru-RU" sz="3400" dirty="0">
                <a:latin typeface="Times New Roman" pitchFamily="18" charset="0"/>
                <a:cs typeface="Times New Roman" pitchFamily="18" charset="0"/>
              </a:rPr>
              <a:t> в тому, </a:t>
            </a:r>
            <a:r>
              <a:rPr lang="ru-RU" sz="3400" dirty="0" err="1">
                <a:latin typeface="Times New Roman" pitchFamily="18" charset="0"/>
                <a:cs typeface="Times New Roman" pitchFamily="18" charset="0"/>
              </a:rPr>
              <a:t>що</a:t>
            </a:r>
            <a:r>
              <a:rPr lang="ru-RU" sz="3400" dirty="0">
                <a:latin typeface="Times New Roman" pitchFamily="18" charset="0"/>
                <a:cs typeface="Times New Roman" pitchFamily="18" charset="0"/>
              </a:rPr>
              <a:t> вона </a:t>
            </a:r>
            <a:r>
              <a:rPr lang="ru-RU" sz="3400" dirty="0" err="1">
                <a:latin typeface="Times New Roman" pitchFamily="18" charset="0"/>
                <a:cs typeface="Times New Roman" pitchFamily="18" charset="0"/>
              </a:rPr>
              <a:t>помиляється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Суспільство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живе</a:t>
            </a:r>
            <a:r>
              <a:rPr lang="ru-RU" sz="3400" dirty="0">
                <a:latin typeface="Times New Roman" pitchFamily="18" charset="0"/>
                <a:cs typeface="Times New Roman" pitchFamily="18" charset="0"/>
              </a:rPr>
              <a:t> за </a:t>
            </a:r>
            <a:r>
              <a:rPr lang="ru-RU" sz="3400" dirty="0" err="1">
                <a:latin typeface="Times New Roman" pitchFamily="18" charset="0"/>
                <a:cs typeface="Times New Roman" pitchFamily="18" charset="0"/>
              </a:rPr>
              <a:t>суворими</a:t>
            </a:r>
            <a:r>
              <a:rPr lang="ru-RU" sz="3400" dirty="0">
                <a:latin typeface="Times New Roman" pitchFamily="18" charset="0"/>
                <a:cs typeface="Times New Roman" pitchFamily="18" charset="0"/>
              </a:rPr>
              <a:t> законами, і </a:t>
            </a:r>
            <a:r>
              <a:rPr lang="ru-RU" sz="3400" dirty="0" err="1">
                <a:latin typeface="Times New Roman" pitchFamily="18" charset="0"/>
                <a:cs typeface="Times New Roman" pitchFamily="18" charset="0"/>
              </a:rPr>
              <a:t>карає</a:t>
            </a:r>
            <a:r>
              <a:rPr lang="ru-RU" sz="3400" dirty="0">
                <a:latin typeface="Times New Roman" pitchFamily="18" charset="0"/>
                <a:cs typeface="Times New Roman" pitchFamily="18" charset="0"/>
              </a:rPr>
              <a:t> тих, </a:t>
            </a:r>
            <a:r>
              <a:rPr lang="ru-RU" sz="3400" dirty="0" err="1">
                <a:latin typeface="Times New Roman" pitchFamily="18" charset="0"/>
                <a:cs typeface="Times New Roman" pitchFamily="18" charset="0"/>
              </a:rPr>
              <a:t>хто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їм</a:t>
            </a:r>
            <a:r>
              <a:rPr lang="ru-RU" sz="3400" dirty="0">
                <a:latin typeface="Times New Roman" pitchFamily="18" charset="0"/>
                <a:cs typeface="Times New Roman" pitchFamily="18" charset="0"/>
              </a:rPr>
              <a:t> не </a:t>
            </a:r>
            <a:r>
              <a:rPr lang="ru-RU" sz="3400" dirty="0" err="1">
                <a:latin typeface="Times New Roman" pitchFamily="18" charset="0"/>
                <a:cs typeface="Times New Roman" pitchFamily="18" charset="0"/>
              </a:rPr>
              <a:t>підкоряється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Ібсен</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виокремлює</a:t>
            </a:r>
            <a:r>
              <a:rPr lang="ru-RU" sz="3400" dirty="0">
                <a:latin typeface="Times New Roman" pitchFamily="18" charset="0"/>
                <a:cs typeface="Times New Roman" pitchFamily="18" charset="0"/>
              </a:rPr>
              <a:t> два </a:t>
            </a:r>
            <a:r>
              <a:rPr lang="ru-RU" sz="3400" dirty="0" err="1">
                <a:latin typeface="Times New Roman" pitchFamily="18" charset="0"/>
                <a:cs typeface="Times New Roman" pitchFamily="18" charset="0"/>
              </a:rPr>
              <a:t>види</a:t>
            </a:r>
            <a:r>
              <a:rPr lang="ru-RU" sz="3400" dirty="0">
                <a:latin typeface="Times New Roman" pitchFamily="18" charset="0"/>
                <a:cs typeface="Times New Roman" pitchFamily="18" charset="0"/>
              </a:rPr>
              <a:t> духовного закону і два </a:t>
            </a:r>
            <a:r>
              <a:rPr lang="ru-RU" sz="3400" dirty="0" err="1">
                <a:latin typeface="Times New Roman" pitchFamily="18" charset="0"/>
                <a:cs typeface="Times New Roman" pitchFamily="18" charset="0"/>
              </a:rPr>
              <a:t>види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совісті</a:t>
            </a:r>
            <a:r>
              <a:rPr lang="ru-RU" sz="3400" dirty="0">
                <a:latin typeface="Times New Roman" pitchFamily="18" charset="0"/>
                <a:cs typeface="Times New Roman" pitchFamily="18" charset="0"/>
              </a:rPr>
              <a:t> - </a:t>
            </a:r>
            <a:r>
              <a:rPr lang="ru-RU" sz="3400" dirty="0" err="1">
                <a:latin typeface="Times New Roman" pitchFamily="18" charset="0"/>
                <a:cs typeface="Times New Roman" pitchFamily="18" charset="0"/>
              </a:rPr>
              <a:t>одні</a:t>
            </a:r>
            <a:r>
              <a:rPr lang="ru-RU" sz="3400" dirty="0">
                <a:latin typeface="Times New Roman" pitchFamily="18" charset="0"/>
                <a:cs typeface="Times New Roman" pitchFamily="18" charset="0"/>
              </a:rPr>
              <a:t> для </a:t>
            </a:r>
            <a:r>
              <a:rPr lang="ru-RU" sz="3400" dirty="0" err="1">
                <a:latin typeface="Times New Roman" pitchFamily="18" charset="0"/>
                <a:cs typeface="Times New Roman" pitchFamily="18" charset="0"/>
              </a:rPr>
              <a:t>чоловіків</a:t>
            </a:r>
            <a:r>
              <a:rPr lang="ru-RU" sz="3400" dirty="0">
                <a:latin typeface="Times New Roman" pitchFamily="18" charset="0"/>
                <a:cs typeface="Times New Roman" pitchFamily="18" charset="0"/>
              </a:rPr>
              <a:t>, а </a:t>
            </a:r>
            <a:r>
              <a:rPr lang="ru-RU" sz="3400" dirty="0" err="1">
                <a:latin typeface="Times New Roman" pitchFamily="18" charset="0"/>
                <a:cs typeface="Times New Roman" pitchFamily="18" charset="0"/>
              </a:rPr>
              <a:t>інші</a:t>
            </a:r>
            <a:r>
              <a:rPr lang="ru-RU" sz="3400" dirty="0">
                <a:latin typeface="Times New Roman" pitchFamily="18" charset="0"/>
                <a:cs typeface="Times New Roman" pitchFamily="18" charset="0"/>
              </a:rPr>
              <a:t> для </a:t>
            </a:r>
            <a:r>
              <a:rPr lang="ru-RU" sz="3400" dirty="0" err="1">
                <a:latin typeface="Times New Roman" pitchFamily="18" charset="0"/>
                <a:cs typeface="Times New Roman" pitchFamily="18" charset="0"/>
              </a:rPr>
              <a:t>жінок</a:t>
            </a:r>
            <a:r>
              <a:rPr lang="ru-RU" sz="3400" dirty="0">
                <a:latin typeface="Times New Roman" pitchFamily="18" charset="0"/>
                <a:cs typeface="Times New Roman" pitchFamily="18" charset="0"/>
              </a:rPr>
              <a:t>. Вони не </a:t>
            </a:r>
            <a:r>
              <a:rPr lang="ru-RU" sz="3400" dirty="0" err="1">
                <a:latin typeface="Times New Roman" pitchFamily="18" charset="0"/>
                <a:cs typeface="Times New Roman" pitchFamily="18" charset="0"/>
              </a:rPr>
              <a:t>розуміють</a:t>
            </a:r>
            <a:r>
              <a:rPr lang="ru-RU" sz="3400" dirty="0">
                <a:latin typeface="Times New Roman" pitchFamily="18" charset="0"/>
                <a:cs typeface="Times New Roman" pitchFamily="18" charset="0"/>
              </a:rPr>
              <a:t> один одного, але за </a:t>
            </a:r>
            <a:r>
              <a:rPr lang="ru-RU" sz="3400" dirty="0" err="1">
                <a:latin typeface="Times New Roman" pitchFamily="18" charset="0"/>
                <a:cs typeface="Times New Roman" pitchFamily="18" charset="0"/>
              </a:rPr>
              <a:t>практичні</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вчинки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жінок</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судять</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чоловічими</a:t>
            </a:r>
            <a:r>
              <a:rPr lang="ru-RU" sz="3400" dirty="0">
                <a:latin typeface="Times New Roman" pitchFamily="18" charset="0"/>
                <a:cs typeface="Times New Roman" pitchFamily="18" charset="0"/>
              </a:rPr>
              <a:t> законами, </a:t>
            </a:r>
            <a:r>
              <a:rPr lang="ru-RU" sz="3400" dirty="0" err="1">
                <a:latin typeface="Times New Roman" pitchFamily="18" charset="0"/>
                <a:cs typeface="Times New Roman" pitchFamily="18" charset="0"/>
              </a:rPr>
              <a:t>ніби</a:t>
            </a:r>
            <a:r>
              <a:rPr lang="ru-RU" sz="3400" dirty="0">
                <a:latin typeface="Times New Roman" pitchFamily="18" charset="0"/>
                <a:cs typeface="Times New Roman" pitchFamily="18" charset="0"/>
              </a:rPr>
              <a:t> вони є </a:t>
            </a:r>
            <a:r>
              <a:rPr lang="ru-RU" sz="3400" dirty="0" err="1">
                <a:latin typeface="Times New Roman" pitchFamily="18" charset="0"/>
                <a:cs typeface="Times New Roman" pitchFamily="18" charset="0"/>
              </a:rPr>
              <a:t>чоловіками</a:t>
            </a:r>
            <a:r>
              <a:rPr lang="ru-RU" sz="3400" dirty="0">
                <a:latin typeface="Times New Roman" pitchFamily="18" charset="0"/>
                <a:cs typeface="Times New Roman" pitchFamily="18" charset="0"/>
              </a:rPr>
              <a:t>, а не </a:t>
            </a:r>
            <a:r>
              <a:rPr lang="ru-RU" sz="3400" dirty="0" err="1" smtClean="0">
                <a:latin typeface="Times New Roman" pitchFamily="18" charset="0"/>
                <a:cs typeface="Times New Roman" pitchFamily="18" charset="0"/>
              </a:rPr>
              <a:t>жінками</a:t>
            </a:r>
            <a:r>
              <a:rPr lang="ru-RU" sz="3400" dirty="0" smtClean="0">
                <a:latin typeface="Times New Roman" pitchFamily="18" charset="0"/>
                <a:cs typeface="Times New Roman" pitchFamily="18" charset="0"/>
              </a:rPr>
              <a:t>.</a:t>
            </a:r>
            <a:endParaRPr lang="ru-RU" sz="3400" dirty="0">
              <a:latin typeface="Times New Roman" pitchFamily="18" charset="0"/>
              <a:cs typeface="Times New Roman" pitchFamily="18" charset="0"/>
            </a:endParaRPr>
          </a:p>
          <a:p>
            <a:pPr marL="68580" indent="0">
              <a:buNone/>
            </a:pPr>
            <a:endParaRPr lang="ru-RU" sz="3400" dirty="0">
              <a:latin typeface="Times New Roman" pitchFamily="18" charset="0"/>
              <a:cs typeface="Times New Roman" pitchFamily="18" charset="0"/>
            </a:endParaRPr>
          </a:p>
          <a:p>
            <a:pPr marL="68580" indent="0">
              <a:buNone/>
            </a:pPr>
            <a:r>
              <a:rPr lang="ru-RU" sz="3400" dirty="0" smtClean="0">
                <a:latin typeface="Times New Roman" pitchFamily="18" charset="0"/>
                <a:cs typeface="Times New Roman" pitchFamily="18" charset="0"/>
              </a:rPr>
              <a:t>   </a:t>
            </a:r>
            <a:r>
              <a:rPr lang="ru-RU" sz="3400" dirty="0">
                <a:latin typeface="Times New Roman" pitchFamily="18" charset="0"/>
                <a:cs typeface="Times New Roman" pitchFamily="18" charset="0"/>
              </a:rPr>
              <a:t>*</a:t>
            </a:r>
            <a:r>
              <a:rPr lang="ru-RU" sz="3400" dirty="0" smtClean="0">
                <a:latin typeface="Times New Roman" pitchFamily="18" charset="0"/>
                <a:cs typeface="Times New Roman" pitchFamily="18" charset="0"/>
              </a:rPr>
              <a:t> </a:t>
            </a:r>
            <a:r>
              <a:rPr lang="ru-RU" sz="3400" dirty="0">
                <a:latin typeface="Times New Roman" pitchFamily="18" charset="0"/>
                <a:cs typeface="Times New Roman" pitchFamily="18" charset="0"/>
              </a:rPr>
              <a:t>Нора, </a:t>
            </a:r>
            <a:r>
              <a:rPr lang="ru-RU" sz="3400" dirty="0" err="1">
                <a:latin typeface="Times New Roman" pitchFamily="18" charset="0"/>
                <a:cs typeface="Times New Roman" pitchFamily="18" charset="0"/>
              </a:rPr>
              <a:t>щоб</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одержати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позику</a:t>
            </a:r>
            <a:r>
              <a:rPr lang="ru-RU" sz="3400" dirty="0">
                <a:latin typeface="Times New Roman" pitchFamily="18" charset="0"/>
                <a:cs typeface="Times New Roman" pitchFamily="18" charset="0"/>
              </a:rPr>
              <a:t> в </a:t>
            </a:r>
            <a:r>
              <a:rPr lang="ru-RU" sz="3400" dirty="0" err="1">
                <a:latin typeface="Times New Roman" pitchFamily="18" charset="0"/>
                <a:cs typeface="Times New Roman" pitchFamily="18" charset="0"/>
              </a:rPr>
              <a:t>лихваря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Крогстада</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необхідну</a:t>
            </a:r>
            <a:r>
              <a:rPr lang="ru-RU" sz="3400" dirty="0">
                <a:latin typeface="Times New Roman" pitchFamily="18" charset="0"/>
                <a:cs typeface="Times New Roman" pitchFamily="18" charset="0"/>
              </a:rPr>
              <a:t> для </a:t>
            </a:r>
            <a:r>
              <a:rPr lang="ru-RU" sz="3400" dirty="0" err="1">
                <a:latin typeface="Times New Roman" pitchFamily="18" charset="0"/>
                <a:cs typeface="Times New Roman" pitchFamily="18" charset="0"/>
              </a:rPr>
              <a:t>лікування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чоловіка</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підробила</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підпис</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свого</a:t>
            </a:r>
            <a:r>
              <a:rPr lang="ru-RU" sz="3400" dirty="0">
                <a:latin typeface="Times New Roman" pitchFamily="18" charset="0"/>
                <a:cs typeface="Times New Roman" pitchFamily="18" charset="0"/>
              </a:rPr>
              <a:t> батька — </a:t>
            </a:r>
            <a:r>
              <a:rPr lang="ru-RU" sz="3400" dirty="0" err="1">
                <a:latin typeface="Times New Roman" pitchFamily="18" charset="0"/>
                <a:cs typeface="Times New Roman" pitchFamily="18" charset="0"/>
              </a:rPr>
              <a:t>адже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жінка</a:t>
            </a:r>
            <a:r>
              <a:rPr lang="ru-RU" sz="3400" dirty="0">
                <a:latin typeface="Times New Roman" pitchFamily="18" charset="0"/>
                <a:cs typeface="Times New Roman" pitchFamily="18" charset="0"/>
              </a:rPr>
              <a:t> в </a:t>
            </a:r>
            <a:r>
              <a:rPr lang="ru-RU" sz="3400" dirty="0" err="1">
                <a:latin typeface="Times New Roman" pitchFamily="18" charset="0"/>
                <a:cs typeface="Times New Roman" pitchFamily="18" charset="0"/>
              </a:rPr>
              <a:t>тогочасній</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Норвегії</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була</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позбавлена</a:t>
            </a:r>
            <a:r>
              <a:rPr lang="ru-RU" sz="3400" dirty="0">
                <a:latin typeface="Times New Roman" pitchFamily="18" charset="0"/>
                <a:cs typeface="Times New Roman" pitchFamily="18" charset="0"/>
              </a:rPr>
              <a:t> права </a:t>
            </a:r>
            <a:r>
              <a:rPr lang="ru-RU" sz="3400" dirty="0" err="1">
                <a:latin typeface="Times New Roman" pitchFamily="18" charset="0"/>
                <a:cs typeface="Times New Roman" pitchFamily="18" charset="0"/>
              </a:rPr>
              <a:t>ставити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свій</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підпис</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під</a:t>
            </a:r>
            <a:r>
              <a:rPr lang="ru-RU" sz="3400" dirty="0">
                <a:latin typeface="Times New Roman" pitchFamily="18" charset="0"/>
                <a:cs typeface="Times New Roman" pitchFamily="18" charset="0"/>
              </a:rPr>
              <a:t> документами, за </a:t>
            </a:r>
            <a:r>
              <a:rPr lang="ru-RU" sz="3400" dirty="0" err="1">
                <a:latin typeface="Times New Roman" pitchFamily="18" charset="0"/>
                <a:cs typeface="Times New Roman" pitchFamily="18" charset="0"/>
              </a:rPr>
              <a:t>неї</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мали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поручитися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батько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або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чоловік</a:t>
            </a:r>
            <a:r>
              <a:rPr lang="ru-RU" sz="3400" dirty="0">
                <a:latin typeface="Times New Roman" pitchFamily="18" charset="0"/>
                <a:cs typeface="Times New Roman" pitchFamily="18" charset="0"/>
              </a:rPr>
              <a:t>.</a:t>
            </a:r>
          </a:p>
          <a:p>
            <a:pPr marL="68580" indent="0">
              <a:buNone/>
            </a:pPr>
            <a:endParaRPr lang="ru-RU" sz="3400" dirty="0">
              <a:latin typeface="Times New Roman" pitchFamily="18" charset="0"/>
              <a:cs typeface="Times New Roman" pitchFamily="18" charset="0"/>
            </a:endParaRPr>
          </a:p>
          <a:p>
            <a:pPr marL="68580" indent="0">
              <a:buNone/>
            </a:pPr>
            <a:r>
              <a:rPr lang="ru-RU" sz="3400" i="1" dirty="0" smtClean="0">
                <a:latin typeface="Times New Roman" pitchFamily="18" charset="0"/>
                <a:cs typeface="Times New Roman" pitchFamily="18" charset="0"/>
              </a:rPr>
              <a:t>* </a:t>
            </a:r>
            <a:r>
              <a:rPr lang="ru-RU" sz="3400" i="1" dirty="0" err="1" smtClean="0">
                <a:latin typeface="Times New Roman" pitchFamily="18" charset="0"/>
                <a:cs typeface="Times New Roman" pitchFamily="18" charset="0"/>
              </a:rPr>
              <a:t>Хельмер</a:t>
            </a:r>
            <a:r>
              <a:rPr lang="ru-RU" sz="3400" i="1" dirty="0">
                <a:latin typeface="Times New Roman" pitchFamily="18" charset="0"/>
                <a:cs typeface="Times New Roman" pitchFamily="18" charset="0"/>
              </a:rPr>
              <a:t>.</a:t>
            </a:r>
            <a:r>
              <a:rPr lang="ru-RU" sz="3400" dirty="0">
                <a:latin typeface="Times New Roman" pitchFamily="18" charset="0"/>
                <a:cs typeface="Times New Roman" pitchFamily="18" charset="0"/>
              </a:rPr>
              <a:t> — І </a:t>
            </a:r>
            <a:r>
              <a:rPr lang="ru-RU" sz="3400" dirty="0" err="1">
                <a:latin typeface="Times New Roman" pitchFamily="18" charset="0"/>
                <a:cs typeface="Times New Roman" pitchFamily="18" charset="0"/>
              </a:rPr>
              <a:t>це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ще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потрібно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говорити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тобі</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Чи</a:t>
            </a:r>
            <a:r>
              <a:rPr lang="ru-RU" sz="3400" dirty="0">
                <a:latin typeface="Times New Roman" pitchFamily="18" charset="0"/>
                <a:cs typeface="Times New Roman" pitchFamily="18" charset="0"/>
              </a:rPr>
              <a:t> у тебе </a:t>
            </a:r>
            <a:r>
              <a:rPr lang="ru-RU" sz="3400" dirty="0" err="1">
                <a:latin typeface="Times New Roman" pitchFamily="18" charset="0"/>
                <a:cs typeface="Times New Roman" pitchFamily="18" charset="0"/>
              </a:rPr>
              <a:t>немає</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обов’язків</a:t>
            </a:r>
            <a:r>
              <a:rPr lang="ru-RU" sz="3400" dirty="0">
                <a:latin typeface="Times New Roman" pitchFamily="18" charset="0"/>
                <a:cs typeface="Times New Roman" pitchFamily="18" charset="0"/>
              </a:rPr>
              <a:t> перед </a:t>
            </a:r>
            <a:r>
              <a:rPr lang="ru-RU" sz="3400" dirty="0" err="1">
                <a:latin typeface="Times New Roman" pitchFamily="18" charset="0"/>
                <a:cs typeface="Times New Roman" pitchFamily="18" charset="0"/>
              </a:rPr>
              <a:t>твоїм</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чоловіком</a:t>
            </a:r>
            <a:r>
              <a:rPr lang="ru-RU" sz="3400" dirty="0">
                <a:latin typeface="Times New Roman" pitchFamily="18" charset="0"/>
                <a:cs typeface="Times New Roman" pitchFamily="18" charset="0"/>
              </a:rPr>
              <a:t> і перед </a:t>
            </a:r>
            <a:r>
              <a:rPr lang="ru-RU" sz="3400" dirty="0" err="1">
                <a:latin typeface="Times New Roman" pitchFamily="18" charset="0"/>
                <a:cs typeface="Times New Roman" pitchFamily="18" charset="0"/>
              </a:rPr>
              <a:t>твоїми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дітьми</a:t>
            </a:r>
            <a:r>
              <a:rPr lang="ru-RU" sz="3400" dirty="0">
                <a:latin typeface="Times New Roman" pitchFamily="18" charset="0"/>
                <a:cs typeface="Times New Roman" pitchFamily="18" charset="0"/>
              </a:rPr>
              <a:t>? </a:t>
            </a:r>
            <a:endParaRPr lang="ru-RU" sz="3400" dirty="0" smtClean="0">
              <a:latin typeface="Times New Roman" pitchFamily="18" charset="0"/>
              <a:cs typeface="Times New Roman" pitchFamily="18" charset="0"/>
            </a:endParaRPr>
          </a:p>
          <a:p>
            <a:pPr marL="68580" indent="0">
              <a:buNone/>
            </a:pPr>
            <a:r>
              <a:rPr lang="ru-RU" sz="3400" i="1" dirty="0" smtClean="0">
                <a:latin typeface="Times New Roman" pitchFamily="18" charset="0"/>
                <a:cs typeface="Times New Roman" pitchFamily="18" charset="0"/>
              </a:rPr>
              <a:t>  Нора</a:t>
            </a:r>
            <a:r>
              <a:rPr lang="ru-RU" sz="3400" i="1" dirty="0">
                <a:latin typeface="Times New Roman" pitchFamily="18" charset="0"/>
                <a:cs typeface="Times New Roman" pitchFamily="18" charset="0"/>
              </a:rPr>
              <a:t>.</a:t>
            </a:r>
            <a:r>
              <a:rPr lang="ru-RU" sz="3400" dirty="0">
                <a:latin typeface="Times New Roman" pitchFamily="18" charset="0"/>
                <a:cs typeface="Times New Roman" pitchFamily="18" charset="0"/>
              </a:rPr>
              <a:t> — У мене є й </a:t>
            </a:r>
            <a:r>
              <a:rPr lang="ru-RU" sz="3400" dirty="0" err="1">
                <a:latin typeface="Times New Roman" pitchFamily="18" charset="0"/>
                <a:cs typeface="Times New Roman" pitchFamily="18" charset="0"/>
              </a:rPr>
              <a:t>інші</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настільки</a:t>
            </a:r>
            <a:r>
              <a:rPr lang="ru-RU" sz="3400" dirty="0">
                <a:latin typeface="Times New Roman" pitchFamily="18" charset="0"/>
                <a:cs typeface="Times New Roman" pitchFamily="18" charset="0"/>
              </a:rPr>
              <a:t> ж </a:t>
            </a:r>
            <a:r>
              <a:rPr lang="ru-RU" sz="3400" dirty="0" err="1">
                <a:latin typeface="Times New Roman" pitchFamily="18" charset="0"/>
                <a:cs typeface="Times New Roman" pitchFamily="18" charset="0"/>
              </a:rPr>
              <a:t>священні</a:t>
            </a:r>
            <a:r>
              <a:rPr lang="ru-RU" sz="3400" dirty="0" smtClean="0">
                <a:latin typeface="Times New Roman" pitchFamily="18" charset="0"/>
                <a:cs typeface="Times New Roman" pitchFamily="18" charset="0"/>
              </a:rPr>
              <a:t>.</a:t>
            </a:r>
          </a:p>
          <a:p>
            <a:pPr marL="68580" indent="0">
              <a:buNone/>
            </a:pPr>
            <a:r>
              <a:rPr lang="ru-RU" sz="3400" i="1" dirty="0" smtClean="0">
                <a:latin typeface="Times New Roman" pitchFamily="18" charset="0"/>
                <a:cs typeface="Times New Roman" pitchFamily="18" charset="0"/>
              </a:rPr>
              <a:t>  </a:t>
            </a:r>
            <a:r>
              <a:rPr lang="ru-RU" sz="3400" i="1" dirty="0" err="1" smtClean="0">
                <a:latin typeface="Times New Roman" pitchFamily="18" charset="0"/>
                <a:cs typeface="Times New Roman" pitchFamily="18" charset="0"/>
              </a:rPr>
              <a:t>Хельмер</a:t>
            </a:r>
            <a:r>
              <a:rPr lang="ru-RU" sz="3400" dirty="0">
                <a:latin typeface="Times New Roman" pitchFamily="18" charset="0"/>
                <a:cs typeface="Times New Roman" pitchFamily="18" charset="0"/>
              </a:rPr>
              <a:t>. — </a:t>
            </a:r>
            <a:r>
              <a:rPr lang="ru-RU" sz="3400" dirty="0" err="1">
                <a:latin typeface="Times New Roman" pitchFamily="18" charset="0"/>
                <a:cs typeface="Times New Roman" pitchFamily="18" charset="0"/>
              </a:rPr>
              <a:t>Немає</a:t>
            </a:r>
            <a:r>
              <a:rPr lang="ru-RU" sz="3400" dirty="0">
                <a:latin typeface="Times New Roman" pitchFamily="18" charset="0"/>
                <a:cs typeface="Times New Roman" pitchFamily="18" charset="0"/>
              </a:rPr>
              <a:t> в тебе таких! </a:t>
            </a:r>
            <a:r>
              <a:rPr lang="ru-RU" sz="3400" dirty="0" err="1">
                <a:latin typeface="Times New Roman" pitchFamily="18" charset="0"/>
                <a:cs typeface="Times New Roman" pitchFamily="18" charset="0"/>
              </a:rPr>
              <a:t>Які</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це</a:t>
            </a:r>
            <a:r>
              <a:rPr lang="ru-RU" sz="3400" dirty="0" smtClean="0">
                <a:latin typeface="Times New Roman" pitchFamily="18" charset="0"/>
                <a:cs typeface="Times New Roman" pitchFamily="18" charset="0"/>
              </a:rPr>
              <a:t>?</a:t>
            </a:r>
          </a:p>
          <a:p>
            <a:pPr marL="68580" indent="0">
              <a:buNone/>
            </a:pPr>
            <a:r>
              <a:rPr lang="ru-RU" sz="3400" i="1" dirty="0" smtClean="0">
                <a:latin typeface="Times New Roman" pitchFamily="18" charset="0"/>
                <a:cs typeface="Times New Roman" pitchFamily="18" charset="0"/>
              </a:rPr>
              <a:t>  Нора</a:t>
            </a:r>
            <a:r>
              <a:rPr lang="ru-RU" sz="3400" i="1" dirty="0">
                <a:latin typeface="Times New Roman" pitchFamily="18" charset="0"/>
                <a:cs typeface="Times New Roman" pitchFamily="18" charset="0"/>
              </a:rPr>
              <a:t>. </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Обов’язки</a:t>
            </a:r>
            <a:r>
              <a:rPr lang="ru-RU" sz="3400" dirty="0">
                <a:latin typeface="Times New Roman" pitchFamily="18" charset="0"/>
                <a:cs typeface="Times New Roman" pitchFamily="18" charset="0"/>
              </a:rPr>
              <a:t> перед самою собою. </a:t>
            </a:r>
            <a:endParaRPr lang="ru-RU" sz="3400" dirty="0" smtClean="0">
              <a:latin typeface="Times New Roman" pitchFamily="18" charset="0"/>
              <a:cs typeface="Times New Roman" pitchFamily="18" charset="0"/>
            </a:endParaRPr>
          </a:p>
          <a:p>
            <a:pPr marL="68580" indent="0">
              <a:buNone/>
            </a:pPr>
            <a:r>
              <a:rPr lang="ru-RU" sz="3400" i="1" dirty="0" smtClean="0">
                <a:latin typeface="Times New Roman" pitchFamily="18" charset="0"/>
                <a:cs typeface="Times New Roman" pitchFamily="18" charset="0"/>
              </a:rPr>
              <a:t>  </a:t>
            </a:r>
            <a:r>
              <a:rPr lang="ru-RU" sz="3400" i="1" dirty="0" err="1" smtClean="0">
                <a:latin typeface="Times New Roman" pitchFamily="18" charset="0"/>
                <a:cs typeface="Times New Roman" pitchFamily="18" charset="0"/>
              </a:rPr>
              <a:t>Хельмер</a:t>
            </a:r>
            <a:r>
              <a:rPr lang="ru-RU" sz="3400" i="1" dirty="0">
                <a:latin typeface="Times New Roman" pitchFamily="18" charset="0"/>
                <a:cs typeface="Times New Roman" pitchFamily="18" charset="0"/>
              </a:rPr>
              <a:t>.</a:t>
            </a:r>
            <a:r>
              <a:rPr lang="ru-RU" sz="3400" dirty="0">
                <a:latin typeface="Times New Roman" pitchFamily="18" charset="0"/>
                <a:cs typeface="Times New Roman" pitchFamily="18" charset="0"/>
              </a:rPr>
              <a:t> — </a:t>
            </a:r>
            <a:r>
              <a:rPr lang="ru-RU" sz="3400" dirty="0" err="1">
                <a:latin typeface="Times New Roman" pitchFamily="18" charset="0"/>
                <a:cs typeface="Times New Roman" pitchFamily="18" charset="0"/>
              </a:rPr>
              <a:t>Ти</a:t>
            </a:r>
            <a:r>
              <a:rPr lang="ru-RU" sz="3400" dirty="0">
                <a:latin typeface="Times New Roman" pitchFamily="18" charset="0"/>
                <a:cs typeface="Times New Roman" pitchFamily="18" charset="0"/>
              </a:rPr>
              <a:t> перш за все дружина і </a:t>
            </a:r>
            <a:r>
              <a:rPr lang="ru-RU" sz="3400" dirty="0" err="1">
                <a:latin typeface="Times New Roman" pitchFamily="18" charset="0"/>
                <a:cs typeface="Times New Roman" pitchFamily="18" charset="0"/>
              </a:rPr>
              <a:t>мати</a:t>
            </a:r>
            <a:r>
              <a:rPr lang="ru-RU" sz="3400" dirty="0">
                <a:latin typeface="Times New Roman" pitchFamily="18" charset="0"/>
                <a:cs typeface="Times New Roman" pitchFamily="18" charset="0"/>
              </a:rPr>
              <a:t>. </a:t>
            </a:r>
            <a:endParaRPr lang="ru-RU" sz="3400" dirty="0" smtClean="0">
              <a:latin typeface="Times New Roman" pitchFamily="18" charset="0"/>
              <a:cs typeface="Times New Roman" pitchFamily="18" charset="0"/>
            </a:endParaRPr>
          </a:p>
          <a:p>
            <a:pPr marL="68580" indent="0">
              <a:buNone/>
            </a:pPr>
            <a:r>
              <a:rPr lang="ru-RU" sz="3400" i="1" dirty="0" smtClean="0">
                <a:latin typeface="Times New Roman" pitchFamily="18" charset="0"/>
                <a:cs typeface="Times New Roman" pitchFamily="18" charset="0"/>
              </a:rPr>
              <a:t>  Нора</a:t>
            </a:r>
            <a:r>
              <a:rPr lang="ru-RU" sz="3400" i="1" dirty="0">
                <a:latin typeface="Times New Roman" pitchFamily="18" charset="0"/>
                <a:cs typeface="Times New Roman" pitchFamily="18" charset="0"/>
              </a:rPr>
              <a:t>.</a:t>
            </a:r>
            <a:r>
              <a:rPr lang="ru-RU" sz="3400" dirty="0">
                <a:latin typeface="Times New Roman" pitchFamily="18" charset="0"/>
                <a:cs typeface="Times New Roman" pitchFamily="18" charset="0"/>
              </a:rPr>
              <a:t> — Я в </a:t>
            </a:r>
            <a:r>
              <a:rPr lang="ru-RU" sz="3400" dirty="0" err="1">
                <a:latin typeface="Times New Roman" pitchFamily="18" charset="0"/>
                <a:cs typeface="Times New Roman" pitchFamily="18" charset="0"/>
              </a:rPr>
              <a:t>це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більше</a:t>
            </a:r>
            <a:r>
              <a:rPr lang="ru-RU" sz="3400" dirty="0">
                <a:latin typeface="Times New Roman" pitchFamily="18" charset="0"/>
                <a:cs typeface="Times New Roman" pitchFamily="18" charset="0"/>
              </a:rPr>
              <a:t> не </a:t>
            </a:r>
            <a:r>
              <a:rPr lang="ru-RU" sz="3400" dirty="0" err="1">
                <a:latin typeface="Times New Roman" pitchFamily="18" charset="0"/>
                <a:cs typeface="Times New Roman" pitchFamily="18" charset="0"/>
              </a:rPr>
              <a:t>вірю</a:t>
            </a:r>
            <a:r>
              <a:rPr lang="ru-RU" sz="3400" dirty="0">
                <a:latin typeface="Times New Roman" pitchFamily="18" charset="0"/>
                <a:cs typeface="Times New Roman" pitchFamily="18" charset="0"/>
              </a:rPr>
              <a:t>. Я думаю, </a:t>
            </a:r>
            <a:r>
              <a:rPr lang="ru-RU" sz="3400" dirty="0" err="1">
                <a:latin typeface="Times New Roman" pitchFamily="18" charset="0"/>
                <a:cs typeface="Times New Roman" pitchFamily="18" charset="0"/>
              </a:rPr>
              <a:t>що</a:t>
            </a:r>
            <a:r>
              <a:rPr lang="ru-RU" sz="3400" dirty="0">
                <a:latin typeface="Times New Roman" pitchFamily="18" charset="0"/>
                <a:cs typeface="Times New Roman" pitchFamily="18" charset="0"/>
              </a:rPr>
              <a:t> перш за все я </a:t>
            </a:r>
            <a:r>
              <a:rPr lang="ru-RU" sz="3400" dirty="0" err="1">
                <a:latin typeface="Times New Roman" pitchFamily="18" charset="0"/>
                <a:cs typeface="Times New Roman" pitchFamily="18" charset="0"/>
              </a:rPr>
              <a:t>людина</a:t>
            </a:r>
            <a:r>
              <a:rPr lang="ru-RU" sz="3400" dirty="0">
                <a:latin typeface="Times New Roman" pitchFamily="18" charset="0"/>
                <a:cs typeface="Times New Roman" pitchFamily="18" charset="0"/>
              </a:rPr>
              <a:t>, так само як і </a:t>
            </a:r>
            <a:r>
              <a:rPr lang="ru-RU" sz="3400" dirty="0" err="1">
                <a:latin typeface="Times New Roman" pitchFamily="18" charset="0"/>
                <a:cs typeface="Times New Roman" pitchFamily="18" charset="0"/>
              </a:rPr>
              <a:t>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або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принаймні</a:t>
            </a:r>
            <a:r>
              <a:rPr lang="ru-RU" sz="3400" dirty="0">
                <a:latin typeface="Times New Roman" pitchFamily="18" charset="0"/>
                <a:cs typeface="Times New Roman" pitchFamily="18" charset="0"/>
              </a:rPr>
              <a:t>, повинна </a:t>
            </a:r>
            <a:r>
              <a:rPr lang="ru-RU" sz="3400" dirty="0" err="1">
                <a:latin typeface="Times New Roman" pitchFamily="18" charset="0"/>
                <a:cs typeface="Times New Roman" pitchFamily="18" charset="0"/>
              </a:rPr>
              <a:t>постаратися</a:t>
            </a:r>
            <a:r>
              <a:rPr lang="ru-RU" sz="3400" dirty="0">
                <a:latin typeface="Times New Roman" pitchFamily="18" charset="0"/>
                <a:cs typeface="Times New Roman" pitchFamily="18" charset="0"/>
              </a:rPr>
              <a:t> стати </a:t>
            </a:r>
            <a:r>
              <a:rPr lang="ru-RU" sz="3400" dirty="0" err="1">
                <a:latin typeface="Times New Roman" pitchFamily="18" charset="0"/>
                <a:cs typeface="Times New Roman" pitchFamily="18" charset="0"/>
              </a:rPr>
              <a:t>людиною</a:t>
            </a:r>
            <a:r>
              <a:rPr lang="ru-RU" sz="3400" dirty="0">
                <a:latin typeface="Times New Roman" pitchFamily="18" charset="0"/>
                <a:cs typeface="Times New Roman" pitchFamily="18" charset="0"/>
              </a:rPr>
              <a:t>. Мене </a:t>
            </a:r>
            <a:r>
              <a:rPr lang="ru-RU" sz="3400" dirty="0" err="1">
                <a:latin typeface="Times New Roman" pitchFamily="18" charset="0"/>
                <a:cs typeface="Times New Roman" pitchFamily="18" charset="0"/>
              </a:rPr>
              <a:t>поїли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годували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одягали</a:t>
            </a:r>
            <a:r>
              <a:rPr lang="ru-RU" sz="3400" dirty="0">
                <a:latin typeface="Times New Roman" pitchFamily="18" charset="0"/>
                <a:cs typeface="Times New Roman" pitchFamily="18" charset="0"/>
              </a:rPr>
              <a:t>, а </a:t>
            </a:r>
            <a:r>
              <a:rPr lang="ru-RU" sz="3400" dirty="0" err="1">
                <a:latin typeface="Times New Roman" pitchFamily="18" charset="0"/>
                <a:cs typeface="Times New Roman" pitchFamily="18" charset="0"/>
              </a:rPr>
              <a:t>моє</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діло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було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розважати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забавляти</a:t>
            </a:r>
            <a:r>
              <a:rPr lang="ru-RU" sz="3400" dirty="0">
                <a:latin typeface="Times New Roman" pitchFamily="18" charset="0"/>
                <a:cs typeface="Times New Roman" pitchFamily="18" charset="0"/>
              </a:rPr>
              <a:t> тебе, </a:t>
            </a:r>
            <a:r>
              <a:rPr lang="ru-RU" sz="3400" dirty="0" err="1" smtClean="0">
                <a:latin typeface="Times New Roman" pitchFamily="18" charset="0"/>
                <a:cs typeface="Times New Roman" pitchFamily="18" charset="0"/>
              </a:rPr>
              <a:t>Торвальде</a:t>
            </a:r>
            <a:r>
              <a:rPr lang="ru-RU" sz="3400" dirty="0" smtClean="0">
                <a:latin typeface="Times New Roman" pitchFamily="18" charset="0"/>
                <a:cs typeface="Times New Roman" pitchFamily="18" charset="0"/>
              </a:rPr>
              <a:t>. </a:t>
            </a:r>
            <a:r>
              <a:rPr lang="ru-RU" sz="3400" dirty="0">
                <a:latin typeface="Times New Roman" pitchFamily="18" charset="0"/>
                <a:cs typeface="Times New Roman" pitchFamily="18" charset="0"/>
              </a:rPr>
              <a:t>Ось у </a:t>
            </a:r>
            <a:r>
              <a:rPr lang="ru-RU" sz="3400" dirty="0" err="1">
                <a:latin typeface="Times New Roman" pitchFamily="18" charset="0"/>
                <a:cs typeface="Times New Roman" pitchFamily="18" charset="0"/>
              </a:rPr>
              <a:t>чому</a:t>
            </a:r>
            <a:r>
              <a:rPr lang="ru-RU" sz="3400" dirty="0">
                <a:latin typeface="Times New Roman" pitchFamily="18" charset="0"/>
                <a:cs typeface="Times New Roman" pitchFamily="18" charset="0"/>
              </a:rPr>
              <a:t> проходило </a:t>
            </a:r>
            <a:r>
              <a:rPr lang="ru-RU" sz="3400" dirty="0" err="1">
                <a:latin typeface="Times New Roman" pitchFamily="18" charset="0"/>
                <a:cs typeface="Times New Roman" pitchFamily="18" charset="0"/>
              </a:rPr>
              <a:t>моє</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життя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Ти</a:t>
            </a:r>
            <a:r>
              <a:rPr lang="ru-RU" sz="3400" dirty="0">
                <a:latin typeface="Times New Roman" pitchFamily="18" charset="0"/>
                <a:cs typeface="Times New Roman" pitchFamily="18" charset="0"/>
              </a:rPr>
              <a:t> так </a:t>
            </a:r>
            <a:r>
              <a:rPr lang="ru-RU" sz="3400" dirty="0" err="1">
                <a:latin typeface="Times New Roman" pitchFamily="18" charset="0"/>
                <a:cs typeface="Times New Roman" pitchFamily="18" charset="0"/>
              </a:rPr>
              <a:t>влаштував</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Ти</a:t>
            </a:r>
            <a:r>
              <a:rPr lang="ru-RU" sz="3400" dirty="0">
                <a:latin typeface="Times New Roman" pitchFamily="18" charset="0"/>
                <a:cs typeface="Times New Roman" pitchFamily="18" charset="0"/>
              </a:rPr>
              <a:t> і </a:t>
            </a:r>
            <a:r>
              <a:rPr lang="ru-RU" sz="3400" dirty="0" err="1">
                <a:latin typeface="Times New Roman" pitchFamily="18" charset="0"/>
                <a:cs typeface="Times New Roman" pitchFamily="18" charset="0"/>
              </a:rPr>
              <a:t>тато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багато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винні</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переді</a:t>
            </a:r>
            <a:r>
              <a:rPr lang="ru-RU" sz="3400" dirty="0">
                <a:latin typeface="Times New Roman" pitchFamily="18" charset="0"/>
                <a:cs typeface="Times New Roman" pitchFamily="18" charset="0"/>
              </a:rPr>
              <a:t> мною. Ваша вина, </a:t>
            </a:r>
            <a:r>
              <a:rPr lang="ru-RU" sz="3400" dirty="0" err="1">
                <a:latin typeface="Times New Roman" pitchFamily="18" charset="0"/>
                <a:cs typeface="Times New Roman" pitchFamily="18" charset="0"/>
              </a:rPr>
              <a:t>що</a:t>
            </a:r>
            <a:r>
              <a:rPr lang="ru-RU" sz="3400" dirty="0">
                <a:latin typeface="Times New Roman" pitchFamily="18" charset="0"/>
                <a:cs typeface="Times New Roman" pitchFamily="18" charset="0"/>
              </a:rPr>
              <a:t> з мене </a:t>
            </a:r>
            <a:r>
              <a:rPr lang="ru-RU" sz="3400" dirty="0" err="1">
                <a:latin typeface="Times New Roman" pitchFamily="18" charset="0"/>
                <a:cs typeface="Times New Roman" pitchFamily="18" charset="0"/>
              </a:rPr>
              <a:t>нічого</a:t>
            </a:r>
            <a:r>
              <a:rPr lang="ru-RU" sz="3400" dirty="0">
                <a:latin typeface="Times New Roman" pitchFamily="18" charset="0"/>
                <a:cs typeface="Times New Roman" pitchFamily="18" charset="0"/>
              </a:rPr>
              <a:t> не </a:t>
            </a:r>
            <a:r>
              <a:rPr lang="ru-RU" sz="3400" dirty="0" err="1">
                <a:latin typeface="Times New Roman" pitchFamily="18" charset="0"/>
                <a:cs typeface="Times New Roman" pitchFamily="18" charset="0"/>
              </a:rPr>
              <a:t>вийшло</a:t>
            </a:r>
            <a:r>
              <a:rPr lang="ru-RU" sz="3400" dirty="0">
                <a:latin typeface="Times New Roman" pitchFamily="18" charset="0"/>
                <a:cs typeface="Times New Roman" pitchFamily="18" charset="0"/>
              </a:rPr>
              <a:t>. Ви </a:t>
            </a:r>
            <a:r>
              <a:rPr lang="ru-RU" sz="3400" dirty="0" err="1">
                <a:latin typeface="Times New Roman" pitchFamily="18" charset="0"/>
                <a:cs typeface="Times New Roman" pitchFamily="18" charset="0"/>
              </a:rPr>
              <a:t>ніколи</a:t>
            </a:r>
            <a:r>
              <a:rPr lang="ru-RU" sz="3400" dirty="0">
                <a:latin typeface="Times New Roman" pitchFamily="18" charset="0"/>
                <a:cs typeface="Times New Roman" pitchFamily="18" charset="0"/>
              </a:rPr>
              <a:t> мене не любили. Вам </a:t>
            </a:r>
            <a:r>
              <a:rPr lang="ru-RU" sz="3400" dirty="0" err="1">
                <a:latin typeface="Times New Roman" pitchFamily="18" charset="0"/>
                <a:cs typeface="Times New Roman" pitchFamily="18" charset="0"/>
              </a:rPr>
              <a:t>тільки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подобалося</a:t>
            </a:r>
            <a:r>
              <a:rPr lang="ru-RU" sz="3400" dirty="0">
                <a:latin typeface="Times New Roman" pitchFamily="18" charset="0"/>
                <a:cs typeface="Times New Roman" pitchFamily="18" charset="0"/>
              </a:rPr>
              <a:t> бути в мене </a:t>
            </a:r>
            <a:r>
              <a:rPr lang="ru-RU" sz="3400" dirty="0" err="1">
                <a:latin typeface="Times New Roman" pitchFamily="18" charset="0"/>
                <a:cs typeface="Times New Roman" pitchFamily="18" charset="0"/>
              </a:rPr>
              <a:t>закоханими</a:t>
            </a:r>
            <a:r>
              <a:rPr lang="ru-RU" sz="3400" dirty="0" smtClean="0">
                <a:latin typeface="Times New Roman" pitchFamily="18" charset="0"/>
                <a:cs typeface="Times New Roman" pitchFamily="18" charset="0"/>
              </a:rPr>
              <a:t>.</a:t>
            </a:r>
          </a:p>
          <a:p>
            <a:pPr marL="68580" indent="0">
              <a:buNone/>
            </a:pPr>
            <a:endParaRPr lang="ru-RU" sz="3400" dirty="0" smtClean="0">
              <a:latin typeface="Times New Roman" pitchFamily="18" charset="0"/>
              <a:cs typeface="Times New Roman" pitchFamily="18" charset="0"/>
            </a:endParaRPr>
          </a:p>
          <a:p>
            <a:pPr marL="68580" indent="0">
              <a:buNone/>
            </a:pPr>
            <a:r>
              <a:rPr lang="ru-RU" sz="3400" dirty="0" smtClean="0">
                <a:latin typeface="Times New Roman" pitchFamily="18" charset="0"/>
                <a:cs typeface="Times New Roman" pitchFamily="18" charset="0"/>
              </a:rPr>
              <a:t>  * «</a:t>
            </a:r>
            <a:r>
              <a:rPr lang="ru-RU" sz="3400" dirty="0">
                <a:latin typeface="Times New Roman" pitchFamily="18" charset="0"/>
                <a:cs typeface="Times New Roman" pitchFamily="18" charset="0"/>
              </a:rPr>
              <a:t>Я </a:t>
            </a:r>
            <a:r>
              <a:rPr lang="ru-RU" sz="3400" dirty="0" err="1">
                <a:latin typeface="Times New Roman" pitchFamily="18" charset="0"/>
                <a:cs typeface="Times New Roman" pitchFamily="18" charset="0"/>
              </a:rPr>
              <a:t>була</a:t>
            </a:r>
            <a:r>
              <a:rPr lang="ru-RU" sz="3400" dirty="0">
                <a:latin typeface="Times New Roman" pitchFamily="18" charset="0"/>
                <a:cs typeface="Times New Roman" pitchFamily="18" charset="0"/>
              </a:rPr>
              <a:t> тут </a:t>
            </a:r>
            <a:r>
              <a:rPr lang="ru-RU" sz="3400" dirty="0" err="1">
                <a:latin typeface="Times New Roman" pitchFamily="18" charset="0"/>
                <a:cs typeface="Times New Roman" pitchFamily="18" charset="0"/>
              </a:rPr>
              <a:t>твоєю</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лялечкою</a:t>
            </a:r>
            <a:r>
              <a:rPr lang="ru-RU" sz="3400" dirty="0">
                <a:latin typeface="Times New Roman" pitchFamily="18" charset="0"/>
                <a:cs typeface="Times New Roman" pitchFamily="18" charset="0"/>
              </a:rPr>
              <a:t>-дружиною, як </a:t>
            </a:r>
            <a:r>
              <a:rPr lang="ru-RU" sz="3400" dirty="0" err="1">
                <a:latin typeface="Times New Roman" pitchFamily="18" charset="0"/>
                <a:cs typeface="Times New Roman" pitchFamily="18" charset="0"/>
              </a:rPr>
              <a:t>вдома</a:t>
            </a:r>
            <a:r>
              <a:rPr lang="ru-RU" sz="3400" dirty="0">
                <a:latin typeface="Times New Roman" pitchFamily="18" charset="0"/>
                <a:cs typeface="Times New Roman" pitchFamily="18" charset="0"/>
              </a:rPr>
              <a:t> у тата </a:t>
            </a:r>
            <a:r>
              <a:rPr lang="ru-RU" sz="3400" dirty="0" err="1">
                <a:latin typeface="Times New Roman" pitchFamily="18" charset="0"/>
                <a:cs typeface="Times New Roman" pitchFamily="18" charset="0"/>
              </a:rPr>
              <a:t>була</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татовою</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лялечкою</a:t>
            </a:r>
            <a:r>
              <a:rPr lang="ru-RU" sz="3400" dirty="0">
                <a:latin typeface="Times New Roman" pitchFamily="18" charset="0"/>
                <a:cs typeface="Times New Roman" pitchFamily="18" charset="0"/>
              </a:rPr>
              <a:t>-дочкою… Я думаю, </a:t>
            </a:r>
            <a:r>
              <a:rPr lang="ru-RU" sz="3400" dirty="0" err="1">
                <a:latin typeface="Times New Roman" pitchFamily="18" charset="0"/>
                <a:cs typeface="Times New Roman" pitchFamily="18" charset="0"/>
              </a:rPr>
              <a:t>що</a:t>
            </a:r>
            <a:r>
              <a:rPr lang="ru-RU" sz="3400" dirty="0">
                <a:latin typeface="Times New Roman" pitchFamily="18" charset="0"/>
                <a:cs typeface="Times New Roman" pitchFamily="18" charset="0"/>
              </a:rPr>
              <a:t> перш за все я </a:t>
            </a:r>
            <a:r>
              <a:rPr lang="ru-RU" sz="3400" dirty="0" err="1">
                <a:latin typeface="Times New Roman" pitchFamily="18" charset="0"/>
                <a:cs typeface="Times New Roman" pitchFamily="18" charset="0"/>
              </a:rPr>
              <a:t>людина</a:t>
            </a:r>
            <a:r>
              <a:rPr lang="ru-RU" sz="3400" dirty="0">
                <a:latin typeface="Times New Roman" pitchFamily="18" charset="0"/>
                <a:cs typeface="Times New Roman" pitchFamily="18" charset="0"/>
              </a:rPr>
              <a:t>, так само як і </a:t>
            </a:r>
            <a:r>
              <a:rPr lang="ru-RU" sz="3400" dirty="0" err="1">
                <a:latin typeface="Times New Roman" pitchFamily="18" charset="0"/>
                <a:cs typeface="Times New Roman" pitchFamily="18" charset="0"/>
              </a:rPr>
              <a:t>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або</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хоча</a:t>
            </a:r>
            <a:r>
              <a:rPr lang="ru-RU" sz="3400" dirty="0">
                <a:latin typeface="Times New Roman" pitchFamily="18" charset="0"/>
                <a:cs typeface="Times New Roman" pitchFamily="18" charset="0"/>
              </a:rPr>
              <a:t> б, повинна </a:t>
            </a:r>
            <a:r>
              <a:rPr lang="ru-RU" sz="3400" dirty="0" err="1">
                <a:latin typeface="Times New Roman" pitchFamily="18" charset="0"/>
                <a:cs typeface="Times New Roman" pitchFamily="18" charset="0"/>
              </a:rPr>
              <a:t>постаратися</a:t>
            </a:r>
            <a:r>
              <a:rPr lang="ru-RU" sz="3400" dirty="0">
                <a:latin typeface="Times New Roman" pitchFamily="18" charset="0"/>
                <a:cs typeface="Times New Roman" pitchFamily="18" charset="0"/>
              </a:rPr>
              <a:t> стати </a:t>
            </a:r>
            <a:r>
              <a:rPr lang="ru-RU" sz="3400" dirty="0" err="1">
                <a:latin typeface="Times New Roman" pitchFamily="18" charset="0"/>
                <a:cs typeface="Times New Roman" pitchFamily="18" charset="0"/>
              </a:rPr>
              <a:t>людиною</a:t>
            </a:r>
            <a:r>
              <a:rPr lang="ru-RU" sz="3400" dirty="0">
                <a:latin typeface="Times New Roman" pitchFamily="18" charset="0"/>
                <a:cs typeface="Times New Roman" pitchFamily="18" charset="0"/>
              </a:rPr>
              <a:t>… Я не </a:t>
            </a:r>
            <a:r>
              <a:rPr lang="ru-RU" sz="3400" dirty="0" err="1">
                <a:latin typeface="Times New Roman" pitchFamily="18" charset="0"/>
                <a:cs typeface="Times New Roman" pitchFamily="18" charset="0"/>
              </a:rPr>
              <a:t>можу</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більше</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задовольнятися</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тим</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що</a:t>
            </a:r>
            <a:r>
              <a:rPr lang="ru-RU" sz="3400" dirty="0">
                <a:latin typeface="Times New Roman" pitchFamily="18" charset="0"/>
                <a:cs typeface="Times New Roman" pitchFamily="18" charset="0"/>
              </a:rPr>
              <a:t> говорить </a:t>
            </a:r>
            <a:r>
              <a:rPr lang="ru-RU" sz="3400" dirty="0" err="1">
                <a:latin typeface="Times New Roman" pitchFamily="18" charset="0"/>
                <a:cs typeface="Times New Roman" pitchFamily="18" charset="0"/>
              </a:rPr>
              <a:t>більшість</a:t>
            </a:r>
            <a:r>
              <a:rPr lang="ru-RU" sz="3400" dirty="0">
                <a:latin typeface="Times New Roman" pitchFamily="18" charset="0"/>
                <a:cs typeface="Times New Roman" pitchFamily="18" charset="0"/>
              </a:rPr>
              <a:t> і </a:t>
            </a:r>
            <a:r>
              <a:rPr lang="ru-RU" sz="3400" dirty="0" err="1">
                <a:latin typeface="Times New Roman" pitchFamily="18" charset="0"/>
                <a:cs typeface="Times New Roman" pitchFamily="18" charset="0"/>
              </a:rPr>
              <a:t>що</a:t>
            </a:r>
            <a:r>
              <a:rPr lang="ru-RU" sz="3400" dirty="0">
                <a:latin typeface="Times New Roman" pitchFamily="18" charset="0"/>
                <a:cs typeface="Times New Roman" pitchFamily="18" charset="0"/>
              </a:rPr>
              <a:t> говориться в книгах. </a:t>
            </a:r>
            <a:r>
              <a:rPr lang="ru-RU" sz="3400" dirty="0" err="1">
                <a:latin typeface="Times New Roman" pitchFamily="18" charset="0"/>
                <a:cs typeface="Times New Roman" pitchFamily="18" charset="0"/>
              </a:rPr>
              <a:t>Мені</a:t>
            </a:r>
            <a:r>
              <a:rPr lang="ru-RU" sz="3400" dirty="0">
                <a:latin typeface="Times New Roman" pitchFamily="18" charset="0"/>
                <a:cs typeface="Times New Roman" pitchFamily="18" charset="0"/>
              </a:rPr>
              <a:t> треба </a:t>
            </a:r>
            <a:r>
              <a:rPr lang="ru-RU" sz="3400" dirty="0" err="1">
                <a:latin typeface="Times New Roman" pitchFamily="18" charset="0"/>
                <a:cs typeface="Times New Roman" pitchFamily="18" charset="0"/>
              </a:rPr>
              <a:t>самій</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подумати</a:t>
            </a:r>
            <a:r>
              <a:rPr lang="ru-RU" sz="3400" dirty="0">
                <a:latin typeface="Times New Roman" pitchFamily="18" charset="0"/>
                <a:cs typeface="Times New Roman" pitchFamily="18" charset="0"/>
              </a:rPr>
              <a:t> про </a:t>
            </a:r>
            <a:r>
              <a:rPr lang="ru-RU" sz="3400" dirty="0" err="1">
                <a:latin typeface="Times New Roman" pitchFamily="18" charset="0"/>
                <a:cs typeface="Times New Roman" pitchFamily="18" charset="0"/>
              </a:rPr>
              <a:t>ці</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речі</a:t>
            </a:r>
            <a:r>
              <a:rPr lang="ru-RU" sz="3400" dirty="0">
                <a:latin typeface="Times New Roman" pitchFamily="18" charset="0"/>
                <a:cs typeface="Times New Roman" pitchFamily="18" charset="0"/>
              </a:rPr>
              <a:t> і </a:t>
            </a:r>
            <a:r>
              <a:rPr lang="ru-RU" sz="3400" dirty="0" err="1">
                <a:latin typeface="Times New Roman" pitchFamily="18" charset="0"/>
                <a:cs typeface="Times New Roman" pitchFamily="18" charset="0"/>
              </a:rPr>
              <a:t>спробувати</a:t>
            </a:r>
            <a:r>
              <a:rPr lang="ru-RU" sz="3400" dirty="0">
                <a:latin typeface="Times New Roman" pitchFamily="18" charset="0"/>
                <a:cs typeface="Times New Roman" pitchFamily="18" charset="0"/>
              </a:rPr>
              <a:t> </a:t>
            </a:r>
            <a:r>
              <a:rPr lang="ru-RU" sz="3400" dirty="0" err="1">
                <a:latin typeface="Times New Roman" pitchFamily="18" charset="0"/>
                <a:cs typeface="Times New Roman" pitchFamily="18" charset="0"/>
              </a:rPr>
              <a:t>розібратися</a:t>
            </a:r>
            <a:r>
              <a:rPr lang="ru-RU" sz="3400" dirty="0">
                <a:latin typeface="Times New Roman" pitchFamily="18" charset="0"/>
                <a:cs typeface="Times New Roman" pitchFamily="18" charset="0"/>
              </a:rPr>
              <a:t> в </a:t>
            </a:r>
            <a:r>
              <a:rPr lang="ru-RU" sz="3400" dirty="0" smtClean="0">
                <a:latin typeface="Times New Roman" pitchFamily="18" charset="0"/>
                <a:cs typeface="Times New Roman" pitchFamily="18" charset="0"/>
              </a:rPr>
              <a:t>них».</a:t>
            </a:r>
          </a:p>
          <a:p>
            <a:pPr marL="68580" indent="0">
              <a:buNone/>
            </a:pPr>
            <a:endParaRPr lang="ru-RU" sz="3400" dirty="0">
              <a:latin typeface="Times New Roman" pitchFamily="18" charset="0"/>
              <a:cs typeface="Times New Roman" pitchFamily="18" charset="0"/>
            </a:endParaRPr>
          </a:p>
          <a:p>
            <a:pPr marL="68580" indent="0">
              <a:buNone/>
            </a:pPr>
            <a:r>
              <a:rPr lang="ru-RU" sz="3400" dirty="0" smtClean="0">
                <a:latin typeface="Times New Roman" pitchFamily="18" charset="0"/>
                <a:cs typeface="Times New Roman" pitchFamily="18" charset="0"/>
              </a:rPr>
              <a:t> </a:t>
            </a:r>
            <a:endParaRPr lang="ru-RU" sz="34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2335213" cy="1559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148064" y="147990"/>
            <a:ext cx="1994457" cy="369332"/>
          </a:xfrm>
          <a:prstGeom prst="rect">
            <a:avLst/>
          </a:prstGeom>
        </p:spPr>
        <p:txBody>
          <a:bodyPr wrap="none">
            <a:spAutoFit/>
          </a:bodyPr>
          <a:lstStyle/>
          <a:p>
            <a:r>
              <a:rPr lang="uk-UA" dirty="0"/>
              <a:t>«Ляльковий дім»</a:t>
            </a:r>
          </a:p>
        </p:txBody>
      </p:sp>
    </p:spTree>
    <p:extLst>
      <p:ext uri="{BB962C8B-B14F-4D97-AF65-F5344CB8AC3E}">
        <p14:creationId xmlns:p14="http://schemas.microsoft.com/office/powerpoint/2010/main" val="996736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15816" y="1052735"/>
            <a:ext cx="5256702" cy="1760473"/>
          </a:xfrm>
        </p:spPr>
        <p:txBody>
          <a:bodyPr>
            <a:noAutofit/>
          </a:bodyPr>
          <a:lstStyle/>
          <a:p>
            <a:r>
              <a:rPr lang="uk-UA" sz="6000" b="1" dirty="0" smtClean="0"/>
              <a:t>Цікаво знати</a:t>
            </a:r>
            <a:endParaRPr lang="uk-UA" sz="6000" b="1" dirty="0"/>
          </a:p>
        </p:txBody>
      </p:sp>
      <p:sp>
        <p:nvSpPr>
          <p:cNvPr id="3" name="Объект 2"/>
          <p:cNvSpPr>
            <a:spLocks noGrp="1"/>
          </p:cNvSpPr>
          <p:nvPr>
            <p:ph idx="1"/>
          </p:nvPr>
        </p:nvSpPr>
        <p:spPr>
          <a:xfrm>
            <a:off x="683568" y="2924944"/>
            <a:ext cx="7641297" cy="3508977"/>
          </a:xfrm>
        </p:spPr>
        <p:txBody>
          <a:bodyPr>
            <a:normAutofit fontScale="70000" lnSpcReduction="20000"/>
          </a:bodyPr>
          <a:lstStyle/>
          <a:p>
            <a:r>
              <a:rPr lang="uk-UA" dirty="0"/>
              <a:t>Існує своєрідна традиція «продовження» історії Нори. У 1890 </a:t>
            </a:r>
            <a:r>
              <a:rPr lang="uk-UA" dirty="0" smtClean="0"/>
              <a:t>р. </a:t>
            </a:r>
            <a:r>
              <a:rPr lang="uk-UA" dirty="0"/>
              <a:t>англійський письменник У. </a:t>
            </a:r>
            <a:r>
              <a:rPr lang="uk-UA" dirty="0" err="1"/>
              <a:t>Безант</a:t>
            </a:r>
            <a:r>
              <a:rPr lang="uk-UA" dirty="0"/>
              <a:t> розповів про те, що стало «після кінця»: </a:t>
            </a:r>
            <a:r>
              <a:rPr lang="uk-UA" dirty="0" err="1"/>
              <a:t>Хельмер</a:t>
            </a:r>
            <a:r>
              <a:rPr lang="uk-UA" dirty="0"/>
              <a:t> спився, діти виросли. Дочка закохалася в сина </a:t>
            </a:r>
            <a:r>
              <a:rPr lang="uk-UA" dirty="0" err="1"/>
              <a:t>Крогстада</a:t>
            </a:r>
            <a:r>
              <a:rPr lang="uk-UA" dirty="0"/>
              <a:t>, який не бажає їх шлюбу, а її брат підробляє вексель, який потрапив в руки </a:t>
            </a:r>
            <a:r>
              <a:rPr lang="uk-UA" dirty="0" err="1" smtClean="0"/>
              <a:t>Крогстада</a:t>
            </a:r>
            <a:r>
              <a:rPr lang="uk-UA" dirty="0" smtClean="0"/>
              <a:t>. Той </a:t>
            </a:r>
            <a:r>
              <a:rPr lang="uk-UA" dirty="0"/>
              <a:t>шантажує сімейство, вимагаючи, щоб дівчина відмовилася від шлюбу, рятуючи брата. Вона кінчає життя самогубством. </a:t>
            </a:r>
            <a:endParaRPr lang="uk-UA" dirty="0" smtClean="0"/>
          </a:p>
          <a:p>
            <a:r>
              <a:rPr lang="uk-UA" dirty="0" smtClean="0"/>
              <a:t>Американська </a:t>
            </a:r>
            <a:r>
              <a:rPr lang="uk-UA" dirty="0"/>
              <a:t>версія Е. </a:t>
            </a:r>
            <a:r>
              <a:rPr lang="uk-UA" dirty="0" err="1"/>
              <a:t>Ченей</a:t>
            </a:r>
            <a:r>
              <a:rPr lang="uk-UA" dirty="0"/>
              <a:t> звелася до «втішного» епілогу: ставши сестрою милосердя, Нора рятує </a:t>
            </a:r>
            <a:r>
              <a:rPr lang="uk-UA" dirty="0" err="1"/>
              <a:t>Хельмера</a:t>
            </a:r>
            <a:r>
              <a:rPr lang="uk-UA" dirty="0"/>
              <a:t> під час епідемії холери і подружжя </a:t>
            </a:r>
            <a:r>
              <a:rPr lang="uk-UA" dirty="0" smtClean="0"/>
              <a:t>возз’єднується</a:t>
            </a:r>
            <a:r>
              <a:rPr lang="uk-UA" dirty="0"/>
              <a:t>. </a:t>
            </a:r>
            <a:endParaRPr lang="uk-UA" dirty="0" smtClean="0"/>
          </a:p>
          <a:p>
            <a:r>
              <a:rPr lang="uk-UA" dirty="0" smtClean="0"/>
              <a:t>У </a:t>
            </a:r>
            <a:r>
              <a:rPr lang="en-US" dirty="0"/>
              <a:t>XX </a:t>
            </a:r>
            <a:r>
              <a:rPr lang="uk-UA" dirty="0"/>
              <a:t>столітті цю традицію продовжив данський драматург Е.Б. </a:t>
            </a:r>
            <a:r>
              <a:rPr lang="uk-UA" dirty="0" err="1"/>
              <a:t>Ольсен</a:t>
            </a:r>
            <a:r>
              <a:rPr lang="uk-UA" dirty="0"/>
              <a:t> в п’єсі «Куди пішла Нора» (1967 </a:t>
            </a:r>
            <a:r>
              <a:rPr lang="uk-UA" dirty="0" smtClean="0"/>
              <a:t>р.). </a:t>
            </a:r>
            <a:r>
              <a:rPr lang="uk-UA" dirty="0"/>
              <a:t>Нора виявилася «на дні» серед злодіїв і повій, які надають їй моральну підтримку. Влаштувавшись на роботу на фабрику, вона впевнено дивиться в майбутнє. </a:t>
            </a:r>
            <a:r>
              <a:rPr lang="uk-UA" dirty="0" err="1"/>
              <a:t>Хельмер</a:t>
            </a:r>
            <a:r>
              <a:rPr lang="uk-UA" dirty="0"/>
              <a:t> безуспішно намагається її повернути.</a:t>
            </a:r>
          </a:p>
        </p:txBody>
      </p:sp>
      <p:pic>
        <p:nvPicPr>
          <p:cNvPr id="2050" name="Picture 2" descr="C:\Users\Алла\Desktop\image144716089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87757"/>
            <a:ext cx="1969947" cy="242545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292080" y="116632"/>
            <a:ext cx="1994457" cy="369332"/>
          </a:xfrm>
          <a:prstGeom prst="rect">
            <a:avLst/>
          </a:prstGeom>
        </p:spPr>
        <p:txBody>
          <a:bodyPr wrap="none">
            <a:spAutoFit/>
          </a:bodyPr>
          <a:lstStyle/>
          <a:p>
            <a:r>
              <a:rPr lang="uk-UA" dirty="0"/>
              <a:t>«Ляльковий дім»</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5183" y="764704"/>
            <a:ext cx="1224136" cy="1312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4611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736</TotalTime>
  <Words>4745</Words>
  <Application>Microsoft Office PowerPoint</Application>
  <PresentationFormat>Экран (4:3)</PresentationFormat>
  <Paragraphs>232</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Остин</vt:lpstr>
      <vt:lpstr>Проблеми «лялькового дому» в п‘єсі  Г. Ібсена</vt:lpstr>
      <vt:lpstr>Презентация PowerPoint</vt:lpstr>
      <vt:lpstr> Періоди творчості Генріка Ібсена</vt:lpstr>
      <vt:lpstr>Особливості «нової драми»</vt:lpstr>
      <vt:lpstr>Історія написання п‘єси «Ляльковий дім»</vt:lpstr>
      <vt:lpstr>Обкладинки видань п‘єси                              </vt:lpstr>
      <vt:lpstr>Презентация PowerPoint</vt:lpstr>
      <vt:lpstr>Презентация PowerPoint</vt:lpstr>
      <vt:lpstr>Проблематика твору </vt:lpstr>
      <vt:lpstr> Будова  драми </vt:lpstr>
      <vt:lpstr>Конфлікт п‘єси</vt:lpstr>
      <vt:lpstr>З теорії літератури </vt:lpstr>
      <vt:lpstr>Дійові особи драми «Ляльковий дім»</vt:lpstr>
      <vt:lpstr>Презентация PowerPoint</vt:lpstr>
      <vt:lpstr>Презентация PowerPoint</vt:lpstr>
      <vt:lpstr>Ставлення  Торвальда до Нори</vt:lpstr>
      <vt:lpstr>Презентация PowerPoint</vt:lpstr>
      <vt:lpstr>Образ Нори</vt:lpstr>
      <vt:lpstr>Етапи відродження душі Нори</vt:lpstr>
      <vt:lpstr>Презентация PowerPoint</vt:lpstr>
      <vt:lpstr>Символіка драми</vt:lpstr>
      <vt:lpstr>Новаторство п‘єси </vt:lpstr>
      <vt:lpstr>Прочитайте та прокоментуйте</vt:lpstr>
      <vt:lpstr>Цікаво знати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Алла</dc:creator>
  <cp:lastModifiedBy>Алла</cp:lastModifiedBy>
  <cp:revision>260</cp:revision>
  <dcterms:created xsi:type="dcterms:W3CDTF">2018-03-02T18:23:02Z</dcterms:created>
  <dcterms:modified xsi:type="dcterms:W3CDTF">2018-03-09T17:46:49Z</dcterms:modified>
</cp:coreProperties>
</file>