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4" r:id="rId3"/>
    <p:sldId id="265" r:id="rId4"/>
    <p:sldId id="267" r:id="rId5"/>
    <p:sldId id="270" r:id="rId6"/>
    <p:sldId id="271" r:id="rId7"/>
    <p:sldId id="268" r:id="rId8"/>
    <p:sldId id="272" r:id="rId9"/>
    <p:sldId id="269" r:id="rId10"/>
    <p:sldId id="273" r:id="rId11"/>
    <p:sldId id="274" r:id="rId12"/>
    <p:sldId id="278" r:id="rId13"/>
    <p:sldId id="263" r:id="rId14"/>
    <p:sldId id="275" r:id="rId15"/>
    <p:sldId id="279" r:id="rId16"/>
    <p:sldId id="277" r:id="rId17"/>
    <p:sldId id="280" r:id="rId18"/>
    <p:sldId id="281" r:id="rId19"/>
  </p:sldIdLst>
  <p:sldSz cx="9144000" cy="6858000" type="screen4x3"/>
  <p:notesSz cx="6858000" cy="9144000"/>
  <p:custDataLst>
    <p:tags r:id="rId2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666699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84583" autoAdjust="0"/>
  </p:normalViewPr>
  <p:slideViewPr>
    <p:cSldViewPr>
      <p:cViewPr varScale="1">
        <p:scale>
          <a:sx n="62" d="100"/>
          <a:sy n="62" d="100"/>
        </p:scale>
        <p:origin x="95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525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17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4725144"/>
            <a:ext cx="7344816" cy="1440160"/>
          </a:xfrm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131840" y="292102"/>
            <a:ext cx="5832648" cy="1048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1" name="Текст 2"/>
          <p:cNvSpPr>
            <a:spLocks noGrp="1"/>
          </p:cNvSpPr>
          <p:nvPr>
            <p:ph idx="1"/>
          </p:nvPr>
        </p:nvSpPr>
        <p:spPr>
          <a:xfrm>
            <a:off x="3203848" y="1556792"/>
            <a:ext cx="5544616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92102"/>
            <a:ext cx="5832648" cy="1048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03848" y="1556792"/>
            <a:ext cx="5544616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501008"/>
            <a:ext cx="7920880" cy="3356992"/>
          </a:xfrm>
        </p:spPr>
        <p:txBody>
          <a:bodyPr>
            <a:noAutofit/>
          </a:bodyPr>
          <a:lstStyle/>
          <a:p>
            <a:r>
              <a:rPr lang="uk-UA" sz="6000" dirty="0" smtClean="0"/>
              <a:t>Світова новела</a:t>
            </a:r>
            <a:br>
              <a:rPr lang="uk-UA" sz="6000" dirty="0" smtClean="0"/>
            </a:br>
            <a:r>
              <a:rPr lang="uk-UA" sz="6000" dirty="0" smtClean="0"/>
              <a:t>О</a:t>
            </a:r>
            <a:r>
              <a:rPr lang="en-US" sz="6000" dirty="0" smtClean="0"/>
              <a:t>`</a:t>
            </a:r>
            <a:r>
              <a:rPr lang="uk-UA" sz="6000" dirty="0" smtClean="0"/>
              <a:t>Генрі</a:t>
            </a:r>
            <a:r>
              <a:rPr lang="ru-RU" sz="6000" dirty="0"/>
              <a:t> 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 smtClean="0"/>
              <a:t>«Дари </a:t>
            </a:r>
            <a:r>
              <a:rPr lang="ru-RU" sz="6000" dirty="0" err="1" smtClean="0"/>
              <a:t>волхвів</a:t>
            </a:r>
            <a:r>
              <a:rPr lang="ru-RU" sz="6000" dirty="0" smtClean="0"/>
              <a:t>»</a:t>
            </a:r>
            <a:br>
              <a:rPr lang="ru-RU" sz="6000" dirty="0" smtClean="0"/>
            </a:br>
            <a:r>
              <a:rPr lang="ru-RU" sz="6000" dirty="0" smtClean="0"/>
              <a:t>«</a:t>
            </a:r>
            <a:r>
              <a:rPr lang="ru-RU" sz="6000" dirty="0" err="1" smtClean="0"/>
              <a:t>Останній</a:t>
            </a:r>
            <a:r>
              <a:rPr lang="ru-RU" sz="6000" dirty="0" smtClean="0"/>
              <a:t> листок»</a:t>
            </a:r>
            <a:endParaRPr lang="ru-RU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140" y="3140968"/>
            <a:ext cx="2594897" cy="36837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0"/>
            <a:ext cx="5976664" cy="980728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Новела (з </a:t>
            </a:r>
            <a:r>
              <a:rPr lang="uk-UA" b="1" dirty="0" err="1" smtClean="0"/>
              <a:t>італ</a:t>
            </a:r>
            <a:r>
              <a:rPr lang="uk-UA" b="1" dirty="0" smtClean="0"/>
              <a:t>. </a:t>
            </a:r>
            <a:r>
              <a:rPr lang="en-US" b="1" dirty="0" smtClean="0"/>
              <a:t>Novella) - 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840" y="692696"/>
            <a:ext cx="4464496" cy="6165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р</a:t>
            </a:r>
            <a:r>
              <a:rPr lang="uk-UA" sz="4000" dirty="0" err="1" smtClean="0"/>
              <a:t>ізновид</a:t>
            </a:r>
            <a:r>
              <a:rPr lang="uk-UA" sz="4000" dirty="0" smtClean="0"/>
              <a:t> оповідання. </a:t>
            </a:r>
            <a:r>
              <a:rPr lang="uk-UA" sz="4000" dirty="0" smtClean="0"/>
              <a:t>Невеликий </a:t>
            </a:r>
            <a:r>
              <a:rPr lang="uk-UA" sz="4000" dirty="0" smtClean="0"/>
              <a:t>епічний (прозовий) твір про незвичайну життєву подію з несподіваним</a:t>
            </a:r>
          </a:p>
          <a:p>
            <a:pPr marL="0" indent="0">
              <a:buNone/>
            </a:pPr>
            <a:r>
              <a:rPr lang="ru-RU" sz="4000" dirty="0" smtClean="0"/>
              <a:t>ф</a:t>
            </a:r>
            <a:r>
              <a:rPr lang="uk-UA" sz="4000" dirty="0" err="1" smtClean="0"/>
              <a:t>іналом</a:t>
            </a:r>
            <a:r>
              <a:rPr lang="uk-UA" sz="4000" dirty="0" smtClean="0"/>
              <a:t>.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376476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0"/>
            <a:ext cx="6732240" cy="2348880"/>
          </a:xfrm>
        </p:spPr>
        <p:txBody>
          <a:bodyPr>
            <a:normAutofit/>
          </a:bodyPr>
          <a:lstStyle/>
          <a:p>
            <a:r>
              <a:rPr lang="uk-UA" b="1" dirty="0" smtClean="0"/>
              <a:t>О`Генрі, справжнє </a:t>
            </a:r>
            <a:r>
              <a:rPr lang="uk-UA" b="1" dirty="0" err="1" smtClean="0"/>
              <a:t>ім</a:t>
            </a:r>
            <a:r>
              <a:rPr lang="en-US" b="1" dirty="0" smtClean="0"/>
              <a:t>`</a:t>
            </a:r>
            <a:r>
              <a:rPr lang="uk-UA" b="1" dirty="0" smtClean="0"/>
              <a:t>я – Вільям Сідней Портер</a:t>
            </a:r>
            <a:r>
              <a:rPr lang="de-DE" b="1" dirty="0" smtClean="0"/>
              <a:t/>
            </a:r>
            <a:br>
              <a:rPr lang="de-DE" b="1" dirty="0" smtClean="0"/>
            </a:br>
            <a:r>
              <a:rPr lang="uk-UA" b="1" dirty="0" smtClean="0"/>
              <a:t> </a:t>
            </a:r>
            <a:endParaRPr lang="uk-UA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798" y="1772816"/>
            <a:ext cx="3100644" cy="497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2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0"/>
            <a:ext cx="7128792" cy="980728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Дари волхв</a:t>
            </a:r>
            <a:r>
              <a:rPr lang="uk-UA" sz="4000" b="1" dirty="0" err="1" smtClean="0"/>
              <a:t>ів</a:t>
            </a:r>
            <a:r>
              <a:rPr lang="en-US" sz="4000" b="1" dirty="0"/>
              <a:t> </a:t>
            </a:r>
            <a:r>
              <a:rPr lang="uk-UA" sz="3200" dirty="0" smtClean="0"/>
              <a:t>1905</a:t>
            </a:r>
            <a:endParaRPr lang="uk-UA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9912" y="764704"/>
            <a:ext cx="5364087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Словом </a:t>
            </a:r>
            <a:r>
              <a:rPr lang="ru-RU" dirty="0" smtClean="0"/>
              <a:t>«</a:t>
            </a:r>
            <a:r>
              <a:rPr lang="ru-RU" dirty="0" err="1" smtClean="0"/>
              <a:t>волхви</a:t>
            </a:r>
            <a:r>
              <a:rPr lang="ru-RU" dirty="0" smtClean="0"/>
              <a:t>» </a:t>
            </a:r>
            <a:r>
              <a:rPr lang="ru-RU" dirty="0" err="1"/>
              <a:t>українські</a:t>
            </a:r>
            <a:r>
              <a:rPr lang="ru-RU" dirty="0"/>
              <a:t> книжники </a:t>
            </a:r>
            <a:r>
              <a:rPr lang="ru-RU" dirty="0" err="1"/>
              <a:t>перекладали</a:t>
            </a:r>
            <a:r>
              <a:rPr lang="ru-RU" dirty="0"/>
              <a:t> </a:t>
            </a:r>
            <a:r>
              <a:rPr lang="ru-RU" dirty="0" err="1"/>
              <a:t>біблійних</a:t>
            </a:r>
            <a:r>
              <a:rPr lang="ru-RU" dirty="0"/>
              <a:t> </a:t>
            </a:r>
            <a:r>
              <a:rPr lang="ru-RU" dirty="0" err="1"/>
              <a:t>чаклунів</a:t>
            </a:r>
            <a:r>
              <a:rPr lang="ru-RU" dirty="0" smtClean="0"/>
              <a:t>, </a:t>
            </a:r>
            <a:r>
              <a:rPr lang="ru-RU" dirty="0" err="1" smtClean="0"/>
              <a:t>трьох</a:t>
            </a:r>
            <a:r>
              <a:rPr lang="ru-RU" dirty="0" smtClean="0"/>
              <a:t> </a:t>
            </a:r>
            <a:r>
              <a:rPr lang="ru-RU" dirty="0" err="1" smtClean="0"/>
              <a:t>царів</a:t>
            </a:r>
            <a:r>
              <a:rPr lang="ru-RU" dirty="0" smtClean="0"/>
              <a:t>, </a:t>
            </a:r>
            <a:r>
              <a:rPr lang="ru-RU" dirty="0" err="1" smtClean="0"/>
              <a:t>магів</a:t>
            </a:r>
            <a:r>
              <a:rPr lang="ru-RU" dirty="0" smtClean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прийшли</a:t>
            </a:r>
            <a:r>
              <a:rPr lang="ru-RU" dirty="0"/>
              <a:t> до </a:t>
            </a:r>
            <a:r>
              <a:rPr lang="ru-RU" dirty="0" err="1"/>
              <a:t>немовляти</a:t>
            </a:r>
            <a:r>
              <a:rPr lang="ru-RU" dirty="0"/>
              <a:t> </a:t>
            </a:r>
            <a:r>
              <a:rPr lang="ru-RU" dirty="0" err="1" smtClean="0"/>
              <a:t>Ісуса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chemeClr val="accent2"/>
                </a:solidFill>
              </a:rPr>
              <a:t>?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chemeClr val="accent2"/>
                </a:solidFill>
              </a:rPr>
              <a:t>1.Коли </a:t>
            </a:r>
            <a:r>
              <a:rPr lang="ru-RU" i="1" dirty="0" err="1" smtClean="0">
                <a:solidFill>
                  <a:schemeClr val="accent2"/>
                </a:solidFill>
              </a:rPr>
              <a:t>найчастіше</a:t>
            </a:r>
            <a:r>
              <a:rPr lang="ru-RU" i="1" dirty="0" smtClean="0">
                <a:solidFill>
                  <a:schemeClr val="accent2"/>
                </a:solidFill>
              </a:rPr>
              <a:t> в </a:t>
            </a:r>
            <a:r>
              <a:rPr lang="ru-RU" i="1" dirty="0" err="1" smtClean="0">
                <a:solidFill>
                  <a:schemeClr val="accent2"/>
                </a:solidFill>
              </a:rPr>
              <a:t>Україні</a:t>
            </a:r>
            <a:r>
              <a:rPr lang="ru-RU" i="1" dirty="0" smtClean="0">
                <a:solidFill>
                  <a:schemeClr val="accent2"/>
                </a:solidFill>
              </a:rPr>
              <a:t> </a:t>
            </a:r>
            <a:r>
              <a:rPr lang="ru-RU" i="1" dirty="0" err="1" smtClean="0">
                <a:solidFill>
                  <a:schemeClr val="accent2"/>
                </a:solidFill>
              </a:rPr>
              <a:t>згадують</a:t>
            </a:r>
            <a:r>
              <a:rPr lang="ru-RU" i="1" dirty="0" smtClean="0">
                <a:solidFill>
                  <a:schemeClr val="accent2"/>
                </a:solidFill>
              </a:rPr>
              <a:t> про </a:t>
            </a:r>
            <a:r>
              <a:rPr lang="ru-RU" i="1" dirty="0" err="1" smtClean="0">
                <a:solidFill>
                  <a:schemeClr val="accent2"/>
                </a:solidFill>
              </a:rPr>
              <a:t>волхвів</a:t>
            </a:r>
            <a:r>
              <a:rPr lang="ru-RU" i="1" dirty="0">
                <a:solidFill>
                  <a:schemeClr val="accent2"/>
                </a:solidFill>
              </a:rPr>
              <a:t> </a:t>
            </a:r>
            <a:r>
              <a:rPr lang="ru-RU" i="1" dirty="0" smtClean="0">
                <a:solidFill>
                  <a:schemeClr val="accent2"/>
                </a:solidFill>
              </a:rPr>
              <a:t>(</a:t>
            </a:r>
            <a:r>
              <a:rPr lang="ru-RU" i="1" dirty="0" err="1" smtClean="0">
                <a:solidFill>
                  <a:schemeClr val="accent2"/>
                </a:solidFill>
              </a:rPr>
              <a:t>трьох</a:t>
            </a:r>
            <a:r>
              <a:rPr lang="ru-RU" i="1" dirty="0" smtClean="0">
                <a:solidFill>
                  <a:schemeClr val="accent2"/>
                </a:solidFill>
              </a:rPr>
              <a:t> </a:t>
            </a:r>
            <a:r>
              <a:rPr lang="ru-RU" i="1" dirty="0" err="1" smtClean="0">
                <a:solidFill>
                  <a:schemeClr val="accent2"/>
                </a:solidFill>
              </a:rPr>
              <a:t>царів</a:t>
            </a:r>
            <a:r>
              <a:rPr lang="ru-RU" i="1" dirty="0" smtClean="0">
                <a:solidFill>
                  <a:schemeClr val="accent2"/>
                </a:solidFill>
              </a:rPr>
              <a:t>)?</a:t>
            </a:r>
          </a:p>
          <a:p>
            <a:pPr marL="0" indent="0">
              <a:buNone/>
            </a:pPr>
            <a:r>
              <a:rPr lang="ru-RU" i="1" dirty="0" err="1" smtClean="0">
                <a:solidFill>
                  <a:schemeClr val="accent2"/>
                </a:solidFill>
              </a:rPr>
              <a:t>Чи</a:t>
            </a:r>
            <a:r>
              <a:rPr lang="ru-RU" i="1" dirty="0" smtClean="0">
                <a:solidFill>
                  <a:schemeClr val="accent2"/>
                </a:solidFill>
              </a:rPr>
              <a:t> </a:t>
            </a:r>
            <a:r>
              <a:rPr lang="ru-RU" i="1" dirty="0" err="1" smtClean="0">
                <a:solidFill>
                  <a:schemeClr val="accent2"/>
                </a:solidFill>
              </a:rPr>
              <a:t>зустрічаються</a:t>
            </a:r>
            <a:r>
              <a:rPr lang="ru-RU" i="1" dirty="0" smtClean="0">
                <a:solidFill>
                  <a:schemeClr val="accent2"/>
                </a:solidFill>
              </a:rPr>
              <a:t> </a:t>
            </a:r>
            <a:r>
              <a:rPr lang="ru-RU" i="1" dirty="0" err="1" smtClean="0">
                <a:solidFill>
                  <a:schemeClr val="accent2"/>
                </a:solidFill>
              </a:rPr>
              <a:t>ці</a:t>
            </a:r>
            <a:r>
              <a:rPr lang="ru-RU" i="1" dirty="0" smtClean="0">
                <a:solidFill>
                  <a:schemeClr val="accent2"/>
                </a:solidFill>
              </a:rPr>
              <a:t> </a:t>
            </a:r>
            <a:r>
              <a:rPr lang="ru-RU" i="1" dirty="0" err="1" smtClean="0">
                <a:solidFill>
                  <a:schemeClr val="accent2"/>
                </a:solidFill>
              </a:rPr>
              <a:t>персонажі</a:t>
            </a:r>
            <a:r>
              <a:rPr lang="ru-RU" i="1" dirty="0" smtClean="0">
                <a:solidFill>
                  <a:schemeClr val="accent2"/>
                </a:solidFill>
              </a:rPr>
              <a:t> в </a:t>
            </a:r>
            <a:r>
              <a:rPr lang="ru-RU" i="1" dirty="0" err="1" smtClean="0">
                <a:solidFill>
                  <a:schemeClr val="accent2"/>
                </a:solidFill>
              </a:rPr>
              <a:t>новелі</a:t>
            </a:r>
            <a:r>
              <a:rPr lang="ru-RU" i="1" dirty="0" smtClean="0">
                <a:solidFill>
                  <a:schemeClr val="accent2"/>
                </a:solidFill>
              </a:rPr>
              <a:t> О</a:t>
            </a:r>
            <a:r>
              <a:rPr lang="en-US" i="1" dirty="0" smtClean="0">
                <a:solidFill>
                  <a:schemeClr val="accent2"/>
                </a:solidFill>
              </a:rPr>
              <a:t>`</a:t>
            </a:r>
            <a:r>
              <a:rPr lang="uk-UA" i="1" dirty="0" smtClean="0">
                <a:solidFill>
                  <a:schemeClr val="accent2"/>
                </a:solidFill>
              </a:rPr>
              <a:t>Генрі?</a:t>
            </a:r>
            <a:endParaRPr lang="ru-RU" i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0109"/>
            <a:ext cx="3779912" cy="381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4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659" y="2577002"/>
            <a:ext cx="3110858" cy="428099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0"/>
            <a:ext cx="5904656" cy="692696"/>
          </a:xfrm>
        </p:spPr>
        <p:txBody>
          <a:bodyPr>
            <a:normAutofit fontScale="90000"/>
          </a:bodyPr>
          <a:lstStyle/>
          <a:p>
            <a:r>
              <a:rPr lang="uk-UA" b="1" dirty="0" err="1" smtClean="0"/>
              <a:t>Делла</a:t>
            </a:r>
            <a:r>
              <a:rPr lang="uk-UA" b="1" dirty="0" smtClean="0"/>
              <a:t> та </a:t>
            </a:r>
            <a:r>
              <a:rPr lang="uk-UA" b="1" dirty="0" err="1"/>
              <a:t>Д</a:t>
            </a:r>
            <a:r>
              <a:rPr lang="uk-UA" b="1" dirty="0" err="1" smtClean="0"/>
              <a:t>жим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808" y="692696"/>
            <a:ext cx="5904656" cy="6165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600" i="1" dirty="0" smtClean="0">
                <a:solidFill>
                  <a:schemeClr val="accent2"/>
                </a:solidFill>
              </a:rPr>
              <a:t>?2. </a:t>
            </a:r>
            <a:r>
              <a:rPr lang="uk-UA" sz="3600" i="1" dirty="0" smtClean="0">
                <a:solidFill>
                  <a:schemeClr val="accent2"/>
                </a:solidFill>
              </a:rPr>
              <a:t>Доведи, </a:t>
            </a:r>
            <a:r>
              <a:rPr lang="uk-UA" sz="3600" i="1" dirty="0" smtClean="0">
                <a:solidFill>
                  <a:schemeClr val="accent2"/>
                </a:solidFill>
              </a:rPr>
              <a:t>що герої живуть дуже скромно? </a:t>
            </a:r>
          </a:p>
          <a:p>
            <a:pPr marL="0" indent="0">
              <a:buNone/>
            </a:pPr>
            <a:r>
              <a:rPr lang="uk-UA" sz="3600" i="1" dirty="0" smtClean="0">
                <a:solidFill>
                  <a:schemeClr val="accent2"/>
                </a:solidFill>
              </a:rPr>
              <a:t>?3. Скільки отримував </a:t>
            </a:r>
            <a:r>
              <a:rPr lang="uk-UA" sz="3600" i="1" dirty="0" err="1" smtClean="0">
                <a:solidFill>
                  <a:schemeClr val="accent2"/>
                </a:solidFill>
              </a:rPr>
              <a:t>Джим</a:t>
            </a:r>
            <a:r>
              <a:rPr lang="uk-UA" sz="3600" i="1" dirty="0" smtClean="0">
                <a:solidFill>
                  <a:schemeClr val="accent2"/>
                </a:solidFill>
              </a:rPr>
              <a:t> на тиждень, скільки </a:t>
            </a:r>
          </a:p>
          <a:p>
            <a:pPr marL="0" indent="0">
              <a:buNone/>
            </a:pPr>
            <a:r>
              <a:rPr lang="uk-UA" sz="3600" i="1" dirty="0" smtClean="0">
                <a:solidFill>
                  <a:schemeClr val="accent2"/>
                </a:solidFill>
              </a:rPr>
              <a:t>платили </a:t>
            </a:r>
            <a:r>
              <a:rPr lang="uk-UA" sz="3600" i="1" dirty="0" smtClean="0">
                <a:solidFill>
                  <a:schemeClr val="accent2"/>
                </a:solidFill>
              </a:rPr>
              <a:t>за помешкання?</a:t>
            </a:r>
          </a:p>
          <a:p>
            <a:pPr marL="0" indent="0">
              <a:buNone/>
            </a:pPr>
            <a:r>
              <a:rPr lang="uk-UA" sz="3600" i="1" dirty="0" smtClean="0">
                <a:solidFill>
                  <a:schemeClr val="accent2"/>
                </a:solidFill>
              </a:rPr>
              <a:t>?4. Які цінні речі </a:t>
            </a:r>
          </a:p>
          <a:p>
            <a:pPr marL="0" indent="0">
              <a:buNone/>
            </a:pPr>
            <a:r>
              <a:rPr lang="uk-UA" sz="3600" i="1" dirty="0" smtClean="0">
                <a:solidFill>
                  <a:schemeClr val="accent2"/>
                </a:solidFill>
              </a:rPr>
              <a:t>були </a:t>
            </a:r>
          </a:p>
          <a:p>
            <a:pPr marL="0" indent="0">
              <a:buNone/>
            </a:pPr>
            <a:r>
              <a:rPr lang="uk-UA" sz="3600" i="1" dirty="0" smtClean="0">
                <a:solidFill>
                  <a:schemeClr val="accent2"/>
                </a:solidFill>
              </a:rPr>
              <a:t>     в подружжя.</a:t>
            </a:r>
            <a:endParaRPr lang="uk-UA" sz="3600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54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0"/>
            <a:ext cx="5148064" cy="3284985"/>
          </a:xfrm>
        </p:spPr>
        <p:txBody>
          <a:bodyPr>
            <a:normAutofit/>
          </a:bodyPr>
          <a:lstStyle/>
          <a:p>
            <a:r>
              <a:rPr lang="uk-UA" sz="2800" b="1" dirty="0"/>
              <a:t>Цар Соломон </a:t>
            </a:r>
            <a:r>
              <a:rPr lang="uk-UA" sz="2800" dirty="0"/>
              <a:t>— згідно з біблійною Першою Книгою Царів, один із найбільш могутніх, розумних та заможних царів давньої держави Ізраїль.</a:t>
            </a:r>
            <a:br>
              <a:rPr lang="uk-UA" sz="2800" dirty="0"/>
            </a:b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2708921"/>
            <a:ext cx="5148064" cy="39604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b="1" dirty="0" smtClean="0">
                <a:solidFill>
                  <a:schemeClr val="accent1"/>
                </a:solidFill>
              </a:rPr>
              <a:t>Цариця </a:t>
            </a:r>
            <a:r>
              <a:rPr lang="uk-UA" b="1" dirty="0" err="1" smtClean="0">
                <a:solidFill>
                  <a:schemeClr val="accent1"/>
                </a:solidFill>
              </a:rPr>
              <a:t>Савська</a:t>
            </a:r>
            <a:r>
              <a:rPr lang="uk-UA" b="1" dirty="0" smtClean="0">
                <a:solidFill>
                  <a:schemeClr val="accent1"/>
                </a:solidFill>
              </a:rPr>
              <a:t>, </a:t>
            </a:r>
            <a:r>
              <a:rPr lang="uk-UA" dirty="0" smtClean="0">
                <a:solidFill>
                  <a:schemeClr val="accent1"/>
                </a:solidFill>
              </a:rPr>
              <a:t>дізнавшись </a:t>
            </a:r>
            <a:r>
              <a:rPr lang="uk-UA" dirty="0">
                <a:solidFill>
                  <a:schemeClr val="accent1"/>
                </a:solidFill>
              </a:rPr>
              <a:t>про мудрість і славу Соломона, «прийшла випробувати його загадками</a:t>
            </a:r>
            <a:r>
              <a:rPr lang="uk-UA" dirty="0" smtClean="0">
                <a:solidFill>
                  <a:schemeClr val="accent1"/>
                </a:solidFill>
              </a:rPr>
              <a:t>».</a:t>
            </a:r>
          </a:p>
          <a:p>
            <a:pPr marL="0" indent="0">
              <a:buNone/>
            </a:pPr>
            <a:endParaRPr lang="uk-UA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uk-UA" b="1" i="1" dirty="0" smtClean="0">
                <a:solidFill>
                  <a:schemeClr val="accent2"/>
                </a:solidFill>
              </a:rPr>
              <a:t>?5. Чому </a:t>
            </a:r>
            <a:r>
              <a:rPr lang="uk-UA" b="1" i="1" dirty="0" err="1" smtClean="0">
                <a:solidFill>
                  <a:schemeClr val="accent2"/>
                </a:solidFill>
              </a:rPr>
              <a:t>Делла</a:t>
            </a:r>
            <a:r>
              <a:rPr lang="uk-UA" b="1" i="1" dirty="0" smtClean="0">
                <a:solidFill>
                  <a:schemeClr val="accent2"/>
                </a:solidFill>
              </a:rPr>
              <a:t> та </a:t>
            </a:r>
            <a:r>
              <a:rPr lang="uk-UA" b="1" i="1" dirty="0" err="1" smtClean="0">
                <a:solidFill>
                  <a:schemeClr val="accent2"/>
                </a:solidFill>
              </a:rPr>
              <a:t>Джим</a:t>
            </a:r>
            <a:r>
              <a:rPr lang="uk-UA" b="1" i="1" dirty="0" smtClean="0">
                <a:solidFill>
                  <a:schemeClr val="accent2"/>
                </a:solidFill>
              </a:rPr>
              <a:t> вважали себе багатшими за царів? </a:t>
            </a:r>
            <a:endParaRPr lang="uk-UA" b="1" i="1" dirty="0">
              <a:solidFill>
                <a:schemeClr val="accent2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9997"/>
            <a:ext cx="3995936" cy="519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55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3523148"/>
            <a:ext cx="4860032" cy="33348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i="1" dirty="0" smtClean="0">
                <a:solidFill>
                  <a:srgbClr val="C00000"/>
                </a:solidFill>
              </a:rPr>
              <a:t>? 6.Що </a:t>
            </a:r>
            <a:r>
              <a:rPr lang="ru-RU" sz="4000" i="1" dirty="0">
                <a:solidFill>
                  <a:srgbClr val="C00000"/>
                </a:solidFill>
              </a:rPr>
              <a:t>продали Джим та Делла, </a:t>
            </a:r>
            <a:r>
              <a:rPr lang="ru-RU" sz="4000" i="1" dirty="0" err="1">
                <a:solidFill>
                  <a:srgbClr val="C00000"/>
                </a:solidFill>
              </a:rPr>
              <a:t>щоб</a:t>
            </a:r>
            <a:r>
              <a:rPr lang="ru-RU" sz="4000" i="1" dirty="0">
                <a:solidFill>
                  <a:srgbClr val="C00000"/>
                </a:solidFill>
              </a:rPr>
              <a:t> </a:t>
            </a:r>
            <a:r>
              <a:rPr lang="ru-RU" sz="4000" i="1" dirty="0" err="1">
                <a:solidFill>
                  <a:srgbClr val="C00000"/>
                </a:solidFill>
              </a:rPr>
              <a:t>придбати</a:t>
            </a:r>
            <a:r>
              <a:rPr lang="ru-RU" sz="4000" i="1" dirty="0">
                <a:solidFill>
                  <a:srgbClr val="C00000"/>
                </a:solidFill>
              </a:rPr>
              <a:t> </a:t>
            </a:r>
            <a:r>
              <a:rPr lang="ru-RU" sz="4000" i="1" dirty="0" err="1">
                <a:solidFill>
                  <a:srgbClr val="C00000"/>
                </a:solidFill>
              </a:rPr>
              <a:t>подарунки</a:t>
            </a:r>
            <a:r>
              <a:rPr lang="ru-RU" sz="4000" i="1" dirty="0">
                <a:solidFill>
                  <a:srgbClr val="C00000"/>
                </a:solidFill>
              </a:rPr>
              <a:t> </a:t>
            </a:r>
            <a:r>
              <a:rPr lang="ru-RU" sz="4000" i="1" dirty="0" err="1">
                <a:solidFill>
                  <a:srgbClr val="C00000"/>
                </a:solidFill>
              </a:rPr>
              <a:t>коханим</a:t>
            </a:r>
            <a:r>
              <a:rPr lang="ru-RU" sz="4000" i="1" dirty="0" smtClean="0">
                <a:solidFill>
                  <a:srgbClr val="C00000"/>
                </a:solidFill>
              </a:rPr>
              <a:t>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19" y="3888265"/>
            <a:ext cx="4295887" cy="29762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32" y="33197"/>
            <a:ext cx="4653268" cy="348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5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2" y="4797152"/>
            <a:ext cx="5166320" cy="5324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?7.Поясніть, що герої подарували один одному, як це використовувати? В чому іронія </a:t>
            </a:r>
            <a:r>
              <a:rPr lang="uk-UA" dirty="0" smtClean="0"/>
              <a:t> </a:t>
            </a:r>
            <a:r>
              <a:rPr lang="uk-UA" dirty="0" smtClean="0"/>
              <a:t>ситуації?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6" y="1664838"/>
            <a:ext cx="3968350" cy="52911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447" y="-19724"/>
            <a:ext cx="4690553" cy="330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0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620688"/>
            <a:ext cx="6444208" cy="5544616"/>
          </a:xfrm>
        </p:spPr>
        <p:txBody>
          <a:bodyPr>
            <a:normAutofit fontScale="90000"/>
          </a:bodyPr>
          <a:lstStyle/>
          <a:p>
            <a:r>
              <a:rPr lang="uk-UA" i="1" dirty="0" smtClean="0">
                <a:solidFill>
                  <a:srgbClr val="C00000"/>
                </a:solidFill>
              </a:rPr>
              <a:t>?8. До чого тут волхви?</a:t>
            </a:r>
            <a:br>
              <a:rPr lang="uk-UA" i="1" dirty="0" smtClean="0">
                <a:solidFill>
                  <a:srgbClr val="C00000"/>
                </a:solidFill>
              </a:rPr>
            </a:br>
            <a:r>
              <a:rPr lang="uk-UA" i="1" dirty="0" smtClean="0">
                <a:solidFill>
                  <a:srgbClr val="C00000"/>
                </a:solidFill>
              </a:rPr>
              <a:t>?9. Чому автор називає </a:t>
            </a:r>
            <a:r>
              <a:rPr lang="uk-UA" i="1" dirty="0" err="1" smtClean="0">
                <a:solidFill>
                  <a:srgbClr val="C00000"/>
                </a:solidFill>
              </a:rPr>
              <a:t>Джима</a:t>
            </a:r>
            <a:r>
              <a:rPr lang="uk-UA" i="1" dirty="0" smtClean="0">
                <a:solidFill>
                  <a:srgbClr val="C00000"/>
                </a:solidFill>
              </a:rPr>
              <a:t> та </a:t>
            </a:r>
            <a:r>
              <a:rPr lang="uk-UA" i="1" dirty="0" err="1" smtClean="0">
                <a:solidFill>
                  <a:srgbClr val="C00000"/>
                </a:solidFill>
              </a:rPr>
              <a:t>Деллу</a:t>
            </a:r>
            <a:r>
              <a:rPr lang="uk-UA" i="1" dirty="0" smtClean="0">
                <a:solidFill>
                  <a:srgbClr val="C00000"/>
                </a:solidFill>
              </a:rPr>
              <a:t> наймудрішими?</a:t>
            </a:r>
            <a:br>
              <a:rPr lang="uk-UA" i="1" dirty="0" smtClean="0">
                <a:solidFill>
                  <a:srgbClr val="C00000"/>
                </a:solidFill>
              </a:rPr>
            </a:br>
            <a:r>
              <a:rPr lang="uk-UA" i="1" dirty="0" smtClean="0">
                <a:solidFill>
                  <a:srgbClr val="C00000"/>
                </a:solidFill>
              </a:rPr>
              <a:t>?10. Доведи, що «Дари волхвів» – новела.</a:t>
            </a:r>
            <a:br>
              <a:rPr lang="uk-UA" i="1" dirty="0" smtClean="0">
                <a:solidFill>
                  <a:srgbClr val="C00000"/>
                </a:solidFill>
              </a:rPr>
            </a:br>
            <a:r>
              <a:rPr lang="uk-UA" i="1" dirty="0" smtClean="0">
                <a:solidFill>
                  <a:srgbClr val="C00000"/>
                </a:solidFill>
              </a:rPr>
              <a:t>?11.</a:t>
            </a:r>
            <a:r>
              <a:rPr lang="ru-RU" i="1" dirty="0">
                <a:solidFill>
                  <a:srgbClr val="C00000"/>
                </a:solidFill>
              </a:rPr>
              <a:t> Як, на вашу думку, </a:t>
            </a:r>
            <a:r>
              <a:rPr lang="ru-RU" i="1" dirty="0" err="1">
                <a:solidFill>
                  <a:srgbClr val="C00000"/>
                </a:solidFill>
              </a:rPr>
              <a:t>марна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i="1" dirty="0" err="1">
                <a:solidFill>
                  <a:srgbClr val="C00000"/>
                </a:solidFill>
              </a:rPr>
              <a:t>або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i="1" dirty="0" err="1">
                <a:solidFill>
                  <a:srgbClr val="C00000"/>
                </a:solidFill>
              </a:rPr>
              <a:t>виправдана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i="1" dirty="0" err="1">
                <a:solidFill>
                  <a:srgbClr val="C00000"/>
                </a:solidFill>
              </a:rPr>
              <a:t>була</a:t>
            </a:r>
            <a:r>
              <a:rPr lang="ru-RU" i="1" dirty="0">
                <a:solidFill>
                  <a:srgbClr val="C00000"/>
                </a:solidFill>
              </a:rPr>
              <a:t> жертва </a:t>
            </a:r>
            <a:r>
              <a:rPr lang="ru-RU" i="1" dirty="0" err="1">
                <a:solidFill>
                  <a:srgbClr val="C00000"/>
                </a:solidFill>
              </a:rPr>
              <a:t>героїв</a:t>
            </a:r>
            <a:r>
              <a:rPr lang="ru-RU" i="1" dirty="0">
                <a:solidFill>
                  <a:srgbClr val="C00000"/>
                </a:solidFill>
              </a:rPr>
              <a:t>?</a:t>
            </a:r>
            <a:r>
              <a:rPr lang="uk-UA" i="1" dirty="0" smtClean="0">
                <a:solidFill>
                  <a:srgbClr val="C00000"/>
                </a:solidFill>
              </a:rPr>
              <a:t> </a:t>
            </a:r>
            <a:br>
              <a:rPr lang="uk-UA" i="1" dirty="0" smtClean="0">
                <a:solidFill>
                  <a:srgbClr val="C00000"/>
                </a:solidFill>
              </a:rPr>
            </a:br>
            <a:endParaRPr lang="uk-UA" i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9307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56" y="2497867"/>
            <a:ext cx="3460423" cy="43601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116632"/>
            <a:ext cx="5832648" cy="50405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Історична довідка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7824" y="620688"/>
            <a:ext cx="6156176" cy="6237312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uk-UA" dirty="0" smtClean="0"/>
              <a:t>Зовнішність </a:t>
            </a:r>
            <a:r>
              <a:rPr lang="uk-UA" dirty="0" err="1"/>
              <a:t>Делли</a:t>
            </a:r>
            <a:r>
              <a:rPr lang="uk-UA" dirty="0"/>
              <a:t> </a:t>
            </a:r>
            <a:r>
              <a:rPr lang="uk-UA" dirty="0" smtClean="0"/>
              <a:t>автор </a:t>
            </a:r>
            <a:r>
              <a:rPr lang="uk-UA" dirty="0"/>
              <a:t>списав зі </a:t>
            </a:r>
            <a:r>
              <a:rPr lang="uk-UA" dirty="0" smtClean="0"/>
              <a:t>своєї </a:t>
            </a:r>
            <a:r>
              <a:rPr lang="uk-UA" dirty="0"/>
              <a:t>дружини </a:t>
            </a:r>
            <a:r>
              <a:rPr lang="uk-UA" dirty="0" err="1"/>
              <a:t>Етол</a:t>
            </a:r>
            <a:r>
              <a:rPr lang="uk-UA" dirty="0"/>
              <a:t>. </a:t>
            </a:r>
            <a:endParaRPr lang="uk-UA" dirty="0" smtClean="0"/>
          </a:p>
          <a:p>
            <a:pPr marL="514350" indent="-514350">
              <a:buAutoNum type="arabicPeriod"/>
            </a:pPr>
            <a:r>
              <a:rPr lang="uk-UA" dirty="0" smtClean="0"/>
              <a:t>Дружина </a:t>
            </a:r>
            <a:r>
              <a:rPr lang="uk-UA" dirty="0"/>
              <a:t>О. Генрі тяжко </a:t>
            </a:r>
            <a:r>
              <a:rPr lang="uk-UA" dirty="0" smtClean="0"/>
              <a:t>хворіла</a:t>
            </a:r>
            <a:r>
              <a:rPr lang="uk-UA" dirty="0"/>
              <a:t>, </a:t>
            </a:r>
            <a:r>
              <a:rPr lang="uk-UA" dirty="0" smtClean="0"/>
              <a:t>він </a:t>
            </a:r>
            <a:r>
              <a:rPr lang="uk-UA" dirty="0"/>
              <a:t>перебував </a:t>
            </a:r>
            <a:r>
              <a:rPr lang="uk-UA" dirty="0" smtClean="0"/>
              <a:t> </a:t>
            </a:r>
            <a:r>
              <a:rPr lang="uk-UA" dirty="0"/>
              <a:t>закордоном, переховуючись від </a:t>
            </a:r>
            <a:r>
              <a:rPr lang="uk-UA" dirty="0" smtClean="0"/>
              <a:t> </a:t>
            </a:r>
            <a:r>
              <a:rPr lang="uk-UA" dirty="0"/>
              <a:t>ув’язнення. Не маючи </a:t>
            </a:r>
            <a:r>
              <a:rPr lang="uk-UA" dirty="0" smtClean="0"/>
              <a:t>грошей, </a:t>
            </a:r>
            <a:r>
              <a:rPr lang="uk-UA" dirty="0"/>
              <a:t>вона продала свою мережану шаль і купила чоловіку різдвяний подарунок ― золотий ланцюжок для годинника, який вислала йому </a:t>
            </a:r>
            <a:r>
              <a:rPr lang="uk-UA" dirty="0" smtClean="0"/>
              <a:t>поштою. </a:t>
            </a:r>
          </a:p>
          <a:p>
            <a:pPr marL="0" indent="0">
              <a:buNone/>
            </a:pPr>
            <a:r>
              <a:rPr lang="uk-UA" dirty="0" smtClean="0"/>
              <a:t>      А він продав годинника, щоб      придбати квиток і приїхати до неї.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5522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92102"/>
            <a:ext cx="6480720" cy="2056778"/>
          </a:xfrm>
        </p:spPr>
        <p:txBody>
          <a:bodyPr>
            <a:normAutofit fontScale="90000"/>
          </a:bodyPr>
          <a:lstStyle/>
          <a:p>
            <a:r>
              <a:rPr lang="uk-UA" sz="6000" b="1" dirty="0" smtClean="0"/>
              <a:t>Останній листок</a:t>
            </a:r>
            <a:r>
              <a:rPr lang="uk-UA" dirty="0" smtClean="0"/>
              <a:t>, 1905</a:t>
            </a:r>
            <a:br>
              <a:rPr lang="uk-UA" dirty="0" smtClean="0"/>
            </a:br>
            <a:r>
              <a:rPr lang="uk-UA" dirty="0" smtClean="0"/>
              <a:t>новела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320236"/>
            <a:ext cx="7308304" cy="438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06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47" y="-36675"/>
            <a:ext cx="5401581" cy="31869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65102"/>
            <a:ext cx="3445895" cy="36928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780" y="1114986"/>
            <a:ext cx="2432220" cy="568275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7237" y="2564904"/>
            <a:ext cx="2860241" cy="429309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27237" y="260648"/>
            <a:ext cx="872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</a:rPr>
              <a:t>1</a:t>
            </a:r>
            <a:endParaRPr lang="uk-UA" sz="36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73133" y="3492301"/>
            <a:ext cx="435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</a:rPr>
              <a:t>2</a:t>
            </a:r>
            <a:endParaRPr lang="uk-UA" sz="36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1520" y="3789040"/>
            <a:ext cx="4007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C00000"/>
                </a:solidFill>
              </a:rPr>
              <a:t>3</a:t>
            </a:r>
            <a:endParaRPr lang="uk-UA" sz="44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96136" y="2795770"/>
            <a:ext cx="4913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</a:rPr>
              <a:t>4</a:t>
            </a:r>
            <a:endParaRPr lang="uk-UA" sz="400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71834" y="0"/>
            <a:ext cx="37721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</a:rPr>
              <a:t>І. Як по'вязані ці ілюстрації зі змістом новели «Останній листок»?</a:t>
            </a:r>
            <a:endParaRPr lang="uk-UA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45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 253"/>
          <p:cNvSpPr>
            <a:spLocks noChangeShapeType="1"/>
          </p:cNvSpPr>
          <p:nvPr/>
        </p:nvSpPr>
        <p:spPr bwMode="gray">
          <a:xfrm>
            <a:off x="4019872" y="4845889"/>
            <a:ext cx="4800600" cy="0"/>
          </a:xfrm>
          <a:prstGeom prst="line">
            <a:avLst/>
          </a:prstGeom>
          <a:noFill/>
          <a:ln w="25400">
            <a:solidFill>
              <a:schemeClr val="accent1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25" name="Rectangle 254"/>
          <p:cNvSpPr>
            <a:spLocks noChangeArrowheads="1"/>
          </p:cNvSpPr>
          <p:nvPr/>
        </p:nvSpPr>
        <p:spPr bwMode="gray">
          <a:xfrm rot="3419336">
            <a:off x="3735709" y="4269627"/>
            <a:ext cx="479425" cy="5207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6" name="Text Box 255"/>
          <p:cNvSpPr txBox="1">
            <a:spLocks noChangeArrowheads="1"/>
          </p:cNvSpPr>
          <p:nvPr/>
        </p:nvSpPr>
        <p:spPr bwMode="gray">
          <a:xfrm>
            <a:off x="3791272" y="43124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4</a:t>
            </a:r>
          </a:p>
        </p:txBody>
      </p:sp>
      <p:sp>
        <p:nvSpPr>
          <p:cNvPr id="27" name="Line 256"/>
          <p:cNvSpPr>
            <a:spLocks noChangeShapeType="1"/>
          </p:cNvSpPr>
          <p:nvPr/>
        </p:nvSpPr>
        <p:spPr bwMode="gray">
          <a:xfrm>
            <a:off x="4019872" y="2331289"/>
            <a:ext cx="4800600" cy="0"/>
          </a:xfrm>
          <a:prstGeom prst="line">
            <a:avLst/>
          </a:prstGeom>
          <a:noFill/>
          <a:ln w="25400">
            <a:solidFill>
              <a:schemeClr val="accent1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28" name="Rectangle 257"/>
          <p:cNvSpPr>
            <a:spLocks noChangeArrowheads="1"/>
          </p:cNvSpPr>
          <p:nvPr/>
        </p:nvSpPr>
        <p:spPr bwMode="gray">
          <a:xfrm rot="3419336">
            <a:off x="3663701" y="1755027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29" name="Text Box 258"/>
          <p:cNvSpPr txBox="1">
            <a:spLocks noChangeArrowheads="1"/>
          </p:cNvSpPr>
          <p:nvPr/>
        </p:nvSpPr>
        <p:spPr bwMode="gray">
          <a:xfrm>
            <a:off x="4382060" y="1873336"/>
            <a:ext cx="4654436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Що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об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`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єднало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Сью та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Джонсі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?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0" name="Text Box 259"/>
          <p:cNvSpPr txBox="1">
            <a:spLocks noChangeArrowheads="1"/>
          </p:cNvSpPr>
          <p:nvPr/>
        </p:nvSpPr>
        <p:spPr bwMode="gray">
          <a:xfrm>
            <a:off x="3791272" y="17978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sp>
        <p:nvSpPr>
          <p:cNvPr id="31" name="Line 260"/>
          <p:cNvSpPr>
            <a:spLocks noChangeShapeType="1"/>
          </p:cNvSpPr>
          <p:nvPr/>
        </p:nvSpPr>
        <p:spPr bwMode="gray">
          <a:xfrm>
            <a:off x="4019872" y="3169489"/>
            <a:ext cx="4800600" cy="0"/>
          </a:xfrm>
          <a:prstGeom prst="line">
            <a:avLst/>
          </a:prstGeom>
          <a:noFill/>
          <a:ln w="25400">
            <a:solidFill>
              <a:schemeClr val="accent1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32" name="Rectangle 261"/>
          <p:cNvSpPr>
            <a:spLocks noChangeArrowheads="1"/>
          </p:cNvSpPr>
          <p:nvPr/>
        </p:nvSpPr>
        <p:spPr bwMode="gray">
          <a:xfrm rot="3419336">
            <a:off x="3735709" y="2593227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3" name="Text Box 262"/>
          <p:cNvSpPr txBox="1">
            <a:spLocks noChangeArrowheads="1"/>
          </p:cNvSpPr>
          <p:nvPr/>
        </p:nvSpPr>
        <p:spPr bwMode="gray">
          <a:xfrm>
            <a:off x="3791272" y="26360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2</a:t>
            </a:r>
          </a:p>
        </p:txBody>
      </p:sp>
      <p:sp>
        <p:nvSpPr>
          <p:cNvPr id="34" name="Line 263"/>
          <p:cNvSpPr>
            <a:spLocks noChangeShapeType="1"/>
          </p:cNvSpPr>
          <p:nvPr/>
        </p:nvSpPr>
        <p:spPr bwMode="gray">
          <a:xfrm>
            <a:off x="4021460" y="4006102"/>
            <a:ext cx="4799012" cy="1587"/>
          </a:xfrm>
          <a:prstGeom prst="line">
            <a:avLst/>
          </a:prstGeom>
          <a:noFill/>
          <a:ln w="25400">
            <a:solidFill>
              <a:schemeClr val="accent1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35" name="Rectangle 264"/>
          <p:cNvSpPr>
            <a:spLocks noChangeArrowheads="1"/>
          </p:cNvSpPr>
          <p:nvPr/>
        </p:nvSpPr>
        <p:spPr bwMode="gray">
          <a:xfrm rot="3419336">
            <a:off x="3735709" y="3431427"/>
            <a:ext cx="479425" cy="5207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6" name="Text Box 265"/>
          <p:cNvSpPr txBox="1">
            <a:spLocks noChangeArrowheads="1"/>
          </p:cNvSpPr>
          <p:nvPr/>
        </p:nvSpPr>
        <p:spPr bwMode="gray">
          <a:xfrm>
            <a:off x="3791272" y="34742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3</a:t>
            </a:r>
          </a:p>
        </p:txBody>
      </p:sp>
      <p:sp>
        <p:nvSpPr>
          <p:cNvPr id="37" name="Line 266"/>
          <p:cNvSpPr>
            <a:spLocks noChangeShapeType="1"/>
          </p:cNvSpPr>
          <p:nvPr/>
        </p:nvSpPr>
        <p:spPr bwMode="gray">
          <a:xfrm>
            <a:off x="4019872" y="5706314"/>
            <a:ext cx="4800600" cy="0"/>
          </a:xfrm>
          <a:prstGeom prst="line">
            <a:avLst/>
          </a:prstGeom>
          <a:noFill/>
          <a:ln w="25400">
            <a:solidFill>
              <a:schemeClr val="accent1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38" name="Rectangle 267"/>
          <p:cNvSpPr>
            <a:spLocks noChangeArrowheads="1"/>
          </p:cNvSpPr>
          <p:nvPr/>
        </p:nvSpPr>
        <p:spPr bwMode="ltGray">
          <a:xfrm rot="3419336">
            <a:off x="3735709" y="5130052"/>
            <a:ext cx="479425" cy="520700"/>
          </a:xfrm>
          <a:prstGeom prst="rect">
            <a:avLst/>
          </a:prstGeom>
          <a:gradFill rotWithShape="1">
            <a:gsLst>
              <a:gs pos="0">
                <a:srgbClr val="990099"/>
              </a:gs>
              <a:gs pos="100000">
                <a:srgbClr val="9900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0099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9" name="Text Box 268"/>
          <p:cNvSpPr txBox="1">
            <a:spLocks noChangeArrowheads="1"/>
          </p:cNvSpPr>
          <p:nvPr/>
        </p:nvSpPr>
        <p:spPr bwMode="gray">
          <a:xfrm>
            <a:off x="3791272" y="5172914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5</a:t>
            </a:r>
          </a:p>
        </p:txBody>
      </p:sp>
      <p:sp>
        <p:nvSpPr>
          <p:cNvPr id="40" name="Text Box 269"/>
          <p:cNvSpPr txBox="1">
            <a:spLocks noChangeArrowheads="1"/>
          </p:cNvSpPr>
          <p:nvPr/>
        </p:nvSpPr>
        <p:spPr bwMode="gray">
          <a:xfrm>
            <a:off x="4417097" y="2343990"/>
            <a:ext cx="4726903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Чому, на думку лікаря, у Джон</a:t>
            </a:r>
            <a:r>
              <a:rPr lang="de-DE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c</a:t>
            </a: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і мало шансів на одужання?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41" name="Text Box 270"/>
          <p:cNvSpPr txBox="1">
            <a:spLocks noChangeArrowheads="1"/>
          </p:cNvSpPr>
          <p:nvPr/>
        </p:nvSpPr>
        <p:spPr bwMode="gray">
          <a:xfrm>
            <a:off x="4417097" y="3544139"/>
            <a:ext cx="5384007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Які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плани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на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майбутнє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у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Джонсі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?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42" name="Text Box 271"/>
          <p:cNvSpPr txBox="1">
            <a:spLocks noChangeArrowheads="1"/>
          </p:cNvSpPr>
          <p:nvPr/>
        </p:nvSpPr>
        <p:spPr bwMode="gray">
          <a:xfrm>
            <a:off x="4382060" y="4109244"/>
            <a:ext cx="476194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Що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мріяв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намалювати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Берман?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43" name="Text Box 272"/>
          <p:cNvSpPr txBox="1">
            <a:spLocks noChangeArrowheads="1"/>
          </p:cNvSpPr>
          <p:nvPr/>
        </p:nvSpPr>
        <p:spPr bwMode="gray">
          <a:xfrm>
            <a:off x="4417097" y="4872832"/>
            <a:ext cx="4619399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Чому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останній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листок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залишився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на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стіні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?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59832" y="260648"/>
            <a:ext cx="59766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 smtClean="0">
                <a:solidFill>
                  <a:srgbClr val="C00000"/>
                </a:solidFill>
              </a:rPr>
              <a:t>ІІ</a:t>
            </a:r>
            <a:r>
              <a:rPr lang="uk-UA" sz="4800" b="1" dirty="0">
                <a:solidFill>
                  <a:srgbClr val="C00000"/>
                </a:solidFill>
              </a:rPr>
              <a:t>.</a:t>
            </a:r>
            <a:r>
              <a:rPr lang="uk-UA" sz="4800" b="1" dirty="0" smtClean="0">
                <a:solidFill>
                  <a:srgbClr val="C00000"/>
                </a:solidFill>
              </a:rPr>
              <a:t> Відповісти на питання</a:t>
            </a:r>
            <a:endParaRPr lang="uk-UA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02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375506"/>
            <a:ext cx="3888432" cy="1181286"/>
          </a:xfrm>
        </p:spPr>
        <p:txBody>
          <a:bodyPr>
            <a:normAutofit/>
          </a:bodyPr>
          <a:lstStyle/>
          <a:p>
            <a:r>
              <a:rPr lang="uk-UA" dirty="0" smtClean="0"/>
              <a:t>ІІІ. Завдання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235" y="401216"/>
            <a:ext cx="4680520" cy="6489521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860032" y="1700808"/>
            <a:ext cx="3888432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4400" dirty="0" smtClean="0"/>
              <a:t>Підібрати репліки для ілюстрацій з коміксу.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26973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705" y="182598"/>
            <a:ext cx="4584589" cy="649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3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0" y="235210"/>
            <a:ext cx="4790718" cy="664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17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271" y="118585"/>
            <a:ext cx="4639458" cy="662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79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11760" y="116632"/>
            <a:ext cx="6732240" cy="844263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/>
              <a:t>ДОМАШН</a:t>
            </a:r>
            <a:r>
              <a:rPr lang="uk-UA" sz="4800" b="1" dirty="0" smtClean="0"/>
              <a:t>Є ЗАВДАННЯ</a:t>
            </a:r>
            <a:endParaRPr lang="uk-UA" sz="4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836713"/>
            <a:ext cx="5688631" cy="5688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C00000"/>
                </a:solidFill>
              </a:rPr>
              <a:t>По </a:t>
            </a:r>
            <a:r>
              <a:rPr lang="uk-UA" sz="2800" b="1" dirty="0" smtClean="0">
                <a:solidFill>
                  <a:srgbClr val="C00000"/>
                </a:solidFill>
              </a:rPr>
              <a:t>новелі </a:t>
            </a:r>
            <a:r>
              <a:rPr lang="uk-UA" sz="2800" b="1" dirty="0" smtClean="0">
                <a:solidFill>
                  <a:srgbClr val="C00000"/>
                </a:solidFill>
              </a:rPr>
              <a:t>«Дари </a:t>
            </a:r>
            <a:r>
              <a:rPr lang="uk-UA" sz="2800" b="1" dirty="0" smtClean="0">
                <a:solidFill>
                  <a:srgbClr val="C00000"/>
                </a:solidFill>
              </a:rPr>
              <a:t>волхвів»</a:t>
            </a:r>
          </a:p>
          <a:p>
            <a:r>
              <a:rPr lang="uk-UA" sz="2800" b="1" dirty="0" smtClean="0">
                <a:solidFill>
                  <a:srgbClr val="C00000"/>
                </a:solidFill>
              </a:rPr>
              <a:t>відповісти </a:t>
            </a:r>
            <a:r>
              <a:rPr lang="uk-UA" sz="2800" b="1" dirty="0">
                <a:solidFill>
                  <a:srgbClr val="C00000"/>
                </a:solidFill>
              </a:rPr>
              <a:t>на 5 питань (всього питань 11, потрібно обрати 5 будь-яких). </a:t>
            </a:r>
            <a:endParaRPr lang="uk-UA" sz="2800" b="1" dirty="0" smtClean="0">
              <a:solidFill>
                <a:srgbClr val="C00000"/>
              </a:solidFill>
            </a:endParaRPr>
          </a:p>
          <a:p>
            <a:r>
              <a:rPr lang="uk-UA" sz="2800" b="1" dirty="0" smtClean="0">
                <a:solidFill>
                  <a:srgbClr val="C00000"/>
                </a:solidFill>
              </a:rPr>
              <a:t>Відповідаємо </a:t>
            </a:r>
            <a:r>
              <a:rPr lang="uk-UA" sz="2800" b="1" dirty="0">
                <a:solidFill>
                  <a:srgbClr val="C00000"/>
                </a:solidFill>
              </a:rPr>
              <a:t>письмово чи усно і надсилаємо вчителю аудіо- чи </a:t>
            </a:r>
            <a:r>
              <a:rPr lang="uk-UA" sz="2800" b="1" dirty="0" err="1">
                <a:solidFill>
                  <a:srgbClr val="C00000"/>
                </a:solidFill>
              </a:rPr>
              <a:t>фотофайл</a:t>
            </a:r>
            <a:r>
              <a:rPr lang="uk-UA" sz="2800" b="1" dirty="0">
                <a:solidFill>
                  <a:srgbClr val="C00000"/>
                </a:solidFill>
              </a:rPr>
              <a:t>.</a:t>
            </a:r>
            <a:br>
              <a:rPr lang="uk-UA" sz="2800" b="1" dirty="0">
                <a:solidFill>
                  <a:srgbClr val="C00000"/>
                </a:solidFill>
              </a:rPr>
            </a:br>
            <a:r>
              <a:rPr lang="uk-UA" sz="2800" b="1" dirty="0">
                <a:solidFill>
                  <a:srgbClr val="C00000"/>
                </a:solidFill>
              </a:rPr>
              <a:t>По </a:t>
            </a:r>
            <a:r>
              <a:rPr lang="uk-UA" sz="2800" b="1" dirty="0" smtClean="0">
                <a:solidFill>
                  <a:srgbClr val="C00000"/>
                </a:solidFill>
              </a:rPr>
              <a:t>новелі</a:t>
            </a:r>
            <a:r>
              <a:rPr lang="uk-UA" sz="2800" b="1" dirty="0" smtClean="0">
                <a:solidFill>
                  <a:srgbClr val="C00000"/>
                </a:solidFill>
              </a:rPr>
              <a:t> </a:t>
            </a:r>
            <a:r>
              <a:rPr lang="uk-UA" sz="2800" b="1" dirty="0" smtClean="0">
                <a:solidFill>
                  <a:srgbClr val="C00000"/>
                </a:solidFill>
              </a:rPr>
              <a:t>«Останній листок» виконати</a:t>
            </a:r>
          </a:p>
          <a:p>
            <a:r>
              <a:rPr lang="uk-UA" sz="2800" b="1" dirty="0" smtClean="0">
                <a:solidFill>
                  <a:srgbClr val="C00000"/>
                </a:solidFill>
              </a:rPr>
              <a:t>або </a:t>
            </a:r>
            <a:r>
              <a:rPr lang="uk-UA" sz="2800" b="1" dirty="0">
                <a:solidFill>
                  <a:srgbClr val="C00000"/>
                </a:solidFill>
              </a:rPr>
              <a:t>І (по ілюстраціям), </a:t>
            </a:r>
            <a:endParaRPr lang="uk-UA" sz="2800" b="1" dirty="0" smtClean="0">
              <a:solidFill>
                <a:srgbClr val="C00000"/>
              </a:solidFill>
            </a:endParaRPr>
          </a:p>
          <a:p>
            <a:r>
              <a:rPr lang="uk-UA" sz="2800" b="1" dirty="0" smtClean="0">
                <a:solidFill>
                  <a:srgbClr val="C00000"/>
                </a:solidFill>
              </a:rPr>
              <a:t>або </a:t>
            </a:r>
            <a:r>
              <a:rPr lang="uk-UA" sz="2800" b="1" dirty="0">
                <a:solidFill>
                  <a:srgbClr val="C00000"/>
                </a:solidFill>
              </a:rPr>
              <a:t>ІІ (по питанням), </a:t>
            </a:r>
            <a:endParaRPr lang="uk-UA" sz="2800" b="1" dirty="0" smtClean="0">
              <a:solidFill>
                <a:srgbClr val="C00000"/>
              </a:solidFill>
            </a:endParaRPr>
          </a:p>
          <a:p>
            <a:r>
              <a:rPr lang="uk-UA" sz="2800" b="1" dirty="0" smtClean="0">
                <a:solidFill>
                  <a:srgbClr val="C00000"/>
                </a:solidFill>
              </a:rPr>
              <a:t>або </a:t>
            </a:r>
            <a:r>
              <a:rPr lang="uk-UA" sz="2800" b="1" dirty="0">
                <a:solidFill>
                  <a:srgbClr val="C00000"/>
                </a:solidFill>
              </a:rPr>
              <a:t>ІІІ (по коміксу) завдання. </a:t>
            </a:r>
            <a:endParaRPr lang="uk-UA" sz="2800" b="1" dirty="0" smtClean="0">
              <a:solidFill>
                <a:srgbClr val="C00000"/>
              </a:solidFill>
            </a:endParaRPr>
          </a:p>
          <a:p>
            <a:r>
              <a:rPr lang="uk-UA" sz="2800" b="1" dirty="0" smtClean="0">
                <a:solidFill>
                  <a:srgbClr val="C00000"/>
                </a:solidFill>
              </a:rPr>
              <a:t>Відповіді  </a:t>
            </a:r>
            <a:r>
              <a:rPr lang="uk-UA" sz="2800" b="1" dirty="0">
                <a:solidFill>
                  <a:srgbClr val="C00000"/>
                </a:solidFill>
              </a:rPr>
              <a:t>надіслати </a:t>
            </a:r>
            <a:r>
              <a:rPr lang="uk-UA" sz="2800" b="1" dirty="0" smtClean="0">
                <a:solidFill>
                  <a:srgbClr val="C00000"/>
                </a:solidFill>
              </a:rPr>
              <a:t>в </a:t>
            </a:r>
            <a:r>
              <a:rPr lang="en-US" sz="2800" b="1" dirty="0">
                <a:solidFill>
                  <a:srgbClr val="C00000"/>
                </a:solidFill>
              </a:rPr>
              <a:t>Classroom.</a:t>
            </a:r>
            <a:endParaRPr lang="uk-UA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68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69b834dc27dd9b298e79b69cf45d7afeeb4295"/>
</p:tagLst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2268</TotalTime>
  <Words>416</Words>
  <Application>Microsoft Office PowerPoint</Application>
  <PresentationFormat>Экран (4:3)</PresentationFormat>
  <Paragraphs>62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Тема Office</vt:lpstr>
      <vt:lpstr>Світова новела О`Генрі  «Дари волхвів» «Останній листок»</vt:lpstr>
      <vt:lpstr>Новела (з італ. Novella) - </vt:lpstr>
      <vt:lpstr>О`Генрі, справжнє ім`я – Вільям Сідней Портер  </vt:lpstr>
      <vt:lpstr>Дари волхвів 1905</vt:lpstr>
      <vt:lpstr>Делла та Джим</vt:lpstr>
      <vt:lpstr>Цар Соломон — згідно з біблійною Першою Книгою Царів, один із найбільш могутніх, розумних та заможних царів давньої держави Ізраїль. </vt:lpstr>
      <vt:lpstr>Презентация PowerPoint</vt:lpstr>
      <vt:lpstr>?7.Поясніть, що герої подарували один одному, як це використовувати? В чому іронія  ситуації?</vt:lpstr>
      <vt:lpstr>?8. До чого тут волхви? ?9. Чому автор називає Джима та Деллу наймудрішими? ?10. Доведи, що «Дари волхвів» – новела. ?11. Як, на вашу думку, марна або виправдана була жертва героїв?  </vt:lpstr>
      <vt:lpstr>Історична довідка</vt:lpstr>
      <vt:lpstr>Останній листок, 1905 новела</vt:lpstr>
      <vt:lpstr>Презентация PowerPoint</vt:lpstr>
      <vt:lpstr>Презентация PowerPoint</vt:lpstr>
      <vt:lpstr>ІІІ. Завдання</vt:lpstr>
      <vt:lpstr>Презентация PowerPoint</vt:lpstr>
      <vt:lpstr>Презентация PowerPoint</vt:lpstr>
      <vt:lpstr>Презентация PowerPoint</vt:lpstr>
      <vt:lpstr> 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34Рисованные оcенние листья</dc:title>
  <dc:creator>obstinate</dc:creator>
  <dc:description>Шаблон презентации с сайта https://presentation-creation.ru/</dc:description>
  <cp:lastModifiedBy>123</cp:lastModifiedBy>
  <cp:revision>825</cp:revision>
  <dcterms:created xsi:type="dcterms:W3CDTF">2018-02-25T09:09:03Z</dcterms:created>
  <dcterms:modified xsi:type="dcterms:W3CDTF">2021-02-02T19:24:53Z</dcterms:modified>
</cp:coreProperties>
</file>