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33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383F-808A-4B10-9A16-C2E89C2B445B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5FE9-0DA2-4E39-B8D6-93F8EA9E8D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383F-808A-4B10-9A16-C2E89C2B445B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5FE9-0DA2-4E39-B8D6-93F8EA9E8D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383F-808A-4B10-9A16-C2E89C2B445B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5FE9-0DA2-4E39-B8D6-93F8EA9E8D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383F-808A-4B10-9A16-C2E89C2B445B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5FE9-0DA2-4E39-B8D6-93F8EA9E8D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383F-808A-4B10-9A16-C2E89C2B445B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5FE9-0DA2-4E39-B8D6-93F8EA9E8D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383F-808A-4B10-9A16-C2E89C2B445B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5FE9-0DA2-4E39-B8D6-93F8EA9E8D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383F-808A-4B10-9A16-C2E89C2B445B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5FE9-0DA2-4E39-B8D6-93F8EA9E8D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383F-808A-4B10-9A16-C2E89C2B445B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5FE9-0DA2-4E39-B8D6-93F8EA9E8D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383F-808A-4B10-9A16-C2E89C2B445B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5FE9-0DA2-4E39-B8D6-93F8EA9E8D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383F-808A-4B10-9A16-C2E89C2B445B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5FE9-0DA2-4E39-B8D6-93F8EA9E8D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383F-808A-4B10-9A16-C2E89C2B445B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5FE9-0DA2-4E39-B8D6-93F8EA9E8D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D383F-808A-4B10-9A16-C2E89C2B445B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05FE9-0DA2-4E39-B8D6-93F8EA9E8DB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jpeg"/><Relationship Id="rId2" Type="http://schemas.openxmlformats.org/officeDocument/2006/relationships/video" Target="file:///C:\Users\User\Desktop\&#1063;&#1072;&#1088;&#1083;&#1080;%20&#1080;%20&#1096;&#1086;&#1082;&#1086;&#1083;&#1072;&#1076;&#1085;&#1072;&#1103;%20&#1092;&#1072;&#1073;&#1088;&#1080;&#1082;&#1072;.&#1055;&#1077;&#1089;&#1085;&#1103;%20&#1059;&#1084;&#1087;&#1072;-&#1051;&#1091;&#1084;&#1087;-&#1042;&#1077;&#1088;&#1091;&#1082;&#1072;.mp4" TargetMode="External"/><Relationship Id="rId1" Type="http://schemas.openxmlformats.org/officeDocument/2006/relationships/video" Target="file:///C:\Users\User\Desktop\&#1059;&#1084;&#1087;&#1072;-&#1051;&#1091;&#1084;&#1087;&#1072;%20-%20&#1040;&#1074;&#1075;&#1091;&#1089;&#1090;%20&#1043;&#1083;&#1091;&#1087;%20(Augustus%20Gloop)%20(&#1063;&#1072;&#1088;&#1083;&#1080;%20&#1080;%20&#1096;&#1086;&#1082;&#1086;&#1083;&#1072;&#1076;&#1085;&#1072;&#1103;%20&#1092;&#1072;&#1073;&#1088;&#1080;&#1082;&#1072;)%20(720p)%20(&#1057;.mp4" TargetMode="Externa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10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39952" y="2780928"/>
            <a:ext cx="4172000" cy="3096344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chemeClr val="accent2">
                    <a:lumMod val="50000"/>
                  </a:schemeClr>
                </a:solidFill>
              </a:rPr>
              <a:t>Цікаві пригоди хлопчика Чарлі та його друзів на казковій шоколадній фабриці містера </a:t>
            </a:r>
            <a:r>
              <a:rPr lang="uk-UA" sz="3600" b="1" dirty="0" err="1" smtClean="0">
                <a:solidFill>
                  <a:schemeClr val="accent2">
                    <a:lumMod val="50000"/>
                  </a:schemeClr>
                </a:solidFill>
              </a:rPr>
              <a:t>Вонкі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dcb55b1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260648"/>
            <a:ext cx="3313551" cy="2485163"/>
          </a:xfrm>
          <a:prstGeom prst="rect">
            <a:avLst/>
          </a:prstGeom>
        </p:spPr>
      </p:pic>
      <p:pic>
        <p:nvPicPr>
          <p:cNvPr id="5" name="Рисунок 4" descr="920x460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10400">
            <a:off x="347909" y="466735"/>
            <a:ext cx="5004048" cy="2502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84a25bee2b78f6924870e49b994b4ed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3789040"/>
            <a:ext cx="3816424" cy="2865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8" name="Picture 2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2420888"/>
            <a:ext cx="1728192" cy="1728192"/>
          </a:xfrm>
          <a:prstGeom prst="rect">
            <a:avLst/>
          </a:prstGeom>
          <a:noFill/>
        </p:spPr>
      </p:pic>
      <p:pic>
        <p:nvPicPr>
          <p:cNvPr id="14342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84368" y="2348880"/>
            <a:ext cx="1080120" cy="1080120"/>
          </a:xfrm>
          <a:prstGeom prst="rect">
            <a:avLst/>
          </a:prstGeom>
          <a:noFill/>
        </p:spPr>
      </p:pic>
      <p:pic>
        <p:nvPicPr>
          <p:cNvPr id="14344" name="Picture 8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52120" y="5517232"/>
            <a:ext cx="1857840" cy="115212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75856" y="274638"/>
            <a:ext cx="5410944" cy="1143000"/>
          </a:xfrm>
        </p:spPr>
        <p:txBody>
          <a:bodyPr>
            <a:normAutofit/>
          </a:bodyPr>
          <a:lstStyle/>
          <a:p>
            <a:r>
              <a:rPr lang="ru-RU" sz="3600" b="1" i="1" dirty="0" err="1">
                <a:solidFill>
                  <a:schemeClr val="accent2">
                    <a:lumMod val="50000"/>
                  </a:schemeClr>
                </a:solidFill>
              </a:rPr>
              <a:t>Літературний</a:t>
            </a: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</a:rPr>
              <a:t> диктант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531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1. В </a:t>
            </a:r>
            <a:r>
              <a:rPr lang="ru-RU" dirty="0" err="1"/>
              <a:t>родині</a:t>
            </a:r>
            <a:r>
              <a:rPr lang="ru-RU" dirty="0"/>
              <a:t> </a:t>
            </a:r>
            <a:r>
              <a:rPr lang="ru-RU" dirty="0" err="1"/>
              <a:t>Чарлі</a:t>
            </a:r>
            <a:r>
              <a:rPr lang="ru-RU" dirty="0"/>
              <a:t> </a:t>
            </a:r>
            <a:r>
              <a:rPr lang="ru-RU" dirty="0" err="1"/>
              <a:t>Бакет</a:t>
            </a:r>
            <a:r>
              <a:rPr lang="ru-RU" dirty="0"/>
              <a:t> жило …</a:t>
            </a:r>
            <a:r>
              <a:rPr lang="ru-RU" dirty="0" err="1"/>
              <a:t>чоловік</a:t>
            </a:r>
            <a:r>
              <a:rPr lang="ru-RU" dirty="0"/>
              <a:t>. </a:t>
            </a:r>
          </a:p>
          <a:p>
            <a:pPr>
              <a:buNone/>
            </a:pPr>
            <a:r>
              <a:rPr lang="ru-RU" dirty="0"/>
              <a:t>2. Родина жила в … </a:t>
            </a:r>
            <a:r>
              <a:rPr lang="ru-RU" dirty="0" err="1"/>
              <a:t>хатинці</a:t>
            </a:r>
            <a:r>
              <a:rPr lang="ru-RU" dirty="0"/>
              <a:t> на … великого </a:t>
            </a:r>
            <a:r>
              <a:rPr lang="ru-RU" dirty="0" err="1" smtClean="0"/>
              <a:t>міста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3.Жили </a:t>
            </a:r>
            <a:r>
              <a:rPr lang="ru-RU" dirty="0"/>
              <a:t>вони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smtClean="0"/>
              <a:t>…) 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dirty="0"/>
              <a:t>4.Пан </a:t>
            </a:r>
            <a:r>
              <a:rPr lang="ru-RU" dirty="0" err="1"/>
              <a:t>Бакет</a:t>
            </a:r>
            <a:r>
              <a:rPr lang="ru-RU" dirty="0"/>
              <a:t> </a:t>
            </a:r>
            <a:r>
              <a:rPr lang="ru-RU" dirty="0" err="1"/>
              <a:t>працював</a:t>
            </a:r>
            <a:r>
              <a:rPr lang="ru-RU" dirty="0"/>
              <a:t> на </a:t>
            </a:r>
            <a:r>
              <a:rPr lang="ru-RU" dirty="0" smtClean="0"/>
              <a:t>…</a:t>
            </a:r>
            <a:endParaRPr lang="ru-RU" dirty="0"/>
          </a:p>
          <a:p>
            <a:pPr>
              <a:buNone/>
            </a:pPr>
            <a:r>
              <a:rPr lang="ru-RU" dirty="0"/>
              <a:t>5.Чарлі </a:t>
            </a:r>
            <a:r>
              <a:rPr lang="ru-RU" dirty="0" err="1"/>
              <a:t>мріяв</a:t>
            </a:r>
            <a:r>
              <a:rPr lang="ru-RU" dirty="0"/>
              <a:t> </a:t>
            </a:r>
            <a:r>
              <a:rPr lang="ru-RU" dirty="0" smtClean="0"/>
              <a:t>…</a:t>
            </a:r>
            <a:endParaRPr lang="ru-RU" dirty="0"/>
          </a:p>
          <a:p>
            <a:pPr>
              <a:buNone/>
            </a:pPr>
            <a:r>
              <a:rPr lang="ru-RU" dirty="0"/>
              <a:t>6.Власником фабрики </a:t>
            </a:r>
            <a:r>
              <a:rPr lang="ru-RU" dirty="0" err="1"/>
              <a:t>був</a:t>
            </a:r>
            <a:r>
              <a:rPr lang="ru-RU" dirty="0"/>
              <a:t> …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7.Чарлі на день </a:t>
            </a:r>
            <a:r>
              <a:rPr lang="ru-RU" dirty="0" err="1"/>
              <a:t>народження</a:t>
            </a:r>
            <a:r>
              <a:rPr lang="ru-RU" dirty="0"/>
              <a:t> </a:t>
            </a:r>
            <a:r>
              <a:rPr lang="ru-RU" dirty="0" err="1"/>
              <a:t>традиційно</a:t>
            </a:r>
            <a:r>
              <a:rPr lang="ru-RU" dirty="0"/>
              <a:t> </a:t>
            </a:r>
            <a:r>
              <a:rPr lang="ru-RU" dirty="0" err="1"/>
              <a:t>дарували</a:t>
            </a:r>
            <a:r>
              <a:rPr lang="ru-RU" dirty="0"/>
              <a:t> …</a:t>
            </a:r>
          </a:p>
          <a:p>
            <a:pPr>
              <a:buNone/>
            </a:pPr>
            <a:r>
              <a:rPr lang="ru-RU" dirty="0" smtClean="0"/>
              <a:t>8.Дідусь </a:t>
            </a:r>
            <a:r>
              <a:rPr lang="ru-RU" dirty="0"/>
              <a:t>внуку дав </a:t>
            </a:r>
            <a:r>
              <a:rPr lang="ru-RU" dirty="0" err="1"/>
              <a:t>таємний</a:t>
            </a:r>
            <a:r>
              <a:rPr lang="ru-RU" dirty="0"/>
              <a:t> сюрприз </a:t>
            </a:r>
            <a:r>
              <a:rPr lang="ru-RU" dirty="0" smtClean="0"/>
              <a:t>…</a:t>
            </a:r>
            <a:endParaRPr lang="ru-RU" dirty="0"/>
          </a:p>
          <a:p>
            <a:pPr>
              <a:buNone/>
            </a:pPr>
            <a:r>
              <a:rPr lang="ru-RU" dirty="0"/>
              <a:t>9.В </a:t>
            </a:r>
            <a:r>
              <a:rPr lang="ru-RU" dirty="0" err="1"/>
              <a:t>родині</a:t>
            </a:r>
            <a:r>
              <a:rPr lang="ru-RU" dirty="0"/>
              <a:t> </a:t>
            </a:r>
            <a:r>
              <a:rPr lang="ru-RU" dirty="0" err="1"/>
              <a:t>Чарлі</a:t>
            </a:r>
            <a:r>
              <a:rPr lang="ru-RU" dirty="0"/>
              <a:t> стали </a:t>
            </a:r>
            <a:r>
              <a:rPr lang="ru-RU" dirty="0" err="1"/>
              <a:t>голодувати</a:t>
            </a:r>
            <a:r>
              <a:rPr lang="ru-RU" dirty="0"/>
              <a:t>, </a:t>
            </a:r>
            <a:r>
              <a:rPr lang="ru-RU" dirty="0" err="1" smtClean="0"/>
              <a:t>бо</a:t>
            </a:r>
            <a:r>
              <a:rPr lang="ru-RU" dirty="0" smtClean="0"/>
              <a:t>…</a:t>
            </a:r>
          </a:p>
          <a:p>
            <a:pPr>
              <a:buNone/>
            </a:pPr>
            <a:r>
              <a:rPr lang="ru-RU" dirty="0" smtClean="0"/>
              <a:t>10.Повертаючись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, </a:t>
            </a:r>
            <a:r>
              <a:rPr lang="ru-RU" dirty="0" err="1"/>
              <a:t>Чарлі</a:t>
            </a:r>
            <a:r>
              <a:rPr lang="ru-RU" dirty="0"/>
              <a:t> </a:t>
            </a:r>
            <a:r>
              <a:rPr lang="ru-RU" dirty="0" err="1"/>
              <a:t>знайшов</a:t>
            </a:r>
            <a:r>
              <a:rPr lang="ru-RU" dirty="0"/>
              <a:t> </a:t>
            </a:r>
            <a:r>
              <a:rPr lang="ru-RU" dirty="0" smtClean="0"/>
              <a:t>…</a:t>
            </a:r>
            <a:endParaRPr lang="ru-RU" dirty="0"/>
          </a:p>
          <a:p>
            <a:pPr>
              <a:buNone/>
            </a:pPr>
            <a:r>
              <a:rPr lang="ru-RU" dirty="0"/>
              <a:t>11.В </a:t>
            </a:r>
            <a:r>
              <a:rPr lang="ru-RU" dirty="0" err="1"/>
              <a:t>магазині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купив </a:t>
            </a:r>
            <a:r>
              <a:rPr lang="ru-RU" dirty="0" smtClean="0"/>
              <a:t>…</a:t>
            </a:r>
            <a:endParaRPr lang="ru-RU" dirty="0"/>
          </a:p>
          <a:p>
            <a:pPr>
              <a:buNone/>
            </a:pPr>
            <a:r>
              <a:rPr lang="ru-RU" dirty="0"/>
              <a:t>12.Золотий квиток давав шанс …</a:t>
            </a:r>
          </a:p>
        </p:txBody>
      </p:sp>
      <p:pic>
        <p:nvPicPr>
          <p:cNvPr id="9" name="Рисунок 8" descr="0_125fae_54235374_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260648"/>
            <a:ext cx="1803395" cy="1268760"/>
          </a:xfrm>
          <a:prstGeom prst="rect">
            <a:avLst/>
          </a:prstGeom>
        </p:spPr>
      </p:pic>
      <p:pic>
        <p:nvPicPr>
          <p:cNvPr id="3076" name="Picture 4" descr="ÐÐ°ÑÑÐ¸Ð½ÐºÐ¸ Ð¿Ð¾ Ð·Ð°Ð¿ÑÐ¾ÑÑ Ð§Ð°ÑÐ»Ñ Ñ ÑÐ¾ÐºÐ¾Ð»Ð°Ð´Ð½Ð° ÑÐ°Ð±ÑÐ¸ÐºÐ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89893">
            <a:off x="728316" y="260300"/>
            <a:ext cx="825683" cy="1224136"/>
          </a:xfrm>
          <a:prstGeom prst="rect">
            <a:avLst/>
          </a:prstGeom>
          <a:noFill/>
        </p:spPr>
      </p:pic>
      <p:pic>
        <p:nvPicPr>
          <p:cNvPr id="3078" name="Picture 6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941168"/>
            <a:ext cx="4762500" cy="1533526"/>
          </a:xfrm>
          <a:prstGeom prst="rect">
            <a:avLst/>
          </a:prstGeom>
          <a:noFill/>
        </p:spPr>
      </p:pic>
      <p:pic>
        <p:nvPicPr>
          <p:cNvPr id="3080" name="Picture 8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7740352" y="836712"/>
            <a:ext cx="1124744" cy="112474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780928"/>
            <a:ext cx="8085584" cy="3545235"/>
          </a:xfrm>
        </p:spPr>
        <p:txBody>
          <a:bodyPr/>
          <a:lstStyle/>
          <a:p>
            <a:pPr lvl="0"/>
            <a:r>
              <a:rPr lang="uk-UA" b="1" dirty="0"/>
              <a:t>Що таке сюжет твору? </a:t>
            </a:r>
            <a:endParaRPr lang="uk-UA" b="1" dirty="0" smtClean="0"/>
          </a:p>
          <a:p>
            <a:pPr lvl="0" algn="r">
              <a:buNone/>
            </a:pPr>
            <a:r>
              <a:rPr lang="uk-UA" dirty="0" smtClean="0"/>
              <a:t>(</a:t>
            </a:r>
            <a:r>
              <a:rPr lang="uk-UA" i="1" dirty="0"/>
              <a:t>Художня послідовність подій у творі</a:t>
            </a:r>
            <a:r>
              <a:rPr lang="uk-UA" dirty="0"/>
              <a:t> )</a:t>
            </a:r>
            <a:endParaRPr lang="ru-RU" dirty="0"/>
          </a:p>
          <a:p>
            <a:pPr lvl="0"/>
            <a:r>
              <a:rPr lang="uk-UA" b="1" dirty="0"/>
              <a:t>Назвіть основні частини </a:t>
            </a:r>
            <a:r>
              <a:rPr lang="uk-UA" b="1" dirty="0" smtClean="0"/>
              <a:t>сюжету.</a:t>
            </a:r>
          </a:p>
          <a:p>
            <a:pPr lvl="0" algn="r">
              <a:buNone/>
            </a:pPr>
            <a:r>
              <a:rPr lang="uk-UA" dirty="0" smtClean="0"/>
              <a:t> </a:t>
            </a:r>
            <a:r>
              <a:rPr lang="uk-UA" dirty="0"/>
              <a:t>(</a:t>
            </a:r>
            <a:r>
              <a:rPr lang="uk-UA" i="1" dirty="0"/>
              <a:t>експозиція, зав’язка, розвиток дії, кульмінація, розв’язка)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 descr="1200px-CharlieChocolateFactory.jpg"/>
          <p:cNvPicPr>
            <a:picLocks noChangeAspect="1"/>
          </p:cNvPicPr>
          <p:nvPr/>
        </p:nvPicPr>
        <p:blipFill>
          <a:blip r:embed="rId3" cstate="print"/>
          <a:srcRect b="11547"/>
          <a:stretch>
            <a:fillRect/>
          </a:stretch>
        </p:blipFill>
        <p:spPr>
          <a:xfrm rot="473233">
            <a:off x="3269702" y="439022"/>
            <a:ext cx="1696849" cy="2126285"/>
          </a:xfrm>
          <a:prstGeom prst="rect">
            <a:avLst/>
          </a:prstGeom>
        </p:spPr>
      </p:pic>
      <p:pic>
        <p:nvPicPr>
          <p:cNvPr id="20482" name="Picture 2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5733256"/>
            <a:ext cx="3024336" cy="973837"/>
          </a:xfrm>
          <a:prstGeom prst="rect">
            <a:avLst/>
          </a:prstGeom>
          <a:noFill/>
        </p:spPr>
      </p:pic>
      <p:pic>
        <p:nvPicPr>
          <p:cNvPr id="20484" name="Picture 4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28744">
            <a:off x="5323793" y="681531"/>
            <a:ext cx="3181013" cy="2160240"/>
          </a:xfrm>
          <a:prstGeom prst="rect">
            <a:avLst/>
          </a:prstGeom>
          <a:noFill/>
        </p:spPr>
      </p:pic>
      <p:pic>
        <p:nvPicPr>
          <p:cNvPr id="2048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6134" y="332656"/>
            <a:ext cx="2597010" cy="2376264"/>
          </a:xfrm>
          <a:prstGeom prst="rect">
            <a:avLst/>
          </a:prstGeom>
          <a:noFill/>
        </p:spPr>
      </p:pic>
      <p:pic>
        <p:nvPicPr>
          <p:cNvPr id="20488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4509120"/>
            <a:ext cx="1837004" cy="201622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</a:rPr>
              <a:t>Сюжетний план твору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15816" y="1196752"/>
            <a:ext cx="5770984" cy="518457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uk-UA" b="1" i="1" dirty="0">
                <a:solidFill>
                  <a:schemeClr val="accent2">
                    <a:lumMod val="50000"/>
                  </a:schemeClr>
                </a:solidFill>
              </a:rPr>
              <a:t>Експозиція</a:t>
            </a:r>
            <a:r>
              <a:rPr lang="uk-UA" dirty="0"/>
              <a:t> (</a:t>
            </a:r>
            <a:r>
              <a:rPr lang="uk-UA" i="1" dirty="0"/>
              <a:t>знайомство з героями твору, часом і місцем дії</a:t>
            </a:r>
            <a:r>
              <a:rPr lang="uk-UA" dirty="0"/>
              <a:t>) – </a:t>
            </a:r>
            <a:endParaRPr lang="ru-RU" dirty="0"/>
          </a:p>
          <a:p>
            <a:pPr lvl="0"/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Зав’язка</a:t>
            </a:r>
            <a:r>
              <a:rPr lang="uk-UA" dirty="0"/>
              <a:t> (</a:t>
            </a:r>
            <a:r>
              <a:rPr lang="uk-UA" i="1" dirty="0"/>
              <a:t>ключовий момент розгортання подій</a:t>
            </a:r>
            <a:r>
              <a:rPr lang="uk-UA" dirty="0"/>
              <a:t>) – </a:t>
            </a:r>
            <a:endParaRPr lang="ru-RU" dirty="0"/>
          </a:p>
          <a:p>
            <a:pPr lvl="0"/>
            <a:r>
              <a:rPr lang="uk-UA" b="1" i="1" dirty="0">
                <a:solidFill>
                  <a:schemeClr val="accent2">
                    <a:lumMod val="50000"/>
                  </a:schemeClr>
                </a:solidFill>
              </a:rPr>
              <a:t>Розвиток дії </a:t>
            </a:r>
            <a:r>
              <a:rPr lang="uk-UA" dirty="0"/>
              <a:t>(</a:t>
            </a:r>
            <a:r>
              <a:rPr lang="uk-UA" i="1" dirty="0"/>
              <a:t>подальше розгортання подій, розкриття характерів героїв</a:t>
            </a:r>
            <a:r>
              <a:rPr lang="uk-UA" dirty="0"/>
              <a:t>) </a:t>
            </a:r>
            <a:r>
              <a:rPr lang="uk-UA" dirty="0" smtClean="0"/>
              <a:t>–</a:t>
            </a:r>
            <a:endParaRPr lang="ru-RU" dirty="0"/>
          </a:p>
          <a:p>
            <a:pPr lvl="0"/>
            <a:r>
              <a:rPr lang="uk-UA" b="1" i="1" dirty="0">
                <a:solidFill>
                  <a:schemeClr val="accent2">
                    <a:lumMod val="50000"/>
                  </a:schemeClr>
                </a:solidFill>
              </a:rPr>
              <a:t>Кульмінація </a:t>
            </a:r>
            <a:r>
              <a:rPr lang="uk-UA" dirty="0"/>
              <a:t>(</a:t>
            </a:r>
            <a:r>
              <a:rPr lang="uk-UA" i="1" dirty="0"/>
              <a:t>момент найвищого напруження в розвитку дії</a:t>
            </a:r>
            <a:r>
              <a:rPr lang="uk-UA" dirty="0"/>
              <a:t>) – </a:t>
            </a:r>
            <a:endParaRPr lang="ru-RU" dirty="0"/>
          </a:p>
          <a:p>
            <a:pPr lvl="0"/>
            <a:r>
              <a:rPr lang="uk-UA" b="1" i="1" dirty="0">
                <a:solidFill>
                  <a:schemeClr val="accent2">
                    <a:lumMod val="50000"/>
                  </a:schemeClr>
                </a:solidFill>
              </a:rPr>
              <a:t>Розв’язка</a:t>
            </a:r>
            <a:r>
              <a:rPr lang="uk-UA" dirty="0"/>
              <a:t> (</a:t>
            </a:r>
            <a:r>
              <a:rPr lang="uk-UA" i="1" dirty="0"/>
              <a:t>подія, що завершує розповідь</a:t>
            </a:r>
            <a:r>
              <a:rPr lang="uk-UA" dirty="0"/>
              <a:t>) – 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 descr="14239601labqh8m12548487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852936"/>
            <a:ext cx="2648994" cy="3240360"/>
          </a:xfrm>
          <a:prstGeom prst="rect">
            <a:avLst/>
          </a:prstGeom>
        </p:spPr>
      </p:pic>
      <p:pic>
        <p:nvPicPr>
          <p:cNvPr id="21506" name="Picture 2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5324474"/>
            <a:ext cx="4474468" cy="1440780"/>
          </a:xfrm>
          <a:prstGeom prst="rect">
            <a:avLst/>
          </a:prstGeom>
          <a:noFill/>
        </p:spPr>
      </p:pic>
      <p:pic>
        <p:nvPicPr>
          <p:cNvPr id="2150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31283">
            <a:off x="7292029" y="-115668"/>
            <a:ext cx="1464591" cy="1464592"/>
          </a:xfrm>
          <a:prstGeom prst="rect">
            <a:avLst/>
          </a:prstGeom>
          <a:noFill/>
        </p:spPr>
      </p:pic>
      <p:pic>
        <p:nvPicPr>
          <p:cNvPr id="21510" name="Picture 6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04664"/>
            <a:ext cx="1923781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06888" cy="850106"/>
          </a:xfrm>
        </p:spPr>
        <p:txBody>
          <a:bodyPr>
            <a:normAutofit/>
          </a:bodyPr>
          <a:lstStyle/>
          <a:p>
            <a:r>
              <a:rPr lang="uk-UA" sz="3600" b="1" i="1" dirty="0" smtClean="0">
                <a:solidFill>
                  <a:schemeClr val="accent2">
                    <a:lumMod val="50000"/>
                  </a:schemeClr>
                </a:solidFill>
              </a:rPr>
              <a:t>Самоперевірка</a:t>
            </a:r>
            <a:endParaRPr lang="ru-RU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52736"/>
            <a:ext cx="6059016" cy="45259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Експозиція</a:t>
            </a:r>
            <a:r>
              <a:rPr lang="uk-UA" b="1" i="1" dirty="0" smtClean="0"/>
              <a:t> </a:t>
            </a:r>
            <a:r>
              <a:rPr lang="uk-UA" dirty="0" smtClean="0"/>
              <a:t>– </a:t>
            </a:r>
            <a:r>
              <a:rPr lang="uk-UA" dirty="0"/>
              <a:t>життя і мрії родини </a:t>
            </a:r>
            <a:r>
              <a:rPr lang="uk-UA" dirty="0" err="1"/>
              <a:t>Бакетів</a:t>
            </a:r>
            <a:endParaRPr lang="ru-RU" dirty="0"/>
          </a:p>
          <a:p>
            <a:pPr lvl="0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Зав’язка</a:t>
            </a:r>
            <a:r>
              <a:rPr lang="uk-UA" dirty="0" smtClean="0"/>
              <a:t> – </a:t>
            </a:r>
            <a:r>
              <a:rPr lang="uk-UA" dirty="0"/>
              <a:t>щасливий квиток Чарлі</a:t>
            </a:r>
            <a:endParaRPr lang="ru-RU" dirty="0"/>
          </a:p>
          <a:p>
            <a:pPr lvl="0"/>
            <a:r>
              <a:rPr lang="uk-UA" b="1" i="1" dirty="0">
                <a:solidFill>
                  <a:schemeClr val="accent2">
                    <a:lumMod val="50000"/>
                  </a:schemeClr>
                </a:solidFill>
              </a:rPr>
              <a:t>Розвиток </a:t>
            </a:r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дії </a:t>
            </a:r>
            <a:r>
              <a:rPr lang="uk-UA" dirty="0" smtClean="0"/>
              <a:t>– </a:t>
            </a:r>
            <a:r>
              <a:rPr lang="uk-UA" dirty="0"/>
              <a:t>пригоди в чарівному світі шоколадної фабрики</a:t>
            </a:r>
            <a:endParaRPr lang="ru-RU" dirty="0"/>
          </a:p>
          <a:p>
            <a:pPr lvl="0"/>
            <a:r>
              <a:rPr lang="uk-UA" b="1" i="1" dirty="0">
                <a:solidFill>
                  <a:schemeClr val="accent2">
                    <a:lumMod val="50000"/>
                  </a:schemeClr>
                </a:solidFill>
              </a:rPr>
              <a:t>Кульмінація</a:t>
            </a:r>
            <a:r>
              <a:rPr lang="uk-UA" dirty="0"/>
              <a:t> </a:t>
            </a:r>
            <a:r>
              <a:rPr lang="uk-UA" dirty="0" smtClean="0"/>
              <a:t>– </a:t>
            </a:r>
            <a:r>
              <a:rPr lang="uk-UA" dirty="0"/>
              <a:t>Чарлі залишився один на фабриці</a:t>
            </a:r>
            <a:endParaRPr lang="ru-RU" dirty="0"/>
          </a:p>
          <a:p>
            <a:pPr lvl="0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Розв’язка</a:t>
            </a:r>
            <a:r>
              <a:rPr lang="uk-UA" dirty="0" smtClean="0"/>
              <a:t> – </a:t>
            </a:r>
            <a:r>
              <a:rPr lang="uk-UA" dirty="0"/>
              <a:t>Чарлі разом з родиною переїздить на фабрику Віллі </a:t>
            </a:r>
            <a:r>
              <a:rPr lang="uk-UA" dirty="0" err="1"/>
              <a:t>Вонки</a:t>
            </a:r>
            <a:endParaRPr lang="ru-RU" dirty="0"/>
          </a:p>
        </p:txBody>
      </p:sp>
      <p:pic>
        <p:nvPicPr>
          <p:cNvPr id="4" name="Рисунок 3" descr="14239601labqh8m12548487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689419">
            <a:off x="6534648" y="587806"/>
            <a:ext cx="2096809" cy="2564904"/>
          </a:xfrm>
          <a:prstGeom prst="rect">
            <a:avLst/>
          </a:prstGeom>
        </p:spPr>
      </p:pic>
      <p:pic>
        <p:nvPicPr>
          <p:cNvPr id="19458" name="Picture 2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5445224"/>
            <a:ext cx="3578035" cy="1152128"/>
          </a:xfrm>
          <a:prstGeom prst="rect">
            <a:avLst/>
          </a:prstGeom>
          <a:noFill/>
        </p:spPr>
      </p:pic>
      <p:pic>
        <p:nvPicPr>
          <p:cNvPr id="19460" name="Picture 4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44435" y="3645024"/>
            <a:ext cx="3599565" cy="223224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70984" cy="778098"/>
          </a:xfrm>
        </p:spPr>
        <p:txBody>
          <a:bodyPr>
            <a:normAutofit/>
          </a:bodyPr>
          <a:lstStyle/>
          <a:p>
            <a:r>
              <a:rPr lang="uk-UA" sz="3600" b="1" i="1" dirty="0" smtClean="0">
                <a:solidFill>
                  <a:schemeClr val="accent2">
                    <a:lumMod val="50000"/>
                  </a:schemeClr>
                </a:solidFill>
              </a:rPr>
              <a:t>Бесіда</a:t>
            </a:r>
            <a:endParaRPr lang="ru-RU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19256" cy="3312369"/>
          </a:xfrm>
        </p:spPr>
        <p:txBody>
          <a:bodyPr>
            <a:normAutofit lnSpcReduction="10000"/>
          </a:bodyPr>
          <a:lstStyle/>
          <a:p>
            <a:pPr lvl="0"/>
            <a:r>
              <a:rPr lang="uk-UA" sz="2800" dirty="0"/>
              <a:t>Для чого Віллі </a:t>
            </a:r>
            <a:r>
              <a:rPr lang="uk-UA" sz="2800" dirty="0" err="1"/>
              <a:t>Вонка</a:t>
            </a:r>
            <a:r>
              <a:rPr lang="uk-UA" sz="2800" dirty="0"/>
              <a:t> влаштував ці змагання і яку винагороду він підготував для переможця?</a:t>
            </a:r>
            <a:endParaRPr lang="ru-RU" sz="2800" dirty="0"/>
          </a:p>
          <a:p>
            <a:pPr lvl="0"/>
            <a:r>
              <a:rPr lang="uk-UA" sz="2800" dirty="0"/>
              <a:t>Чому містер </a:t>
            </a:r>
            <a:r>
              <a:rPr lang="uk-UA" sz="2800" dirty="0" err="1"/>
              <a:t>Вонка</a:t>
            </a:r>
            <a:r>
              <a:rPr lang="uk-UA" sz="2800" dirty="0"/>
              <a:t> запросив на фабрику саме дітей?</a:t>
            </a:r>
            <a:endParaRPr lang="ru-RU" sz="2800" dirty="0"/>
          </a:p>
          <a:p>
            <a:pPr lvl="0"/>
            <a:r>
              <a:rPr lang="uk-UA" sz="2800" dirty="0"/>
              <a:t>Назвіть імена п’яти щасливчиків, яким вдалося отримати Золоті квитки містера </a:t>
            </a:r>
            <a:r>
              <a:rPr lang="uk-UA" sz="2800" dirty="0" err="1"/>
              <a:t>Вонки</a:t>
            </a:r>
            <a:r>
              <a:rPr lang="uk-UA" sz="2800" dirty="0" smtClean="0"/>
              <a:t>.</a:t>
            </a:r>
          </a:p>
          <a:p>
            <a:pPr lvl="0"/>
            <a:r>
              <a:rPr lang="uk-UA" sz="2800" dirty="0"/>
              <a:t>Розкажіть про цих дітей:</a:t>
            </a:r>
            <a:endParaRPr lang="ru-RU" sz="2800" dirty="0"/>
          </a:p>
          <a:p>
            <a:pPr lvl="0">
              <a:buNone/>
            </a:pPr>
            <a:endParaRPr lang="ru-RU" sz="2800" dirty="0"/>
          </a:p>
          <a:p>
            <a:endParaRPr lang="ru-RU" dirty="0"/>
          </a:p>
        </p:txBody>
      </p:sp>
      <p:pic>
        <p:nvPicPr>
          <p:cNvPr id="1843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66078">
            <a:off x="4669184" y="3727697"/>
            <a:ext cx="4104456" cy="2672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6" name="Picture 4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941168"/>
            <a:ext cx="4117957" cy="172819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332656"/>
            <a:ext cx="3456384" cy="1066130"/>
          </a:xfrm>
        </p:spPr>
        <p:txBody>
          <a:bodyPr>
            <a:normAutofit fontScale="90000"/>
          </a:bodyPr>
          <a:lstStyle/>
          <a:p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</a:rPr>
              <a:t>Робота з таблицею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1600200"/>
          <a:ext cx="8640961" cy="2316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49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52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79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Персонаж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Портрет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Риси характеру, вчинки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Батьки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Покарання та його наслідки 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768">
                <a:tc>
                  <a:txBody>
                    <a:bodyPr/>
                    <a:lstStyle/>
                    <a:p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Август </a:t>
                      </a:r>
                      <a:r>
                        <a:rPr lang="uk-UA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Глуп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Верука</a:t>
                      </a: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Солт</a:t>
                      </a: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Віолета </a:t>
                      </a:r>
                      <a:r>
                        <a:rPr lang="uk-UA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Борегард</a:t>
                      </a: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3933056"/>
          <a:ext cx="8568952" cy="3962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Майк </a:t>
                      </a:r>
                      <a:r>
                        <a:rPr lang="uk-UA" sz="2000" b="1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Тіві</a:t>
                      </a:r>
                      <a:r>
                        <a:rPr lang="uk-UA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741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 r="40877"/>
          <a:stretch>
            <a:fillRect/>
          </a:stretch>
        </p:blipFill>
        <p:spPr bwMode="auto">
          <a:xfrm rot="21369539">
            <a:off x="308786" y="4713919"/>
            <a:ext cx="1874176" cy="1772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2" name="Picture 4" descr="ÐÐ°ÑÑÐ¸Ð½ÐºÐ¸ Ð¿Ð¾ Ð·Ð°Ð¿ÑÐ¾ÑÑ Ð§Ð°ÑÐ»Ñ Ñ ÑÐ¾ÐºÐ¾Ð»Ð°Ð´Ð½Ð° ÑÐ°Ð±ÑÐ¸ÐºÐ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88640"/>
            <a:ext cx="1848205" cy="1386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6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 l="9594" r="6125"/>
          <a:stretch>
            <a:fillRect/>
          </a:stretch>
        </p:blipFill>
        <p:spPr bwMode="auto">
          <a:xfrm>
            <a:off x="4644008" y="4581128"/>
            <a:ext cx="2232248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8" name="Picture 10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6" cstate="print"/>
          <a:srcRect l="20000" r="20000"/>
          <a:stretch>
            <a:fillRect/>
          </a:stretch>
        </p:blipFill>
        <p:spPr bwMode="auto">
          <a:xfrm>
            <a:off x="2483768" y="4581128"/>
            <a:ext cx="1944216" cy="1820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20" name="Picture 12" descr="ÐÐ°ÑÑÐ¸Ð½ÐºÐ¸ Ð¿Ð¾ Ð·Ð°Ð¿ÑÐ¾ÑÑ Ð§Ð°ÑÐ»Ñ Ñ ÑÐ¾ÐºÐ¾Ð»Ð°Ð´Ð½Ð° ÑÐ°Ð±ÑÐ¸ÐºÐ° Ð´ÑÑÐ¸"/>
          <p:cNvPicPr>
            <a:picLocks noChangeAspect="1" noChangeArrowheads="1"/>
          </p:cNvPicPr>
          <p:nvPr/>
        </p:nvPicPr>
        <p:blipFill>
          <a:blip r:embed="rId7" cstate="print"/>
          <a:srcRect t="5091" r="48784"/>
          <a:stretch>
            <a:fillRect/>
          </a:stretch>
        </p:blipFill>
        <p:spPr bwMode="auto">
          <a:xfrm rot="423679">
            <a:off x="7191830" y="4674161"/>
            <a:ext cx="1619672" cy="1719529"/>
          </a:xfrm>
          <a:prstGeom prst="rect">
            <a:avLst/>
          </a:prstGeom>
          <a:noFill/>
        </p:spPr>
      </p:pic>
      <p:pic>
        <p:nvPicPr>
          <p:cNvPr id="17422" name="Picture 14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74636" y="476672"/>
            <a:ext cx="3269364" cy="105273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5"/>
            <a:ext cx="3312368" cy="194421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uk-UA" sz="2400" b="1" dirty="0"/>
              <a:t>Хто такі </a:t>
            </a:r>
            <a:r>
              <a:rPr lang="uk-UA" sz="2400" b="1" dirty="0" err="1"/>
              <a:t>умпа-лумпи</a:t>
            </a:r>
            <a:r>
              <a:rPr lang="uk-UA" sz="2400" b="1" dirty="0"/>
              <a:t>?  Як і чому вони опинилися на шоколадній фабриці містера </a:t>
            </a:r>
            <a:r>
              <a:rPr lang="uk-UA" sz="2400" b="1" dirty="0" err="1"/>
              <a:t>Вонки</a:t>
            </a:r>
            <a:r>
              <a:rPr lang="uk-UA" sz="2400" b="1" dirty="0"/>
              <a:t>? </a:t>
            </a:r>
            <a:endParaRPr lang="uk-UA" sz="2400" b="1" dirty="0" smtClean="0"/>
          </a:p>
        </p:txBody>
      </p:sp>
      <p:pic>
        <p:nvPicPr>
          <p:cNvPr id="4" name="Умпа-Лумпа - Август Глуп (Augustus Gloop) (Чарли и шоколадная фабрика) (720p) (С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51520" y="3717032"/>
            <a:ext cx="5120569" cy="2880320"/>
          </a:xfrm>
          <a:prstGeom prst="rect">
            <a:avLst/>
          </a:prstGeom>
        </p:spPr>
      </p:pic>
      <p:pic>
        <p:nvPicPr>
          <p:cNvPr id="5" name="Чарли и шоколадная фабрика.Песня Умпа-Лумп-Верука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3995936" y="260648"/>
            <a:ext cx="4840199" cy="27226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08104" y="3356992"/>
            <a:ext cx="331236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Яку особливу роль</a:t>
            </a:r>
          </a:p>
          <a:p>
            <a:pPr algn="ctr"/>
            <a:r>
              <a:rPr lang="uk-UA" sz="2400" b="1" dirty="0" smtClean="0"/>
              <a:t> вони виконують у казці? </a:t>
            </a:r>
            <a:endParaRPr lang="ru-RU" sz="2400" b="1" dirty="0"/>
          </a:p>
        </p:txBody>
      </p:sp>
      <p:pic>
        <p:nvPicPr>
          <p:cNvPr id="23554" name="Picture 2" descr="ÐÐ°ÑÑÐ¸Ð½ÐºÐ¸ Ð¿Ð¾ Ð·Ð°Ð¿ÑÐ¾ÑÑ Ð§Ð°ÑÐ»Ñ Ñ ÑÐ¾ÐºÐ¾Ð»Ð°Ð´Ð½Ð° ÑÐ°Ð±ÑÐ¸ÐºÐ° ÑÐ¼Ð¿Ð°-Ð»ÑÐ¼Ð¿Ð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4797152"/>
            <a:ext cx="3295621" cy="1728192"/>
          </a:xfrm>
          <a:prstGeom prst="rect">
            <a:avLst/>
          </a:prstGeom>
          <a:noFill/>
        </p:spPr>
      </p:pic>
      <p:pic>
        <p:nvPicPr>
          <p:cNvPr id="23560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3608" y="0"/>
            <a:ext cx="2514978" cy="1506747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7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7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3456384" cy="850106"/>
          </a:xfrm>
        </p:spPr>
        <p:txBody>
          <a:bodyPr>
            <a:normAutofit/>
          </a:bodyPr>
          <a:lstStyle/>
          <a:p>
            <a:r>
              <a:rPr lang="uk-UA" sz="3600" b="1" i="1" dirty="0" smtClean="0">
                <a:solidFill>
                  <a:schemeClr val="accent2">
                    <a:lumMod val="50000"/>
                  </a:schemeClr>
                </a:solidFill>
              </a:rPr>
              <a:t>Творча робота</a:t>
            </a:r>
            <a:endParaRPr lang="ru-RU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96752"/>
            <a:ext cx="5050904" cy="1612776"/>
          </a:xfrm>
        </p:spPr>
        <p:txBody>
          <a:bodyPr/>
          <a:lstStyle/>
          <a:p>
            <a:pPr lvl="0" algn="ctr"/>
            <a:r>
              <a:rPr lang="uk-UA" dirty="0"/>
              <a:t>Складіть пам’ятку для батьків героїв казки щодо виховання </a:t>
            </a:r>
            <a:r>
              <a:rPr lang="uk-UA" dirty="0" smtClean="0"/>
              <a:t>дітей.</a:t>
            </a:r>
            <a:endParaRPr lang="ru-RU" dirty="0"/>
          </a:p>
          <a:p>
            <a:endParaRPr lang="ru-RU" dirty="0"/>
          </a:p>
        </p:txBody>
      </p:sp>
      <p:pic>
        <p:nvPicPr>
          <p:cNvPr id="22536" name="Picture 8" descr="ÐÐ°ÑÑÐ¸Ð½ÐºÐ¸ Ð¿Ð¾ Ð·Ð°Ð¿ÑÐ¾ÑÑ Ð§Ð°ÑÐ»Ñ Ñ ÑÐ¾ÐºÐ¾Ð»Ð°Ð´Ð½Ð° ÑÐ°Ð±ÑÐ¸ÐºÐ° Ð³ÐµÑÐ¾Ñ ÑÑÐ»ÑÐ¼Ñ"/>
          <p:cNvPicPr>
            <a:picLocks noChangeAspect="1" noChangeArrowheads="1"/>
          </p:cNvPicPr>
          <p:nvPr/>
        </p:nvPicPr>
        <p:blipFill>
          <a:blip r:embed="rId3" cstate="print"/>
          <a:srcRect t="17872" r="68617"/>
          <a:stretch>
            <a:fillRect/>
          </a:stretch>
        </p:blipFill>
        <p:spPr bwMode="auto">
          <a:xfrm rot="21426927">
            <a:off x="330279" y="2840944"/>
            <a:ext cx="2465537" cy="3192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8" name="Picture 10" descr="ÐÐ°ÑÑÐ¸Ð½ÐºÐ¸ Ð¿Ð¾ Ð·Ð°Ð¿ÑÐ¾ÑÑ Ð§Ð°ÑÐ»Ñ Ñ ÑÐ¾ÐºÐ¾Ð»Ð°Ð´Ð½Ð° ÑÐ°Ð±ÑÐ¸ÐºÐ° Ð³ÐµÑÐ¾Ñ ÑÑÐ»ÑÐ¼Ñ"/>
          <p:cNvPicPr>
            <a:picLocks noChangeAspect="1" noChangeArrowheads="1"/>
          </p:cNvPicPr>
          <p:nvPr/>
        </p:nvPicPr>
        <p:blipFill>
          <a:blip r:embed="rId3" cstate="print"/>
          <a:srcRect l="61010" t="17872" r="8928"/>
          <a:stretch>
            <a:fillRect/>
          </a:stretch>
        </p:blipFill>
        <p:spPr bwMode="auto">
          <a:xfrm>
            <a:off x="3347864" y="2924944"/>
            <a:ext cx="2376264" cy="3211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42" name="Picture 14" descr="ÐÐ°ÑÑÐ¸Ð½ÐºÐ¸ Ð¿Ð¾ Ð·Ð°Ð¿ÑÐ¾ÑÑ Ð§Ð°ÑÐ»Ñ Ñ ÑÐ¾ÐºÐ¾Ð»Ð°Ð´Ð½Ð° ÑÐ°Ð±ÑÐ¸ÐºÐ° Ð³ÐµÑÐ¾Ñ ÑÑÐ»ÑÐ¼Ñ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36581">
            <a:off x="5754766" y="4493518"/>
            <a:ext cx="3283895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44" name="Picture 16" descr="ÐÐ°ÑÑÐ¸Ð½ÐºÐ¸ Ð¿Ð¾ Ð·Ð°Ð¿ÑÐ¾ÑÑ Ð§Ð°ÑÐ»Ñ Ñ ÑÐ¾ÐºÐ¾Ð»Ð°Ð´Ð½Ð° ÑÐ°Ð±ÑÐ¸ÐºÐ° ÐÐ°Ð¹Ðº Ð¢ÑÐ²Ñ"/>
          <p:cNvPicPr>
            <a:picLocks noChangeAspect="1" noChangeArrowheads="1"/>
          </p:cNvPicPr>
          <p:nvPr/>
        </p:nvPicPr>
        <p:blipFill>
          <a:blip r:embed="rId5" cstate="print"/>
          <a:srcRect r="13179" b="10870"/>
          <a:stretch>
            <a:fillRect/>
          </a:stretch>
        </p:blipFill>
        <p:spPr bwMode="auto">
          <a:xfrm rot="21331476">
            <a:off x="5652120" y="260648"/>
            <a:ext cx="3117420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46" name="Picture 18" descr="ÐÐ°ÑÑÐ¸Ð½ÐºÐ¸ Ð¿Ð¾ Ð·Ð°Ð¿ÑÐ¾ÑÑ Ð±Ð°ÑÑÐºÐ¸ Ð¿Ð½Ð³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2204864"/>
            <a:ext cx="2479430" cy="2088232"/>
          </a:xfrm>
          <a:prstGeom prst="rect">
            <a:avLst/>
          </a:prstGeom>
          <a:noFill/>
        </p:spPr>
      </p:pic>
      <p:pic>
        <p:nvPicPr>
          <p:cNvPr id="22548" name="Picture 20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5373216"/>
            <a:ext cx="4114428" cy="1324847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908720"/>
            <a:ext cx="2160240" cy="706090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Бесіда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641379"/>
          </a:xfrm>
        </p:spPr>
        <p:txBody>
          <a:bodyPr>
            <a:normAutofit lnSpcReduction="10000"/>
          </a:bodyPr>
          <a:lstStyle/>
          <a:p>
            <a:pPr lvl="0"/>
            <a:r>
              <a:rPr lang="uk-UA" sz="2400" dirty="0"/>
              <a:t>Чи став хтось із цих чотирьох дітей переможцем ? Чому?</a:t>
            </a:r>
            <a:endParaRPr lang="ru-RU" sz="2400" dirty="0"/>
          </a:p>
          <a:p>
            <a:r>
              <a:rPr lang="uk-UA" sz="2400" dirty="0"/>
              <a:t>Назвіть ім’я дитини, яку Віллі </a:t>
            </a:r>
            <a:r>
              <a:rPr lang="uk-UA" sz="2400" dirty="0" err="1"/>
              <a:t>Вонка</a:t>
            </a:r>
            <a:r>
              <a:rPr lang="uk-UA" sz="2400" dirty="0"/>
              <a:t> обрав своїм </a:t>
            </a:r>
            <a:r>
              <a:rPr lang="uk-UA" sz="2400" dirty="0" smtClean="0"/>
              <a:t>спадкоємцем.</a:t>
            </a:r>
          </a:p>
          <a:p>
            <a:r>
              <a:rPr lang="uk-UA" sz="2400" dirty="0"/>
              <a:t>На перший погляд, Чарлі важко було змагатися з багатими й упевненими в собі суперниками, бо страшна бідність, у якій жила родина хлопчика, зробила його дещо сором’язливим і незграбним. Але Чарлі мав головну перевагу, про яку  і сам не здогадувався.  Яку? </a:t>
            </a:r>
            <a:endParaRPr lang="uk-UA" sz="2400" dirty="0" smtClean="0"/>
          </a:p>
          <a:p>
            <a:pPr lvl="0"/>
            <a:r>
              <a:rPr lang="uk-UA" sz="2400" dirty="0"/>
              <a:t>Розкажіть про те, як жила родина </a:t>
            </a:r>
            <a:r>
              <a:rPr lang="uk-UA" sz="2400" dirty="0" err="1"/>
              <a:t>Бакетів</a:t>
            </a:r>
            <a:r>
              <a:rPr lang="uk-UA" sz="2400" dirty="0"/>
              <a:t>.</a:t>
            </a:r>
            <a:endParaRPr lang="ru-RU" sz="2400" dirty="0"/>
          </a:p>
          <a:p>
            <a:pPr lvl="0"/>
            <a:r>
              <a:rPr lang="uk-UA" sz="2400" dirty="0"/>
              <a:t>Перекажіть епізоди, які свідчать про особливе, ніжне й трепетне, ставлення членів родини один до одного.</a:t>
            </a:r>
            <a:endParaRPr lang="ru-RU" sz="2400" dirty="0"/>
          </a:p>
          <a:p>
            <a:pPr lvl="0"/>
            <a:r>
              <a:rPr lang="uk-UA" sz="2400" dirty="0"/>
              <a:t>Як часто Чарлі міг ласувати шоколадом?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2457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01587">
            <a:off x="6843715" y="372941"/>
            <a:ext cx="1951850" cy="1299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0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 l="15448" r="8854"/>
          <a:stretch>
            <a:fillRect/>
          </a:stretch>
        </p:blipFill>
        <p:spPr bwMode="auto">
          <a:xfrm rot="681518">
            <a:off x="4750383" y="515713"/>
            <a:ext cx="1985997" cy="127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2" name="Picture 6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5877272"/>
            <a:ext cx="2376264" cy="765158"/>
          </a:xfrm>
          <a:prstGeom prst="rect">
            <a:avLst/>
          </a:prstGeom>
          <a:noFill/>
        </p:spPr>
      </p:pic>
      <p:pic>
        <p:nvPicPr>
          <p:cNvPr id="24584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260648"/>
            <a:ext cx="2094590" cy="170080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4248472"/>
          </a:xfrm>
        </p:spPr>
        <p:txBody>
          <a:bodyPr>
            <a:normAutofit/>
          </a:bodyPr>
          <a:lstStyle/>
          <a:p>
            <a:pPr lvl="0"/>
            <a:r>
              <a:rPr lang="uk-UA" sz="2400" dirty="0"/>
              <a:t>Коли ви читали про золоті квитки, чи одразу ви здогадалися, що Чарлі обов’язково знайде один з них? Чому?</a:t>
            </a:r>
            <a:endParaRPr lang="ru-RU" sz="2400" dirty="0"/>
          </a:p>
          <a:p>
            <a:pPr lvl="0"/>
            <a:r>
              <a:rPr lang="uk-UA" sz="2400" dirty="0"/>
              <a:t>Порівняйте почуття Чарлі від його знахідки із ставленням інших дітей до щасливих перепусток на шоколадну фабрику</a:t>
            </a:r>
            <a:endParaRPr lang="ru-RU" sz="2400" dirty="0"/>
          </a:p>
          <a:p>
            <a:pPr lvl="0"/>
            <a:r>
              <a:rPr lang="uk-UA" sz="2400" dirty="0"/>
              <a:t>Як поводися Чарлі під час екскурсії на шоколадну фабрику?</a:t>
            </a:r>
            <a:endParaRPr lang="ru-RU" sz="2400" dirty="0"/>
          </a:p>
          <a:p>
            <a:pPr lvl="0"/>
            <a:r>
              <a:rPr lang="uk-UA" sz="2400" dirty="0"/>
              <a:t>Як Чарлі сприйняв звістку про те, що він стане власником фабрик Віллі </a:t>
            </a:r>
            <a:r>
              <a:rPr lang="uk-UA" sz="2400" dirty="0" err="1"/>
              <a:t>Вонки</a:t>
            </a:r>
            <a:r>
              <a:rPr lang="uk-UA" sz="2400" dirty="0"/>
              <a:t>? 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26626" name="Picture 2" descr="ÐÐ°ÑÑÐ¸Ð½ÐºÐ¸ Ð¿Ð¾ Ð·Ð°Ð¿ÑÐ¾ÑÑ Ð§Ð°ÑÐ»Ñ ÐÐµÐºÐºÐµÑ Ð§Ð°ÑÐ»Ñ Ñ ÑÐ¾ÐºÐ¾Ð»Ð°Ð´Ð½Ð° ÑÐ°Ð±ÑÐ¸ÐºÐ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293096"/>
            <a:ext cx="4100100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8" name="Picture 4" descr="ÐÐ°ÑÑÐ¸Ð½ÐºÐ¸ Ð¿Ð¾ Ð·Ð°Ð¿ÑÐ¾ÑÑ Ð§Ð°ÑÐ»Ñ ÐÐµÐºÐºÐµÑ Ð§Ð°ÑÐ»Ñ Ñ ÑÐ¾ÐºÐ¾Ð»Ð°Ð´Ð½Ð° ÑÐ°Ð±ÑÐ¸ÐºÐ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653136"/>
            <a:ext cx="3888432" cy="2019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30" name="Picture 6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1752" y="-459432"/>
            <a:ext cx="2232248" cy="2232248"/>
          </a:xfrm>
          <a:prstGeom prst="rect">
            <a:avLst/>
          </a:prstGeom>
          <a:noFill/>
        </p:spPr>
      </p:pic>
      <p:pic>
        <p:nvPicPr>
          <p:cNvPr id="26632" name="Picture 8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2060848"/>
            <a:ext cx="2592288" cy="1728192"/>
          </a:xfrm>
          <a:prstGeom prst="rect">
            <a:avLst/>
          </a:prstGeom>
          <a:noFill/>
        </p:spPr>
      </p:pic>
      <p:pic>
        <p:nvPicPr>
          <p:cNvPr id="26634" name="Picture 10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4365104"/>
            <a:ext cx="2171100" cy="134639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908720"/>
            <a:ext cx="3384376" cy="1143000"/>
          </a:xfrm>
        </p:spPr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chemeClr val="accent2">
                    <a:lumMod val="50000"/>
                  </a:schemeClr>
                </a:solidFill>
              </a:rPr>
              <a:t>Робота з таблицею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2492896"/>
          <a:ext cx="8229600" cy="1071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7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Персонаж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Портрет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Риси характеру, вчинки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Батьки, родина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Винагорода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5604" name="Picture 4" descr="ÐÐ°ÑÑÐ¸Ð½ÐºÐ¸ Ð¿Ð¾ Ð·Ð°Ð¿ÑÐ¾ÑÑ Ð§Ð°ÑÐ»Ñ ÐÐµÐºÐºÐµÑ Ð§Ð°ÑÐ»Ñ Ñ ÑÐ¾ÐºÐ¾Ð»Ð°Ð´Ð½Ð° ÑÐ°Ð±ÑÐ¸ÐºÐ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861048"/>
            <a:ext cx="3552395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6" name="Picture 6" descr="ÐÐ°ÑÑÐ¸Ð½ÐºÐ¸ Ð¿Ð¾ Ð·Ð°Ð¿ÑÐ¾ÑÑ Ð§Ð°ÑÐ»Ñ ÐÐµÐºÐºÐµÑ Ð§Ð°ÑÐ»Ñ Ñ ÑÐ¾ÐºÐ¾Ð»Ð°Ð´Ð½Ð° ÑÐ°Ð±ÑÐ¸ÐºÐ°"/>
          <p:cNvPicPr>
            <a:picLocks noChangeAspect="1" noChangeArrowheads="1"/>
          </p:cNvPicPr>
          <p:nvPr/>
        </p:nvPicPr>
        <p:blipFill>
          <a:blip r:embed="rId4" cstate="print"/>
          <a:srcRect l="10606" t="4216" r="19869" b="3042"/>
          <a:stretch>
            <a:fillRect/>
          </a:stretch>
        </p:blipFill>
        <p:spPr bwMode="auto">
          <a:xfrm>
            <a:off x="683568" y="332656"/>
            <a:ext cx="2798493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8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789040"/>
            <a:ext cx="3744416" cy="265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12" name="Picture 1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5345832"/>
            <a:ext cx="2037226" cy="1512168"/>
          </a:xfrm>
          <a:prstGeom prst="rect">
            <a:avLst/>
          </a:prstGeom>
          <a:noFill/>
        </p:spPr>
      </p:pic>
      <p:pic>
        <p:nvPicPr>
          <p:cNvPr id="25614" name="Picture 14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188640"/>
            <a:ext cx="2381250" cy="179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404664"/>
            <a:ext cx="4114800" cy="1143000"/>
          </a:xfrm>
        </p:spPr>
        <p:txBody>
          <a:bodyPr>
            <a:normAutofit/>
          </a:bodyPr>
          <a:lstStyle/>
          <a:p>
            <a:r>
              <a:rPr lang="uk-UA" sz="3600" b="1" i="1" dirty="0">
                <a:solidFill>
                  <a:schemeClr val="accent2">
                    <a:lumMod val="50000"/>
                  </a:schemeClr>
                </a:solidFill>
              </a:rPr>
              <a:t>Творче завдання</a:t>
            </a:r>
            <a:endParaRPr lang="ru-RU" sz="36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600200"/>
            <a:ext cx="4618856" cy="4525963"/>
          </a:xfrm>
        </p:spPr>
        <p:txBody>
          <a:bodyPr>
            <a:noAutofit/>
          </a:bodyPr>
          <a:lstStyle/>
          <a:p>
            <a:pPr lvl="0"/>
            <a:r>
              <a:rPr lang="uk-UA" sz="2400" dirty="0"/>
              <a:t>Остання кнопка, на яку натиснув містер </a:t>
            </a:r>
            <a:r>
              <a:rPr lang="uk-UA" sz="2400" dirty="0" err="1"/>
              <a:t>Вонка</a:t>
            </a:r>
            <a:r>
              <a:rPr lang="uk-UA" sz="2400" dirty="0"/>
              <a:t>, була кнопка «Вгору й геть». Після цього життя Чарлі змінилося назавжди. Підберіть до слів «вгору» та «геть» ті поняття, з якими родина Чарлі ввійде до нового життя, а які назавжди залишить у </a:t>
            </a:r>
            <a:r>
              <a:rPr lang="uk-UA" sz="2400" dirty="0" smtClean="0"/>
              <a:t>минулому.</a:t>
            </a:r>
            <a:endParaRPr lang="ru-RU" sz="2400" dirty="0"/>
          </a:p>
        </p:txBody>
      </p:sp>
      <p:pic>
        <p:nvPicPr>
          <p:cNvPr id="28674" name="Picture 2" descr="ÐÐ°ÑÑÐ¸Ð½ÐºÐ¸ Ð¿Ð¾ Ð·Ð°Ð¿ÑÐ¾ÑÑ ÐºÐ½Ð¾Ð¿ÐºÐ° Ð¿Ð½Ð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764704"/>
            <a:ext cx="1656184" cy="1656184"/>
          </a:xfrm>
          <a:prstGeom prst="rect">
            <a:avLst/>
          </a:prstGeom>
          <a:noFill/>
        </p:spPr>
      </p:pic>
      <p:pic>
        <p:nvPicPr>
          <p:cNvPr id="28676" name="Picture 4" descr="ÐÐ°ÑÑÐ¸Ð½ÐºÐ¸ Ð¿Ð¾ Ð·Ð°Ð¿ÑÐ¾ÑÑ ÐºÐ½Ð¾Ð¿ÐºÐ° Ð¿Ð½Ð³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39552" y="4869160"/>
            <a:ext cx="1656184" cy="1656184"/>
          </a:xfrm>
          <a:prstGeom prst="rect">
            <a:avLst/>
          </a:prstGeom>
          <a:noFill/>
        </p:spPr>
      </p:pic>
      <p:pic>
        <p:nvPicPr>
          <p:cNvPr id="28678" name="Picture 6" descr="ÐÐ°ÑÑÐ¸Ð½ÐºÐ¸ Ð¿Ð¾ Ð·Ð°Ð¿ÑÐ¾ÑÑ ÐºÐ½Ð¾Ð¿ÐºÐ° Ð¿Ð½Ð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68560" y="2780928"/>
            <a:ext cx="3408379" cy="1440160"/>
          </a:xfrm>
          <a:prstGeom prst="rect">
            <a:avLst/>
          </a:prstGeom>
          <a:noFill/>
        </p:spPr>
      </p:pic>
      <p:pic>
        <p:nvPicPr>
          <p:cNvPr id="28680" name="Picture 8" descr="ÐÐ°ÑÑÐ¸Ð½ÐºÐ¸ Ð¿Ð¾ Ð·Ð°Ð¿ÑÐ¾ÑÑ ÑÑÐ¸ ÑÑÑÐµÐ»ÐºÐ¸ Ð¿Ð½Ð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1795116" y="877292"/>
            <a:ext cx="2124075" cy="1466851"/>
          </a:xfrm>
          <a:prstGeom prst="rect">
            <a:avLst/>
          </a:prstGeom>
          <a:noFill/>
        </p:spPr>
      </p:pic>
      <p:pic>
        <p:nvPicPr>
          <p:cNvPr id="28682" name="Picture 10" descr="ÐÐ°ÑÑÐ¸Ð½ÐºÐ¸ Ð¿Ð¾ Ð·Ð°Ð¿ÑÐ¾ÑÑ ÑÑÐ¸ ÑÑÑÐµÐ»ÐºÐ¸ Ð¿Ð½Ð³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6200000">
            <a:off x="2011140" y="4765724"/>
            <a:ext cx="2124075" cy="1466851"/>
          </a:xfrm>
          <a:prstGeom prst="rect">
            <a:avLst/>
          </a:prstGeom>
          <a:noFill/>
        </p:spPr>
      </p:pic>
      <p:pic>
        <p:nvPicPr>
          <p:cNvPr id="28684" name="Picture 12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4941168"/>
            <a:ext cx="4762500" cy="1533526"/>
          </a:xfrm>
          <a:prstGeom prst="rect">
            <a:avLst/>
          </a:prstGeom>
          <a:noFill/>
        </p:spPr>
      </p:pic>
      <p:pic>
        <p:nvPicPr>
          <p:cNvPr id="28686" name="Picture 14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3930" y="260648"/>
            <a:ext cx="2090070" cy="129614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i="1" dirty="0" smtClean="0">
                <a:solidFill>
                  <a:schemeClr val="accent2">
                    <a:lumMod val="50000"/>
                  </a:schemeClr>
                </a:solidFill>
              </a:rPr>
              <a:t>Домашнє завдання</a:t>
            </a:r>
            <a:endParaRPr lang="ru-RU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a_ba_ba_ga_la_ma_ga_7474_images_157568092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1216166">
            <a:off x="395536" y="1556792"/>
            <a:ext cx="3052774" cy="4525963"/>
          </a:xfrm>
        </p:spPr>
      </p:pic>
      <p:sp>
        <p:nvSpPr>
          <p:cNvPr id="5" name="TextBox 4"/>
          <p:cNvSpPr txBox="1"/>
          <p:nvPr/>
        </p:nvSpPr>
        <p:spPr>
          <a:xfrm>
            <a:off x="3923928" y="1556792"/>
            <a:ext cx="49738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 smtClean="0"/>
              <a:t>Підготувати цитатну характеристику </a:t>
            </a:r>
          </a:p>
          <a:p>
            <a:pPr algn="ctr"/>
            <a:r>
              <a:rPr lang="uk-UA" sz="2400" dirty="0" smtClean="0"/>
              <a:t>Віллі </a:t>
            </a:r>
            <a:r>
              <a:rPr lang="uk-UA" sz="2400" dirty="0" err="1" smtClean="0"/>
              <a:t>Вонки</a:t>
            </a:r>
            <a:r>
              <a:rPr lang="uk-UA" sz="2400" dirty="0" smtClean="0"/>
              <a:t>.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707904" y="2708920"/>
            <a:ext cx="52123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/>
              <a:t>* Творче завдання: скласти вікторину, </a:t>
            </a:r>
          </a:p>
          <a:p>
            <a:r>
              <a:rPr lang="uk-UA" sz="2400" dirty="0" smtClean="0"/>
              <a:t>ребус. Кросворд.</a:t>
            </a:r>
            <a:endParaRPr lang="ru-RU" sz="2400" dirty="0"/>
          </a:p>
        </p:txBody>
      </p:sp>
      <p:pic>
        <p:nvPicPr>
          <p:cNvPr id="27650" name="Picture 2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4437112"/>
            <a:ext cx="4762500" cy="1533526"/>
          </a:xfrm>
          <a:prstGeom prst="rect">
            <a:avLst/>
          </a:prstGeom>
          <a:noFill/>
        </p:spPr>
      </p:pic>
      <p:pic>
        <p:nvPicPr>
          <p:cNvPr id="27652" name="Picture 4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260648"/>
            <a:ext cx="2090070" cy="129614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188640"/>
            <a:ext cx="5842992" cy="706090"/>
          </a:xfrm>
        </p:spPr>
        <p:txBody>
          <a:bodyPr>
            <a:normAutofit/>
          </a:bodyPr>
          <a:lstStyle/>
          <a:p>
            <a:r>
              <a:rPr lang="uk-UA" sz="3600" b="1" i="1" dirty="0" err="1" smtClean="0">
                <a:solidFill>
                  <a:schemeClr val="accent2">
                    <a:lumMod val="50000"/>
                  </a:schemeClr>
                </a:solidFill>
              </a:rPr>
              <a:t>“Незакінчене</a:t>
            </a:r>
            <a:r>
              <a:rPr lang="uk-UA" sz="36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3600" b="1" i="1" dirty="0" err="1" smtClean="0">
                <a:solidFill>
                  <a:schemeClr val="accent2">
                    <a:lumMod val="50000"/>
                  </a:schemeClr>
                </a:solidFill>
              </a:rPr>
              <a:t>речення”</a:t>
            </a:r>
            <a:endParaRPr lang="ru-RU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1124745"/>
            <a:ext cx="4464496" cy="2736304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Я засуджую  ...,  тому що  …</a:t>
            </a:r>
            <a:endParaRPr lang="ru-RU" dirty="0"/>
          </a:p>
          <a:p>
            <a:r>
              <a:rPr lang="uk-UA" dirty="0"/>
              <a:t>Я згодна (згоден) з  …., тому що   ….</a:t>
            </a:r>
            <a:endParaRPr lang="ru-RU" dirty="0"/>
          </a:p>
          <a:p>
            <a:r>
              <a:rPr lang="uk-UA" dirty="0"/>
              <a:t>Я захоплююсь   …,  тому що   </a:t>
            </a:r>
            <a:endParaRPr lang="ru-RU" dirty="0"/>
          </a:p>
        </p:txBody>
      </p:sp>
      <p:pic>
        <p:nvPicPr>
          <p:cNvPr id="29700" name="Picture 4" descr="ÐÐ°ÑÑÐ¸Ð½ÐºÐ¸ Ð¿Ð¾ Ð·Ð°Ð¿ÑÐ¾ÑÑ ÐºÐ¾Ð½ÑÐµÑÑ Ð¿Ð½Ð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429000"/>
            <a:ext cx="3744416" cy="3074684"/>
          </a:xfrm>
          <a:prstGeom prst="rect">
            <a:avLst/>
          </a:prstGeom>
          <a:noFill/>
        </p:spPr>
      </p:pic>
      <p:pic>
        <p:nvPicPr>
          <p:cNvPr id="6" name="Рисунок 5" descr="wwonka_by_amelka_wonka_kitty-d8fjk5v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32656"/>
            <a:ext cx="3280666" cy="5985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598</Words>
  <Application>Microsoft Office PowerPoint</Application>
  <PresentationFormat>Экран (4:3)</PresentationFormat>
  <Paragraphs>78</Paragraphs>
  <Slides>15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Цікаві пригоди хлопчика Чарлі та його друзів на казковій шоколадній фабриці містера Вонкі</vt:lpstr>
      <vt:lpstr>Літературний диктант</vt:lpstr>
      <vt:lpstr>Презентация PowerPoint</vt:lpstr>
      <vt:lpstr>Сюжетний план твору </vt:lpstr>
      <vt:lpstr>Самоперевірка</vt:lpstr>
      <vt:lpstr>Бесіда</vt:lpstr>
      <vt:lpstr>Робота з таблицею</vt:lpstr>
      <vt:lpstr>Презентация PowerPoint</vt:lpstr>
      <vt:lpstr>Творча робота</vt:lpstr>
      <vt:lpstr>Бесіда</vt:lpstr>
      <vt:lpstr>Презентация PowerPoint</vt:lpstr>
      <vt:lpstr>Робота з таблицею</vt:lpstr>
      <vt:lpstr>Творче завдання</vt:lpstr>
      <vt:lpstr>Домашнє завдання</vt:lpstr>
      <vt:lpstr>“Незакінчене речення”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Oksana</cp:lastModifiedBy>
  <cp:revision>24</cp:revision>
  <dcterms:created xsi:type="dcterms:W3CDTF">2018-04-11T10:47:28Z</dcterms:created>
  <dcterms:modified xsi:type="dcterms:W3CDTF">2022-04-25T13:32:28Z</dcterms:modified>
</cp:coreProperties>
</file>