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1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E9A2B-431C-46FE-8445-D8C9DEC3CEAB}" type="datetimeFigureOut">
              <a:rPr lang="ru-RU" smtClean="0"/>
              <a:t>пн 16.04.18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01C47-0516-4BEC-9E7D-9AED990641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2130425"/>
            <a:ext cx="5040560" cy="3098775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</a:rPr>
              <a:t>Доброта та </a:t>
            </a:r>
            <a:r>
              <a:rPr lang="ru-RU" sz="3200" b="1" i="1" dirty="0" err="1">
                <a:solidFill>
                  <a:srgbClr val="002060"/>
                </a:solidFill>
              </a:rPr>
              <a:t>щирість</a:t>
            </a:r>
            <a:r>
              <a:rPr lang="ru-RU" sz="3200" b="1" i="1" dirty="0">
                <a:solidFill>
                  <a:srgbClr val="002060"/>
                </a:solidFill>
              </a:rPr>
              <a:t> головного героя </a:t>
            </a:r>
            <a:r>
              <a:rPr lang="ru-RU" sz="3200" b="1" i="1" dirty="0" err="1">
                <a:solidFill>
                  <a:srgbClr val="002060"/>
                </a:solidFill>
              </a:rPr>
              <a:t>твору</a:t>
            </a:r>
            <a:r>
              <a:rPr lang="ru-RU" sz="3200" b="1" i="1" dirty="0">
                <a:solidFill>
                  <a:srgbClr val="002060"/>
                </a:solidFill>
              </a:rPr>
              <a:t> Р. Дала "</a:t>
            </a:r>
            <a:r>
              <a:rPr lang="ru-RU" sz="3200" b="1" i="1" dirty="0" err="1">
                <a:solidFill>
                  <a:srgbClr val="002060"/>
                </a:solidFill>
              </a:rPr>
              <a:t>Чарлі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і</a:t>
            </a:r>
            <a:r>
              <a:rPr lang="ru-RU" sz="3200" b="1" i="1" dirty="0">
                <a:solidFill>
                  <a:srgbClr val="002060"/>
                </a:solidFill>
              </a:rPr>
              <a:t> шоколадна фабрика"</a:t>
            </a:r>
            <a:endParaRPr lang="ru-RU" sz="3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600201"/>
            <a:ext cx="5400600" cy="2764904"/>
          </a:xfrm>
        </p:spPr>
        <p:txBody>
          <a:bodyPr/>
          <a:lstStyle/>
          <a:p>
            <a:pPr algn="r">
              <a:buNone/>
            </a:pPr>
            <a:r>
              <a:rPr lang="ru-RU" sz="4000" b="1" i="1" dirty="0">
                <a:solidFill>
                  <a:srgbClr val="002060"/>
                </a:solidFill>
              </a:rPr>
              <a:t>Яке дерево – </a:t>
            </a:r>
            <a:r>
              <a:rPr lang="ru-RU" sz="4000" b="1" i="1" dirty="0" err="1">
                <a:solidFill>
                  <a:srgbClr val="002060"/>
                </a:solidFill>
              </a:rPr>
              <a:t>такі</a:t>
            </a:r>
            <a:r>
              <a:rPr lang="ru-RU" sz="4000" b="1" i="1" dirty="0">
                <a:solidFill>
                  <a:srgbClr val="002060"/>
                </a:solidFill>
              </a:rPr>
              <a:t> </a:t>
            </a:r>
            <a:r>
              <a:rPr lang="ru-RU" sz="4000" b="1" i="1" dirty="0" err="1">
                <a:solidFill>
                  <a:srgbClr val="002060"/>
                </a:solidFill>
              </a:rPr>
              <a:t>його</a:t>
            </a:r>
            <a:r>
              <a:rPr lang="ru-RU" sz="4000" b="1" i="1" dirty="0">
                <a:solidFill>
                  <a:srgbClr val="002060"/>
                </a:solidFill>
              </a:rPr>
              <a:t> </a:t>
            </a:r>
            <a:r>
              <a:rPr lang="ru-RU" sz="4000" b="1" i="1" dirty="0" err="1">
                <a:solidFill>
                  <a:srgbClr val="002060"/>
                </a:solidFill>
              </a:rPr>
              <a:t>квіти</a:t>
            </a:r>
            <a:r>
              <a:rPr lang="ru-RU" sz="4000" b="1" i="1" dirty="0">
                <a:solidFill>
                  <a:srgbClr val="002060"/>
                </a:solidFill>
              </a:rPr>
              <a:t>, </a:t>
            </a:r>
            <a:r>
              <a:rPr lang="ru-RU" sz="4000" b="1" i="1" dirty="0" err="1">
                <a:solidFill>
                  <a:srgbClr val="002060"/>
                </a:solidFill>
              </a:rPr>
              <a:t>які</a:t>
            </a:r>
            <a:r>
              <a:rPr lang="ru-RU" sz="4000" b="1" i="1" dirty="0">
                <a:solidFill>
                  <a:srgbClr val="002060"/>
                </a:solidFill>
              </a:rPr>
              <a:t> батьки – </a:t>
            </a:r>
            <a:r>
              <a:rPr lang="ru-RU" sz="4000" b="1" i="1" dirty="0" err="1">
                <a:solidFill>
                  <a:srgbClr val="002060"/>
                </a:solidFill>
              </a:rPr>
              <a:t>такі</a:t>
            </a:r>
            <a:r>
              <a:rPr lang="ru-RU" sz="4000" b="1" i="1" dirty="0">
                <a:solidFill>
                  <a:srgbClr val="002060"/>
                </a:solidFill>
              </a:rPr>
              <a:t> </a:t>
            </a:r>
            <a:r>
              <a:rPr lang="ru-RU" sz="4000" b="1" i="1" dirty="0" err="1">
                <a:solidFill>
                  <a:srgbClr val="002060"/>
                </a:solidFill>
              </a:rPr>
              <a:t>й</a:t>
            </a:r>
            <a:r>
              <a:rPr lang="ru-RU" sz="4000" b="1" i="1" dirty="0">
                <a:solidFill>
                  <a:srgbClr val="002060"/>
                </a:solidFill>
              </a:rPr>
              <a:t> </a:t>
            </a:r>
            <a:r>
              <a:rPr lang="ru-RU" sz="4000" b="1" i="1" dirty="0" err="1">
                <a:solidFill>
                  <a:srgbClr val="002060"/>
                </a:solidFill>
              </a:rPr>
              <a:t>діти</a:t>
            </a:r>
            <a:r>
              <a:rPr lang="ru-RU" sz="4000" b="1" i="1" dirty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5832648" cy="724942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Гра</a:t>
            </a:r>
            <a:r>
              <a:rPr lang="ru-RU" b="1" dirty="0">
                <a:solidFill>
                  <a:srgbClr val="002060"/>
                </a:solidFill>
              </a:rPr>
              <a:t> "</a:t>
            </a:r>
            <a:r>
              <a:rPr lang="ru-RU" b="1" dirty="0" err="1">
                <a:solidFill>
                  <a:srgbClr val="002060"/>
                </a:solidFill>
              </a:rPr>
              <a:t>Вгадай</a:t>
            </a:r>
            <a:r>
              <a:rPr lang="ru-RU" b="1" dirty="0">
                <a:solidFill>
                  <a:srgbClr val="002060"/>
                </a:solidFill>
              </a:rPr>
              <a:t> героя"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340768"/>
            <a:ext cx="6120680" cy="4785395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/>
              <a:t>примусив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робітниць</a:t>
            </a:r>
            <a:r>
              <a:rPr lang="ru-RU" dirty="0"/>
              <a:t> </a:t>
            </a:r>
            <a:r>
              <a:rPr lang="ru-RU" dirty="0" err="1"/>
              <a:t>розгортати</a:t>
            </a:r>
            <a:r>
              <a:rPr lang="ru-RU" dirty="0"/>
              <a:t> </a:t>
            </a:r>
            <a:r>
              <a:rPr lang="ru-RU" dirty="0" err="1"/>
              <a:t>тисячі</a:t>
            </a:r>
            <a:r>
              <a:rPr lang="ru-RU" dirty="0"/>
              <a:t> </a:t>
            </a:r>
            <a:r>
              <a:rPr lang="ru-RU" dirty="0" err="1"/>
              <a:t>шоколадних</a:t>
            </a:r>
            <a:r>
              <a:rPr lang="ru-RU" dirty="0"/>
              <a:t> </a:t>
            </a:r>
            <a:r>
              <a:rPr lang="ru-RU" dirty="0" err="1"/>
              <a:t>батончиків</a:t>
            </a:r>
            <a:r>
              <a:rPr lang="ru-RU" dirty="0" smtClean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знайшов</a:t>
            </a:r>
            <a:r>
              <a:rPr lang="ru-RU" dirty="0"/>
              <a:t> </a:t>
            </a:r>
            <a:r>
              <a:rPr lang="ru-RU" dirty="0" err="1"/>
              <a:t>однодоларову</a:t>
            </a:r>
            <a:r>
              <a:rPr lang="ru-RU" dirty="0"/>
              <a:t> банкноту. </a:t>
            </a:r>
          </a:p>
          <a:p>
            <a:r>
              <a:rPr lang="ru-RU" dirty="0"/>
              <a:t>3.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працюва</a:t>
            </a:r>
            <a:r>
              <a:rPr lang="ru-RU" dirty="0"/>
              <a:t> на </a:t>
            </a:r>
            <a:r>
              <a:rPr lang="ru-RU" dirty="0" err="1"/>
              <a:t>фабриці</a:t>
            </a:r>
            <a:r>
              <a:rPr lang="ru-RU" dirty="0"/>
              <a:t> </a:t>
            </a:r>
            <a:r>
              <a:rPr lang="ru-RU" dirty="0" err="1"/>
              <a:t>зубної</a:t>
            </a:r>
            <a:r>
              <a:rPr lang="ru-RU" dirty="0"/>
              <a:t> пасти. </a:t>
            </a:r>
          </a:p>
          <a:p>
            <a:r>
              <a:rPr lang="ru-RU" dirty="0"/>
              <a:t>4. Вона </a:t>
            </a:r>
            <a:r>
              <a:rPr lang="ru-RU" dirty="0" err="1"/>
              <a:t>приліплювала</a:t>
            </a:r>
            <a:r>
              <a:rPr lang="ru-RU" dirty="0"/>
              <a:t> на </a:t>
            </a:r>
            <a:r>
              <a:rPr lang="ru-RU" dirty="0" err="1"/>
              <a:t>ніч</a:t>
            </a:r>
            <a:r>
              <a:rPr lang="ru-RU" dirty="0"/>
              <a:t> до </a:t>
            </a:r>
            <a:r>
              <a:rPr lang="ru-RU" dirty="0" err="1"/>
              <a:t>бильця</a:t>
            </a:r>
            <a:r>
              <a:rPr lang="ru-RU" dirty="0"/>
              <a:t> </a:t>
            </a:r>
            <a:r>
              <a:rPr lang="ru-RU" dirty="0" err="1"/>
              <a:t>ліжка</a:t>
            </a:r>
            <a:r>
              <a:rPr lang="ru-RU" dirty="0"/>
              <a:t> </a:t>
            </a:r>
            <a:r>
              <a:rPr lang="ru-RU" dirty="0" err="1"/>
              <a:t>жуйку</a:t>
            </a:r>
            <a:r>
              <a:rPr lang="ru-RU" dirty="0"/>
              <a:t>. </a:t>
            </a:r>
          </a:p>
          <a:p>
            <a:r>
              <a:rPr lang="ru-RU" dirty="0"/>
              <a:t>5. Як </a:t>
            </a:r>
            <a:r>
              <a:rPr lang="ru-RU" dirty="0" err="1"/>
              <a:t>пише</a:t>
            </a:r>
            <a:r>
              <a:rPr lang="ru-RU" dirty="0"/>
              <a:t> автор, "</a:t>
            </a:r>
            <a:r>
              <a:rPr lang="ru-RU" dirty="0" err="1"/>
              <a:t>його</a:t>
            </a:r>
            <a:r>
              <a:rPr lang="ru-RU" dirty="0"/>
              <a:t> лице </a:t>
            </a:r>
            <a:r>
              <a:rPr lang="ru-RU" dirty="0" err="1"/>
              <a:t>нагадувало</a:t>
            </a:r>
            <a:r>
              <a:rPr lang="ru-RU" dirty="0"/>
              <a:t> </a:t>
            </a:r>
            <a:r>
              <a:rPr lang="ru-RU" dirty="0" err="1"/>
              <a:t>потворну</a:t>
            </a:r>
            <a:r>
              <a:rPr lang="ru-RU" dirty="0"/>
              <a:t> грудку </a:t>
            </a:r>
            <a:r>
              <a:rPr lang="ru-RU" dirty="0" err="1"/>
              <a:t>тіста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маленькими смородинками очей". </a:t>
            </a:r>
          </a:p>
          <a:p>
            <a:r>
              <a:rPr lang="ru-RU" dirty="0"/>
              <a:t>6.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обвішаний</a:t>
            </a:r>
            <a:r>
              <a:rPr lang="ru-RU" dirty="0"/>
              <a:t> </a:t>
            </a:r>
            <a:r>
              <a:rPr lang="ru-RU" dirty="0" err="1"/>
              <a:t>іграшковими</a:t>
            </a:r>
            <a:r>
              <a:rPr lang="ru-RU" dirty="0"/>
              <a:t> </a:t>
            </a:r>
            <a:r>
              <a:rPr lang="ru-RU" dirty="0" err="1"/>
              <a:t>пістолетами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автоматами 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6336704" cy="63408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Експрес-опитування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908720"/>
            <a:ext cx="6336704" cy="5616624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ru-RU" sz="2000" dirty="0" smtClean="0"/>
              <a:t>Чим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дітей</a:t>
            </a:r>
            <a:r>
              <a:rPr lang="ru-RU" sz="2000" dirty="0" smtClean="0"/>
              <a:t> </a:t>
            </a:r>
            <a:r>
              <a:rPr lang="ru-RU" sz="2000" dirty="0" err="1"/>
              <a:t>відрізняється</a:t>
            </a:r>
            <a:r>
              <a:rPr lang="ru-RU" sz="2000" dirty="0"/>
              <a:t> </a:t>
            </a:r>
            <a:r>
              <a:rPr lang="ru-RU" sz="2000" dirty="0" err="1"/>
              <a:t>Чарлі</a:t>
            </a:r>
            <a:r>
              <a:rPr lang="ru-RU" sz="2000" dirty="0"/>
              <a:t> </a:t>
            </a:r>
            <a:r>
              <a:rPr lang="ru-RU" sz="2000" dirty="0" err="1"/>
              <a:t>Бакет</a:t>
            </a:r>
            <a:r>
              <a:rPr lang="ru-RU" sz="2000" dirty="0" smtClean="0"/>
              <a:t>?</a:t>
            </a:r>
          </a:p>
          <a:p>
            <a:pPr>
              <a:buFontTx/>
              <a:buChar char="-"/>
            </a:pPr>
            <a:r>
              <a:rPr lang="ru-RU" sz="2000" dirty="0" smtClean="0"/>
              <a:t>Як </a:t>
            </a:r>
            <a:r>
              <a:rPr lang="ru-RU" sz="2000" dirty="0" err="1"/>
              <a:t>дорослі</a:t>
            </a:r>
            <a:r>
              <a:rPr lang="ru-RU" sz="2000" dirty="0"/>
              <a:t> </a:t>
            </a:r>
            <a:r>
              <a:rPr lang="ru-RU" sz="2000" dirty="0" err="1"/>
              <a:t>ставилися</a:t>
            </a:r>
            <a:r>
              <a:rPr lang="ru-RU" sz="2000" dirty="0"/>
              <a:t> до </a:t>
            </a:r>
            <a:r>
              <a:rPr lang="ru-RU" sz="2000" dirty="0" err="1"/>
              <a:t>мрії</a:t>
            </a:r>
            <a:r>
              <a:rPr lang="ru-RU" sz="2000" dirty="0"/>
              <a:t> </a:t>
            </a:r>
            <a:r>
              <a:rPr lang="ru-RU" sz="2000" dirty="0" err="1"/>
              <a:t>Чарлі</a:t>
            </a:r>
            <a:r>
              <a:rPr lang="ru-RU" sz="2000" dirty="0"/>
              <a:t> </a:t>
            </a:r>
            <a:r>
              <a:rPr lang="ru-RU" sz="2000" dirty="0" err="1"/>
              <a:t>знайти</a:t>
            </a:r>
            <a:r>
              <a:rPr lang="ru-RU" sz="2000" dirty="0"/>
              <a:t> квиток? </a:t>
            </a:r>
          </a:p>
          <a:p>
            <a:pPr>
              <a:buFontTx/>
              <a:buChar char="-"/>
            </a:pP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/>
              <a:t>отримав</a:t>
            </a:r>
            <a:r>
              <a:rPr lang="ru-RU" sz="2000" dirty="0"/>
              <a:t> хлопчик на День </a:t>
            </a:r>
            <a:r>
              <a:rPr lang="ru-RU" sz="2000" dirty="0" err="1"/>
              <a:t>народження</a:t>
            </a:r>
            <a:r>
              <a:rPr lang="ru-RU" sz="2000" dirty="0" smtClean="0"/>
              <a:t>?</a:t>
            </a:r>
          </a:p>
          <a:p>
            <a:pPr>
              <a:buFontTx/>
              <a:buChar char="-"/>
            </a:pPr>
            <a:r>
              <a:rPr lang="ru-RU" sz="2000" dirty="0" smtClean="0"/>
              <a:t>Як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підтримують</a:t>
            </a:r>
            <a:r>
              <a:rPr lang="ru-RU" sz="2000" dirty="0"/>
              <a:t> </a:t>
            </a:r>
            <a:r>
              <a:rPr lang="ru-RU" sz="2000" dirty="0" err="1"/>
              <a:t>рідні</a:t>
            </a:r>
            <a:r>
              <a:rPr lang="ru-RU" sz="2000" dirty="0"/>
              <a:t>, коли Золотого квитка в </a:t>
            </a:r>
            <a:r>
              <a:rPr lang="ru-RU" sz="2000" dirty="0" err="1"/>
              <a:t>обгортці</a:t>
            </a:r>
            <a:r>
              <a:rPr lang="ru-RU" sz="2000" dirty="0"/>
              <a:t> не </a:t>
            </a:r>
            <a:r>
              <a:rPr lang="ru-RU" sz="2000" dirty="0" err="1"/>
              <a:t>виявилося</a:t>
            </a:r>
            <a:r>
              <a:rPr lang="ru-RU" sz="2000" dirty="0"/>
              <a:t>?</a:t>
            </a:r>
          </a:p>
          <a:p>
            <a:pPr>
              <a:buNone/>
            </a:pPr>
            <a:r>
              <a:rPr lang="ru-RU" sz="2000" dirty="0"/>
              <a:t>-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незручності</a:t>
            </a:r>
            <a:r>
              <a:rPr lang="ru-RU" sz="2000" dirty="0"/>
              <a:t> </a:t>
            </a:r>
            <a:r>
              <a:rPr lang="ru-RU" sz="2000" dirty="0" err="1"/>
              <a:t>переживає</a:t>
            </a:r>
            <a:r>
              <a:rPr lang="ru-RU" sz="2000" dirty="0"/>
              <a:t> родина, коли пан </a:t>
            </a:r>
            <a:r>
              <a:rPr lang="ru-RU" sz="2000" dirty="0" err="1"/>
              <a:t>Бакет</a:t>
            </a:r>
            <a:r>
              <a:rPr lang="ru-RU" sz="2000" dirty="0"/>
              <a:t> </a:t>
            </a:r>
            <a:r>
              <a:rPr lang="ru-RU" sz="2000" dirty="0" err="1"/>
              <a:t>втратив</a:t>
            </a:r>
            <a:r>
              <a:rPr lang="ru-RU" sz="2000" dirty="0"/>
              <a:t> роботу? </a:t>
            </a:r>
          </a:p>
          <a:p>
            <a:pPr>
              <a:buNone/>
            </a:pPr>
            <a:r>
              <a:rPr lang="ru-RU" sz="2000" dirty="0"/>
              <a:t>- </a:t>
            </a:r>
            <a:r>
              <a:rPr lang="ru-RU" sz="2000" dirty="0" err="1"/>
              <a:t>Хто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дорослих</a:t>
            </a:r>
            <a:r>
              <a:rPr lang="ru-RU" sz="2000" dirty="0"/>
              <a:t> </a:t>
            </a:r>
            <a:r>
              <a:rPr lang="ru-RU" sz="2000" dirty="0" err="1"/>
              <a:t>захоплений</a:t>
            </a:r>
            <a:r>
              <a:rPr lang="ru-RU" sz="2000" dirty="0"/>
              <a:t> </a:t>
            </a:r>
            <a:r>
              <a:rPr lang="ru-RU" sz="2000" dirty="0" err="1"/>
              <a:t>пошуком</a:t>
            </a:r>
            <a:r>
              <a:rPr lang="ru-RU" sz="2000" dirty="0"/>
              <a:t> квитка не </a:t>
            </a:r>
            <a:r>
              <a:rPr lang="ru-RU" sz="2000" dirty="0" err="1"/>
              <a:t>менше</a:t>
            </a:r>
            <a:r>
              <a:rPr lang="ru-RU" sz="2000" dirty="0"/>
              <a:t> за </a:t>
            </a:r>
            <a:r>
              <a:rPr lang="ru-RU" sz="2000" dirty="0" err="1"/>
              <a:t>Чарлі</a:t>
            </a:r>
            <a:r>
              <a:rPr lang="ru-RU" sz="2000" dirty="0"/>
              <a:t>? </a:t>
            </a:r>
          </a:p>
          <a:p>
            <a:pPr>
              <a:buNone/>
            </a:pPr>
            <a:r>
              <a:rPr lang="ru-RU" sz="2000" dirty="0"/>
              <a:t>- Коли ж </a:t>
            </a:r>
            <a:r>
              <a:rPr lang="ru-RU" sz="2000" dirty="0" err="1"/>
              <a:t>нарешті</a:t>
            </a:r>
            <a:r>
              <a:rPr lang="ru-RU" sz="2000" dirty="0"/>
              <a:t> </a:t>
            </a:r>
            <a:r>
              <a:rPr lang="ru-RU" sz="2000" dirty="0" err="1"/>
              <a:t>Чарлі</a:t>
            </a:r>
            <a:r>
              <a:rPr lang="ru-RU" sz="2000" dirty="0"/>
              <a:t> </a:t>
            </a:r>
            <a:r>
              <a:rPr lang="ru-RU" sz="2000" dirty="0" err="1"/>
              <a:t>знайшов</a:t>
            </a:r>
            <a:r>
              <a:rPr lang="ru-RU" sz="2000" dirty="0"/>
              <a:t> квиток?</a:t>
            </a:r>
          </a:p>
          <a:p>
            <a:pPr>
              <a:buNone/>
            </a:pPr>
            <a:r>
              <a:rPr lang="ru-RU" sz="2000" dirty="0"/>
              <a:t>- </a:t>
            </a:r>
            <a:r>
              <a:rPr lang="ru-RU" sz="2000" dirty="0" err="1"/>
              <a:t>Що</a:t>
            </a:r>
            <a:r>
              <a:rPr lang="ru-RU" sz="2000" dirty="0"/>
              <a:t> хлопчик </a:t>
            </a:r>
            <a:r>
              <a:rPr lang="ru-RU" sz="2000" dirty="0" err="1"/>
              <a:t>вирішив</a:t>
            </a:r>
            <a:r>
              <a:rPr lang="ru-RU" sz="2000" dirty="0"/>
              <a:t> </a:t>
            </a:r>
            <a:r>
              <a:rPr lang="ru-RU" sz="2000" dirty="0" err="1"/>
              <a:t>вчинити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знайденим</a:t>
            </a:r>
            <a:r>
              <a:rPr lang="ru-RU" sz="2000" dirty="0"/>
              <a:t> </a:t>
            </a:r>
            <a:r>
              <a:rPr lang="ru-RU" sz="2000" dirty="0" err="1"/>
              <a:t>доларом</a:t>
            </a:r>
            <a:r>
              <a:rPr lang="ru-RU" sz="2000" dirty="0"/>
              <a:t>? Як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 smtClean="0"/>
              <a:t>характеризує</a:t>
            </a:r>
            <a:r>
              <a:rPr lang="ru-RU" sz="2000" dirty="0" smtClean="0"/>
              <a:t>.</a:t>
            </a:r>
            <a:endParaRPr lang="ru-RU" sz="2000" dirty="0"/>
          </a:p>
          <a:p>
            <a:pPr>
              <a:buNone/>
            </a:pPr>
            <a:r>
              <a:rPr lang="ru-RU" sz="2000" dirty="0"/>
              <a:t>- </a:t>
            </a:r>
            <a:r>
              <a:rPr lang="ru-RU" sz="2000" dirty="0" err="1"/>
              <a:t>Чому</a:t>
            </a:r>
            <a:r>
              <a:rPr lang="ru-RU" sz="2000" dirty="0"/>
              <a:t> </a:t>
            </a:r>
            <a:r>
              <a:rPr lang="ru-RU" sz="2000" dirty="0" err="1"/>
              <a:t>Чарлі</a:t>
            </a:r>
            <a:r>
              <a:rPr lang="ru-RU" sz="2000" dirty="0"/>
              <a:t> </a:t>
            </a:r>
            <a:r>
              <a:rPr lang="ru-RU" sz="2000" dirty="0" err="1"/>
              <a:t>купує</a:t>
            </a:r>
            <a:r>
              <a:rPr lang="ru-RU" sz="2000" dirty="0"/>
              <a:t> </a:t>
            </a:r>
            <a:r>
              <a:rPr lang="ru-RU" sz="2000" dirty="0" err="1"/>
              <a:t>другий</a:t>
            </a:r>
            <a:r>
              <a:rPr lang="ru-RU" sz="2000" dirty="0"/>
              <a:t> батончик? </a:t>
            </a:r>
          </a:p>
          <a:p>
            <a:pPr>
              <a:buNone/>
            </a:pPr>
            <a:r>
              <a:rPr lang="ru-RU" sz="2000" dirty="0"/>
              <a:t>- Як </a:t>
            </a:r>
            <a:r>
              <a:rPr lang="ru-RU" sz="2000" dirty="0" err="1"/>
              <a:t>присутні</a:t>
            </a:r>
            <a:r>
              <a:rPr lang="ru-RU" sz="2000" dirty="0"/>
              <a:t> </a:t>
            </a:r>
            <a:r>
              <a:rPr lang="ru-RU" sz="2000" dirty="0" err="1"/>
              <a:t>поставилися</a:t>
            </a:r>
            <a:r>
              <a:rPr lang="ru-RU" sz="2000" dirty="0"/>
              <a:t> до того,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Чарлі</a:t>
            </a:r>
            <a:r>
              <a:rPr lang="ru-RU" sz="2000" dirty="0"/>
              <a:t> </a:t>
            </a:r>
            <a:r>
              <a:rPr lang="ru-RU" sz="2000" dirty="0" err="1"/>
              <a:t>знайшов</a:t>
            </a:r>
            <a:r>
              <a:rPr lang="ru-RU" sz="2000" dirty="0"/>
              <a:t> </a:t>
            </a:r>
            <a:r>
              <a:rPr lang="ru-RU" sz="2000" dirty="0" err="1"/>
              <a:t>Золотий</a:t>
            </a:r>
            <a:r>
              <a:rPr lang="ru-RU" sz="2000" dirty="0"/>
              <a:t> квиток?</a:t>
            </a:r>
          </a:p>
          <a:p>
            <a:pPr>
              <a:buNone/>
            </a:pPr>
            <a:r>
              <a:rPr lang="ru-RU" sz="2000" dirty="0"/>
              <a:t>- </a:t>
            </a:r>
            <a:r>
              <a:rPr lang="ru-RU" sz="2000" dirty="0" err="1"/>
              <a:t>Хто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дорослих</a:t>
            </a:r>
            <a:r>
              <a:rPr lang="ru-RU" sz="2000" dirty="0"/>
              <a:t> у </a:t>
            </a:r>
            <a:r>
              <a:rPr lang="ru-RU" sz="2000" dirty="0" err="1"/>
              <a:t>магазині</a:t>
            </a:r>
            <a:r>
              <a:rPr lang="ru-RU" sz="2000" dirty="0"/>
              <a:t> </a:t>
            </a:r>
            <a:r>
              <a:rPr lang="ru-RU" sz="2000" dirty="0" err="1"/>
              <a:t>заступився</a:t>
            </a:r>
            <a:r>
              <a:rPr lang="ru-RU" sz="2000" dirty="0"/>
              <a:t> за </a:t>
            </a:r>
            <a:r>
              <a:rPr lang="ru-RU" sz="2000" dirty="0" err="1"/>
              <a:t>Чарлі</a:t>
            </a:r>
            <a:r>
              <a:rPr lang="ru-RU" sz="2000" dirty="0"/>
              <a:t>, </a:t>
            </a:r>
            <a:r>
              <a:rPr lang="ru-RU" sz="2000" dirty="0" err="1"/>
              <a:t>завадив</a:t>
            </a:r>
            <a:r>
              <a:rPr lang="ru-RU" sz="2000" dirty="0"/>
              <a:t> </a:t>
            </a:r>
            <a:r>
              <a:rPr lang="ru-RU" sz="2000" dirty="0" err="1"/>
              <a:t>нечесним</a:t>
            </a:r>
            <a:r>
              <a:rPr lang="ru-RU" sz="2000" dirty="0"/>
              <a:t> </a:t>
            </a:r>
            <a:r>
              <a:rPr lang="ru-RU" sz="2000" dirty="0" err="1"/>
              <a:t>дорослим</a:t>
            </a:r>
            <a:r>
              <a:rPr lang="ru-RU" sz="2000" dirty="0"/>
              <a:t> </a:t>
            </a:r>
            <a:r>
              <a:rPr lang="ru-RU" sz="2000" dirty="0" err="1"/>
              <a:t>виманити</a:t>
            </a:r>
            <a:r>
              <a:rPr lang="ru-RU" sz="2000" dirty="0"/>
              <a:t> в хлопчика </a:t>
            </a:r>
            <a:r>
              <a:rPr lang="ru-RU" sz="2000" dirty="0" err="1"/>
              <a:t>омріяний</a:t>
            </a:r>
            <a:r>
              <a:rPr lang="ru-RU" sz="2000" dirty="0"/>
              <a:t> квиток?</a:t>
            </a:r>
          </a:p>
          <a:p>
            <a:pPr>
              <a:buNone/>
            </a:pPr>
            <a:r>
              <a:rPr lang="ru-RU" sz="2000" dirty="0"/>
              <a:t>- Як </a:t>
            </a:r>
            <a:r>
              <a:rPr lang="ru-RU" sz="2000" dirty="0" err="1"/>
              <a:t>відреагувала</a:t>
            </a:r>
            <a:r>
              <a:rPr lang="ru-RU" sz="2000" dirty="0"/>
              <a:t> </a:t>
            </a:r>
            <a:r>
              <a:rPr lang="ru-RU" sz="2000" dirty="0" err="1"/>
              <a:t>сім'я</a:t>
            </a:r>
            <a:r>
              <a:rPr lang="ru-RU" sz="2000" dirty="0"/>
              <a:t> хлопчика, коли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прийшов</a:t>
            </a:r>
            <a:r>
              <a:rPr lang="ru-RU" sz="2000" dirty="0"/>
              <a:t> </a:t>
            </a:r>
            <a:r>
              <a:rPr lang="ru-RU" sz="2000" dirty="0" err="1"/>
              <a:t>додому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Золотим квитком?</a:t>
            </a:r>
          </a:p>
          <a:p>
            <a:endParaRPr lang="ru-RU" sz="2000" dirty="0"/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Теоретична скарбничка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600200"/>
            <a:ext cx="6048672" cy="4525963"/>
          </a:xfrm>
        </p:spPr>
        <p:txBody>
          <a:bodyPr>
            <a:normAutofit lnSpcReduction="10000"/>
          </a:bodyPr>
          <a:lstStyle/>
          <a:p>
            <a:r>
              <a:rPr lang="uk-UA" b="1" dirty="0"/>
              <a:t>Портрет літературного героя </a:t>
            </a:r>
            <a:r>
              <a:rPr lang="uk-UA" dirty="0"/>
              <a:t>–  опис зовнішності персонажа в художньому творі (обличчя, постаті, ходи, одягу, манери поводитися, характерних жестів тощо). Через портрет письменник часто передає характер, почуття і настрої персонажа, показує своє ставлення до нього.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err="1" smtClean="0">
                <a:solidFill>
                  <a:srgbClr val="002060"/>
                </a:solidFill>
              </a:rPr>
              <a:t>“Обери</a:t>
            </a:r>
            <a:r>
              <a:rPr lang="uk-UA" sz="3600" b="1" dirty="0" smtClean="0">
                <a:solidFill>
                  <a:srgbClr val="002060"/>
                </a:solidFill>
              </a:rPr>
              <a:t> </a:t>
            </a:r>
            <a:r>
              <a:rPr lang="uk-UA" sz="3600" b="1" dirty="0" err="1" smtClean="0">
                <a:solidFill>
                  <a:srgbClr val="002060"/>
                </a:solidFill>
              </a:rPr>
              <a:t>позицію”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00200"/>
            <a:ext cx="6264696" cy="4525963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Чарлі знаходить банкноту і купляє собі шоколад за 10 центів. Як ви вважаєте, чи мав він моральне право в той час, коли родина голодувала, купити шоколадку? Відповідь аргументуйте.</a:t>
            </a:r>
            <a:endParaRPr lang="ru-RU" sz="2800" dirty="0"/>
          </a:p>
        </p:txBody>
      </p:sp>
      <p:pic>
        <p:nvPicPr>
          <p:cNvPr id="2253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55380">
            <a:off x="4404090" y="4264636"/>
            <a:ext cx="2973930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ÐÐ°ÑÑÐ¸Ð½ÐºÐ¸ Ð¿Ð¾ Ð·Ð°Ð¿ÑÐ¾ÑÑ Ð·Ð°Ð¹Ð¼Ð¸ Ð¿Ð¾Ð·Ð¸ÑÑÑ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789040"/>
            <a:ext cx="4381500" cy="269557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верх 3"/>
          <p:cNvSpPr/>
          <p:nvPr/>
        </p:nvSpPr>
        <p:spPr>
          <a:xfrm>
            <a:off x="971600" y="1196752"/>
            <a:ext cx="4752528" cy="3816424"/>
          </a:xfrm>
          <a:prstGeom prst="ribbon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3312368" cy="850106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Анкета героя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600201"/>
            <a:ext cx="3240360" cy="2548880"/>
          </a:xfrm>
        </p:spPr>
        <p:txBody>
          <a:bodyPr>
            <a:normAutofit/>
          </a:bodyPr>
          <a:lstStyle/>
          <a:p>
            <a:r>
              <a:rPr lang="uk-UA" sz="2000" b="1" dirty="0" err="1" smtClean="0"/>
              <a:t>Ім</a:t>
            </a:r>
            <a:r>
              <a:rPr lang="en-US" sz="2000" b="1" dirty="0" smtClean="0"/>
              <a:t>’</a:t>
            </a:r>
            <a:r>
              <a:rPr lang="uk-UA" sz="2000" b="1" dirty="0" smtClean="0"/>
              <a:t>я героя –</a:t>
            </a:r>
          </a:p>
          <a:p>
            <a:r>
              <a:rPr lang="uk-UA" sz="2000" b="1" dirty="0" smtClean="0"/>
              <a:t>Місце проживання –</a:t>
            </a:r>
          </a:p>
          <a:p>
            <a:r>
              <a:rPr lang="uk-UA" sz="2000" b="1" dirty="0" smtClean="0"/>
              <a:t>Матеріальні умови, </a:t>
            </a:r>
          </a:p>
          <a:p>
            <a:pPr>
              <a:buNone/>
            </a:pPr>
            <a:r>
              <a:rPr lang="uk-UA" sz="2000" b="1" dirty="0" smtClean="0"/>
              <a:t>      в яких зростав –</a:t>
            </a:r>
          </a:p>
          <a:p>
            <a:r>
              <a:rPr lang="uk-UA" sz="2000" b="1" dirty="0" smtClean="0"/>
              <a:t>Риси характеру –</a:t>
            </a:r>
          </a:p>
          <a:p>
            <a:r>
              <a:rPr lang="uk-UA" sz="2000" b="1" dirty="0" smtClean="0"/>
              <a:t>Ставлення до дорослих </a:t>
            </a:r>
          </a:p>
          <a:p>
            <a:endParaRPr lang="ru-RU" sz="2400" dirty="0"/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8731">
            <a:off x="5078100" y="2418445"/>
            <a:ext cx="2657682" cy="1493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ÐÐ°ÑÑÐ¸Ð½ÐºÐ¸ Ð¿Ð¾ Ð·Ð°Ð¿ÑÐ¾ÑÑ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149080"/>
            <a:ext cx="4258444" cy="2393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 r="41992"/>
          <a:stretch>
            <a:fillRect/>
          </a:stretch>
        </p:blipFill>
        <p:spPr bwMode="auto">
          <a:xfrm rot="21351389">
            <a:off x="1462854" y="4719824"/>
            <a:ext cx="1907704" cy="1707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ÐÐ°ÑÑÐ¸Ð½ÐºÐ¸ Ð¿Ð¾ Ð·Ð°Ð¿ÑÐ¾ÑÑ Ð§Ð°ÑÐ»Ñ Ñ ÑÐ¾ÐºÐ¾Ð»Ð°Ð´Ð½Ð° ÑÐ°Ð±ÑÐ¸ÐºÐ°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404664"/>
            <a:ext cx="2808312" cy="1561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"</a:t>
            </a:r>
            <a:r>
              <a:rPr lang="ru-RU" sz="3600" b="1" dirty="0" err="1">
                <a:solidFill>
                  <a:srgbClr val="002060"/>
                </a:solidFill>
              </a:rPr>
              <a:t>Гронування</a:t>
            </a:r>
            <a:r>
              <a:rPr lang="ru-RU" sz="3600" b="1" dirty="0" smtClean="0">
                <a:solidFill>
                  <a:srgbClr val="002060"/>
                </a:solidFill>
              </a:rPr>
              <a:t>"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7517" r="31274"/>
          <a:stretch>
            <a:fillRect/>
          </a:stretch>
        </p:blipFill>
        <p:spPr bwMode="auto">
          <a:xfrm>
            <a:off x="3203848" y="2348880"/>
            <a:ext cx="287020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вал 4"/>
          <p:cNvSpPr/>
          <p:nvPr/>
        </p:nvSpPr>
        <p:spPr>
          <a:xfrm>
            <a:off x="1763688" y="1484784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707904" y="5661248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012160" y="3356992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331640" y="3501008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076056" y="1484784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691680" y="5157192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652120" y="5229200"/>
            <a:ext cx="187220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5832648" cy="1143000"/>
          </a:xfrm>
        </p:spPr>
        <p:txBody>
          <a:bodyPr>
            <a:normAutofit/>
          </a:bodyPr>
          <a:lstStyle/>
          <a:p>
            <a:r>
              <a:rPr lang="uk-UA" sz="3600" b="1" dirty="0" err="1" smtClean="0">
                <a:solidFill>
                  <a:srgbClr val="002060"/>
                </a:solidFill>
              </a:rPr>
              <a:t>“Продовж</a:t>
            </a:r>
            <a:r>
              <a:rPr lang="uk-UA" sz="3600" b="1" dirty="0" smtClean="0">
                <a:solidFill>
                  <a:srgbClr val="002060"/>
                </a:solidFill>
              </a:rPr>
              <a:t> </a:t>
            </a:r>
            <a:r>
              <a:rPr lang="uk-UA" sz="3600" b="1" dirty="0" err="1" smtClean="0">
                <a:solidFill>
                  <a:srgbClr val="002060"/>
                </a:solidFill>
              </a:rPr>
              <a:t>речення”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1"/>
            <a:ext cx="6264696" cy="1612776"/>
          </a:xfrm>
        </p:spPr>
        <p:txBody>
          <a:bodyPr/>
          <a:lstStyle/>
          <a:p>
            <a:r>
              <a:rPr lang="uk-UA" dirty="0" smtClean="0"/>
              <a:t>Мрія дає людині можливість…</a:t>
            </a:r>
            <a:endParaRPr lang="ru-RU" dirty="0"/>
          </a:p>
        </p:txBody>
      </p:sp>
      <p:pic>
        <p:nvPicPr>
          <p:cNvPr id="2150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924944"/>
            <a:ext cx="5475362" cy="3486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Домашнє завдання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00200"/>
            <a:ext cx="6048672" cy="4525963"/>
          </a:xfrm>
        </p:spPr>
        <p:txBody>
          <a:bodyPr/>
          <a:lstStyle/>
          <a:p>
            <a:r>
              <a:rPr lang="uk-UA" dirty="0" smtClean="0"/>
              <a:t>ІЗ: повідомлення про життя та творчість </a:t>
            </a:r>
            <a:r>
              <a:rPr lang="uk-UA" dirty="0" err="1" smtClean="0"/>
              <a:t>Туве</a:t>
            </a:r>
            <a:r>
              <a:rPr lang="uk-UA" dirty="0" smtClean="0"/>
              <a:t> </a:t>
            </a:r>
            <a:r>
              <a:rPr lang="uk-UA" dirty="0" err="1" smtClean="0"/>
              <a:t>Янсон</a:t>
            </a:r>
            <a:r>
              <a:rPr lang="uk-UA" dirty="0" smtClean="0"/>
              <a:t> (творчі групи).</a:t>
            </a:r>
          </a:p>
          <a:p>
            <a:r>
              <a:rPr lang="uk-UA" dirty="0" smtClean="0"/>
              <a:t>Прочитати </a:t>
            </a:r>
            <a:r>
              <a:rPr lang="uk-UA" dirty="0" err="1" smtClean="0"/>
              <a:t>“Капелюх</a:t>
            </a:r>
            <a:r>
              <a:rPr lang="uk-UA" dirty="0" smtClean="0"/>
              <a:t> </a:t>
            </a:r>
            <a:r>
              <a:rPr lang="uk-UA" dirty="0" err="1" smtClean="0"/>
              <a:t>чарівника”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20482" name="Picture 2" descr="ÐÐ°ÑÑÐ¸Ð½ÐºÐ¸ Ð¿Ð¾ Ð·Ð°Ð¿ÑÐ¾ÑÑ Ð¢ÑÐ²Ðµ ÑÐ½ÑÐ¾Ð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437112"/>
            <a:ext cx="3000375" cy="2000251"/>
          </a:xfrm>
          <a:prstGeom prst="rect">
            <a:avLst/>
          </a:prstGeom>
          <a:noFill/>
        </p:spPr>
      </p:pic>
      <p:pic>
        <p:nvPicPr>
          <p:cNvPr id="20484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3729">
            <a:off x="5665299" y="3191345"/>
            <a:ext cx="1949095" cy="242319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374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Доброта та щирість головного героя твору Р. Дала "Чарлі і шоколадна фабрика"</vt:lpstr>
      <vt:lpstr>Слайд 2</vt:lpstr>
      <vt:lpstr>Гра "Вгадай героя" </vt:lpstr>
      <vt:lpstr>Експрес-опитування</vt:lpstr>
      <vt:lpstr>Теоретична скарбничка</vt:lpstr>
      <vt:lpstr>“Обери позицію”</vt:lpstr>
      <vt:lpstr>Анкета героя</vt:lpstr>
      <vt:lpstr>"Гронування" </vt:lpstr>
      <vt:lpstr>“Продовж речення”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Доброта та щирість головного героя твору Р. Дала "Чарлі і шоколадна фабрика"</dc:title>
  <dc:creator>User</dc:creator>
  <cp:lastModifiedBy>User</cp:lastModifiedBy>
  <cp:revision>6</cp:revision>
  <dcterms:created xsi:type="dcterms:W3CDTF">2018-04-16T14:20:04Z</dcterms:created>
  <dcterms:modified xsi:type="dcterms:W3CDTF">2018-04-16T15:20:00Z</dcterms:modified>
</cp:coreProperties>
</file>