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2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CE91-DF2D-4158-989B-0647A1D7A7A6}" type="datetimeFigureOut">
              <a:rPr lang="ru-RU" smtClean="0"/>
              <a:pPr/>
              <a:t>вс 25.03.18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B4687-BED9-4D48-8A82-E3123715F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31_Kristof_Villibald_Glyuk_KLASSICIZM_-_Melodiya_dlya_flejty_iz_opery_Orfej_i_Evridika.mp3" TargetMode="Externa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31_Kristof_Villibald_Glyuk_KLASSICIZM_-_Melodiya_dlya_flejty_iz_opery_Orfej_i_Evridika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32656"/>
            <a:ext cx="5040560" cy="938535"/>
          </a:xfrm>
        </p:spPr>
        <p:txBody>
          <a:bodyPr>
            <a:noAutofit/>
          </a:bodyPr>
          <a:lstStyle/>
          <a:p>
            <a:r>
              <a:rPr lang="uk-UA" sz="2800" b="1" i="1" dirty="0" smtClean="0">
                <a:solidFill>
                  <a:schemeClr val="bg2"/>
                </a:solidFill>
              </a:rPr>
              <a:t>Двадцять третє березня</a:t>
            </a:r>
            <a:br>
              <a:rPr lang="uk-UA" sz="2800" b="1" i="1" dirty="0" smtClean="0">
                <a:solidFill>
                  <a:schemeClr val="bg2"/>
                </a:solidFill>
              </a:rPr>
            </a:br>
            <a:r>
              <a:rPr lang="uk-UA" sz="2800" b="1" i="1" dirty="0" smtClean="0">
                <a:solidFill>
                  <a:schemeClr val="bg2"/>
                </a:solidFill>
              </a:rPr>
              <a:t>Класна робота</a:t>
            </a:r>
            <a:endParaRPr lang="ru-RU" sz="2800" b="1" i="1" dirty="0">
              <a:solidFill>
                <a:schemeClr val="bg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2564904"/>
            <a:ext cx="4536504" cy="2616696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err="1">
                <a:solidFill>
                  <a:srgbClr val="002060"/>
                </a:solidFill>
              </a:rPr>
              <a:t>Мольєр</a:t>
            </a:r>
            <a:r>
              <a:rPr lang="ru-RU" b="1" i="1" dirty="0">
                <a:solidFill>
                  <a:srgbClr val="002060"/>
                </a:solidFill>
              </a:rPr>
              <a:t> – </a:t>
            </a:r>
            <a:r>
              <a:rPr lang="ru-RU" b="1" i="1" dirty="0" err="1">
                <a:solidFill>
                  <a:srgbClr val="002060"/>
                </a:solidFill>
              </a:rPr>
              <a:t>найталановитіший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комедіограф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французького</a:t>
            </a:r>
            <a:r>
              <a:rPr lang="ru-RU" b="1" i="1" dirty="0">
                <a:solidFill>
                  <a:srgbClr val="002060"/>
                </a:solidFill>
              </a:rPr>
              <a:t> та </a:t>
            </a:r>
            <a:r>
              <a:rPr lang="ru-RU" b="1" i="1" dirty="0" err="1">
                <a:solidFill>
                  <a:srgbClr val="002060"/>
                </a:solidFill>
              </a:rPr>
              <a:t>всесвітнього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класицизму</a:t>
            </a:r>
            <a:r>
              <a:rPr lang="ru-RU" b="1" i="1" dirty="0">
                <a:solidFill>
                  <a:srgbClr val="002060"/>
                </a:solidFill>
              </a:rPr>
              <a:t>. </a:t>
            </a:r>
            <a:r>
              <a:rPr lang="ru-RU" b="1" i="1" dirty="0" err="1">
                <a:solidFill>
                  <a:srgbClr val="002060"/>
                </a:solidFill>
              </a:rPr>
              <a:t>Комедія</a:t>
            </a:r>
            <a:r>
              <a:rPr lang="ru-RU" b="1" i="1" dirty="0">
                <a:solidFill>
                  <a:srgbClr val="002060"/>
                </a:solidFill>
              </a:rPr>
              <a:t> «</a:t>
            </a:r>
            <a:r>
              <a:rPr lang="ru-RU" b="1" i="1" dirty="0" err="1">
                <a:solidFill>
                  <a:srgbClr val="002060"/>
                </a:solidFill>
              </a:rPr>
              <a:t>Міщанин-шляхтич</a:t>
            </a:r>
            <a:r>
              <a:rPr lang="ru-RU" b="1" i="1" dirty="0">
                <a:solidFill>
                  <a:srgbClr val="002060"/>
                </a:solidFill>
              </a:rPr>
              <a:t>»</a:t>
            </a:r>
          </a:p>
        </p:txBody>
      </p:sp>
      <p:pic>
        <p:nvPicPr>
          <p:cNvPr id="4" name="Рисунок 3" descr="mol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26862">
            <a:off x="531022" y="1635263"/>
            <a:ext cx="2995151" cy="39935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122998098_121694768_95be81650c27__Mobile_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548680"/>
            <a:ext cx="2232248" cy="2336884"/>
          </a:xfrm>
          <a:prstGeom prst="rect">
            <a:avLst/>
          </a:prstGeom>
        </p:spPr>
      </p:pic>
      <p:pic>
        <p:nvPicPr>
          <p:cNvPr id="7" name="Рисунок 6" descr="2193101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5157192"/>
            <a:ext cx="3985270" cy="1460190"/>
          </a:xfrm>
          <a:prstGeom prst="rect">
            <a:avLst/>
          </a:prstGeom>
        </p:spPr>
      </p:pic>
      <p:pic>
        <p:nvPicPr>
          <p:cNvPr id="8" name="31_Kristof_Villibald_Glyuk_KLASSICIZM_-_Melodiya_dlya_flejty_iz_opery_Orfej_i_Evridi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539552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1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2708920"/>
            <a:ext cx="4608512" cy="391581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i="1" dirty="0" err="1" smtClean="0">
                <a:solidFill>
                  <a:srgbClr val="002060"/>
                </a:solidFill>
              </a:rPr>
              <a:t>Французи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мають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повне</a:t>
            </a:r>
            <a:r>
              <a:rPr lang="ru-RU" i="1" dirty="0">
                <a:solidFill>
                  <a:srgbClr val="002060"/>
                </a:solidFill>
              </a:rPr>
              <a:t> право </a:t>
            </a:r>
            <a:r>
              <a:rPr lang="ru-RU" i="1" dirty="0" err="1">
                <a:solidFill>
                  <a:srgbClr val="002060"/>
                </a:solidFill>
              </a:rPr>
              <a:t>гордитися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комедіями</a:t>
            </a:r>
            <a:r>
              <a:rPr lang="ru-RU" i="1" dirty="0" smtClean="0">
                <a:solidFill>
                  <a:srgbClr val="002060"/>
                </a:solidFill>
              </a:rPr>
              <a:t>,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або</a:t>
            </a:r>
            <a:r>
              <a:rPr lang="ru-RU" i="1" dirty="0">
                <a:solidFill>
                  <a:srgbClr val="002060"/>
                </a:solidFill>
              </a:rPr>
              <a:t>, </a:t>
            </a:r>
            <a:r>
              <a:rPr lang="ru-RU" i="1" dirty="0" err="1">
                <a:solidFill>
                  <a:srgbClr val="002060"/>
                </a:solidFill>
              </a:rPr>
              <a:t>краще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сказати</a:t>
            </a:r>
            <a:r>
              <a:rPr lang="ru-RU" i="1" dirty="0">
                <a:solidFill>
                  <a:srgbClr val="002060"/>
                </a:solidFill>
              </a:rPr>
              <a:t>, театром </a:t>
            </a:r>
            <a:r>
              <a:rPr lang="ru-RU" i="1" dirty="0" err="1" smtClean="0">
                <a:solidFill>
                  <a:srgbClr val="002060"/>
                </a:solidFill>
              </a:rPr>
              <a:t>Мольєра</a:t>
            </a:r>
            <a:r>
              <a:rPr lang="ru-RU" i="1" dirty="0" smtClean="0">
                <a:solidFill>
                  <a:srgbClr val="002060"/>
                </a:solidFill>
              </a:rPr>
              <a:t>,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бо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Мольєр</a:t>
            </a:r>
            <a:r>
              <a:rPr lang="ru-RU" i="1" dirty="0">
                <a:solidFill>
                  <a:srgbClr val="002060"/>
                </a:solidFill>
              </a:rPr>
              <a:t> дав  </a:t>
            </a:r>
            <a:r>
              <a:rPr lang="ru-RU" i="1" dirty="0" err="1">
                <a:solidFill>
                  <a:srgbClr val="002060"/>
                </a:solidFill>
              </a:rPr>
              <a:t>їм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цілий</a:t>
            </a:r>
            <a:r>
              <a:rPr lang="ru-RU" i="1" dirty="0">
                <a:solidFill>
                  <a:srgbClr val="002060"/>
                </a:solidFill>
              </a:rPr>
              <a:t> театр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algn="r">
              <a:buNone/>
            </a:pPr>
            <a:r>
              <a:rPr lang="ru-RU" dirty="0">
                <a:solidFill>
                  <a:srgbClr val="002060"/>
                </a:solidFill>
              </a:rPr>
              <a:t>В </a:t>
            </a:r>
            <a:r>
              <a:rPr lang="ru-RU" dirty="0" err="1">
                <a:solidFill>
                  <a:srgbClr val="002060"/>
                </a:solidFill>
              </a:rPr>
              <a:t>Бєлінський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Картинки по запросу Віссаріон Бєлінсь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276872"/>
            <a:ext cx="3060455" cy="413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bg2"/>
                </a:solidFill>
              </a:rPr>
              <a:t>Експрес-опитування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564904"/>
            <a:ext cx="7704856" cy="403244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 слово «</a:t>
            </a:r>
            <a:r>
              <a:rPr lang="ru-RU" dirty="0" err="1"/>
              <a:t>класичний</a:t>
            </a:r>
            <a:r>
              <a:rPr lang="ru-RU" dirty="0"/>
              <a:t>»?</a:t>
            </a:r>
          </a:p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ідеали</a:t>
            </a:r>
            <a:r>
              <a:rPr lang="ru-RU" dirty="0"/>
              <a:t> </a:t>
            </a:r>
            <a:r>
              <a:rPr lang="ru-RU" dirty="0" err="1"/>
              <a:t>утверджувало</a:t>
            </a:r>
            <a:r>
              <a:rPr lang="ru-RU" dirty="0"/>
              <a:t> </a:t>
            </a:r>
            <a:r>
              <a:rPr lang="ru-RU" dirty="0" err="1"/>
              <a:t>мистецтво</a:t>
            </a:r>
            <a:r>
              <a:rPr lang="ru-RU" dirty="0"/>
              <a:t> </a:t>
            </a:r>
            <a:r>
              <a:rPr lang="ru-RU" dirty="0" err="1"/>
              <a:t>класицизму</a:t>
            </a:r>
            <a:r>
              <a:rPr lang="ru-RU" dirty="0"/>
              <a:t>?</a:t>
            </a:r>
          </a:p>
          <a:p>
            <a:r>
              <a:rPr lang="ru-RU" dirty="0" err="1"/>
              <a:t>Чому</a:t>
            </a:r>
            <a:r>
              <a:rPr lang="ru-RU" dirty="0"/>
              <a:t> </a:t>
            </a:r>
            <a:r>
              <a:rPr lang="ru-RU" dirty="0" err="1"/>
              <a:t>воно</a:t>
            </a:r>
            <a:r>
              <a:rPr lang="ru-RU" dirty="0"/>
              <a:t> так </a:t>
            </a:r>
            <a:r>
              <a:rPr lang="ru-RU" dirty="0" err="1"/>
              <a:t>називалося</a:t>
            </a:r>
            <a:r>
              <a:rPr lang="ru-RU" dirty="0"/>
              <a:t>?</a:t>
            </a:r>
          </a:p>
          <a:p>
            <a:r>
              <a:rPr lang="ru-RU" dirty="0" err="1"/>
              <a:t>Художні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класицизму</a:t>
            </a:r>
            <a:r>
              <a:rPr lang="ru-RU" dirty="0"/>
              <a:t>. </a:t>
            </a:r>
            <a:r>
              <a:rPr lang="ru-RU" dirty="0" err="1"/>
              <a:t>Які</a:t>
            </a:r>
            <a:r>
              <a:rPr lang="ru-RU" dirty="0"/>
              <a:t> вони?</a:t>
            </a:r>
          </a:p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жанрові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використовували</a:t>
            </a:r>
            <a:r>
              <a:rPr lang="ru-RU" dirty="0"/>
              <a:t> </a:t>
            </a:r>
            <a:r>
              <a:rPr lang="ru-RU" dirty="0" err="1"/>
              <a:t>письменники-класицисти</a:t>
            </a:r>
            <a:r>
              <a:rPr lang="ru-RU" dirty="0"/>
              <a:t>?</a:t>
            </a:r>
          </a:p>
          <a:p>
            <a:r>
              <a:rPr lang="ru-RU" dirty="0"/>
              <a:t>Кого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французьких</a:t>
            </a:r>
            <a:r>
              <a:rPr lang="ru-RU" dirty="0"/>
              <a:t> </a:t>
            </a:r>
            <a:r>
              <a:rPr lang="ru-RU" dirty="0" err="1"/>
              <a:t>класицистів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знаєте</a:t>
            </a:r>
            <a:r>
              <a:rPr lang="ru-RU" dirty="0"/>
              <a:t>?</a:t>
            </a:r>
          </a:p>
          <a:p>
            <a:endParaRPr lang="ru-RU" dirty="0"/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836712"/>
            <a:ext cx="1407410" cy="147338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но 1 14"/>
          <p:cNvSpPr/>
          <p:nvPr/>
        </p:nvSpPr>
        <p:spPr>
          <a:xfrm>
            <a:off x="4211960" y="3861048"/>
            <a:ext cx="4752528" cy="2664296"/>
          </a:xfrm>
          <a:prstGeom prst="irregularSeal1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bg2"/>
                </a:solidFill>
              </a:rPr>
              <a:t>Асоціативний кущ</a:t>
            </a:r>
            <a:endParaRPr lang="ru-RU" b="1" dirty="0">
              <a:solidFill>
                <a:schemeClr val="bg2"/>
              </a:solidFill>
            </a:endParaRPr>
          </a:p>
        </p:txBody>
      </p:sp>
      <p:pic>
        <p:nvPicPr>
          <p:cNvPr id="5" name="Рисунок 4" descr="d68a8798817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2708920"/>
            <a:ext cx="2249176" cy="2762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99792" y="1988840"/>
            <a:ext cx="1946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002060"/>
                </a:solidFill>
              </a:rPr>
              <a:t>комедіограф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6237312"/>
            <a:ext cx="5156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rgbClr val="002060"/>
                </a:solidFill>
              </a:rPr>
              <a:t>справжнє</a:t>
            </a:r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ім’я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– </a:t>
            </a:r>
            <a:r>
              <a:rPr lang="ru-RU" sz="2400" b="1" i="1" dirty="0" err="1">
                <a:solidFill>
                  <a:srgbClr val="002060"/>
                </a:solidFill>
              </a:rPr>
              <a:t>Жан-Батіст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Поклен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2132856"/>
            <a:ext cx="30229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err="1"/>
              <a:t>навчався</a:t>
            </a:r>
            <a:r>
              <a:rPr lang="ru-RU" sz="2000" b="1" i="1" dirty="0"/>
              <a:t> в </a:t>
            </a:r>
            <a:endParaRPr lang="ru-RU" sz="2000" b="1" i="1" dirty="0" smtClean="0"/>
          </a:p>
          <a:p>
            <a:pPr algn="ctr"/>
            <a:r>
              <a:rPr lang="ru-RU" sz="2000" b="1" i="1" dirty="0" err="1" smtClean="0"/>
              <a:t>Клермонському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коледжі</a:t>
            </a:r>
            <a:endParaRPr lang="ru-RU" sz="2000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2636912"/>
            <a:ext cx="216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захопився</a:t>
            </a:r>
            <a:r>
              <a:rPr lang="ru-RU" sz="2000" b="1" i="1" dirty="0"/>
              <a:t> </a:t>
            </a:r>
            <a:r>
              <a:rPr lang="ru-RU" sz="2000" b="1" i="1" dirty="0" err="1"/>
              <a:t>театральними</a:t>
            </a:r>
            <a:r>
              <a:rPr lang="ru-RU" sz="2000" b="1" i="1" dirty="0"/>
              <a:t> </a:t>
            </a:r>
            <a:r>
              <a:rPr lang="ru-RU" sz="2000" b="1" i="1" dirty="0" err="1"/>
              <a:t>видовищами</a:t>
            </a:r>
            <a:r>
              <a:rPr lang="ru-RU" sz="2000" b="1" i="1" dirty="0"/>
              <a:t>, </a:t>
            </a:r>
            <a:endParaRPr lang="ru-RU" sz="2000" b="1" i="1" dirty="0" smtClean="0"/>
          </a:p>
          <a:p>
            <a:pPr algn="ctr"/>
            <a:r>
              <a:rPr lang="ru-RU" sz="2000" b="1" i="1" dirty="0" err="1" smtClean="0"/>
              <a:t>мріяв</a:t>
            </a:r>
            <a:r>
              <a:rPr lang="ru-RU" sz="2000" b="1" i="1" dirty="0" smtClean="0"/>
              <a:t> </a:t>
            </a:r>
            <a:r>
              <a:rPr lang="ru-RU" sz="2000" b="1" i="1" dirty="0"/>
              <a:t>про сцену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4221088"/>
            <a:ext cx="2520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о</a:t>
            </a:r>
            <a:r>
              <a:rPr lang="ru-RU" sz="2000" b="1" i="1" dirty="0" err="1" smtClean="0"/>
              <a:t>рганізував</a:t>
            </a:r>
            <a:endParaRPr lang="ru-RU" sz="2000" b="1" i="1" dirty="0" smtClean="0"/>
          </a:p>
          <a:p>
            <a:pPr algn="ctr"/>
            <a:r>
              <a:rPr lang="ru-RU" sz="2000" b="1" i="1" dirty="0" smtClean="0"/>
              <a:t> «</a:t>
            </a:r>
            <a:r>
              <a:rPr lang="ru-RU" sz="2000" b="1" i="1" dirty="0" err="1"/>
              <a:t>Блискучий</a:t>
            </a:r>
            <a:r>
              <a:rPr lang="ru-RU" sz="2000" b="1" i="1" dirty="0"/>
              <a:t> театр»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5373216"/>
            <a:ext cx="2592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У 1664 </a:t>
            </a:r>
            <a:r>
              <a:rPr lang="ru-RU" sz="2000" b="1" i="1" dirty="0" err="1"/>
              <a:t>році</a:t>
            </a:r>
            <a:r>
              <a:rPr lang="ru-RU" sz="2000" b="1" i="1" dirty="0"/>
              <a:t> </a:t>
            </a:r>
            <a:r>
              <a:rPr lang="ru-RU" sz="2000" b="1" i="1" dirty="0" smtClean="0"/>
              <a:t>написав </a:t>
            </a:r>
          </a:p>
          <a:p>
            <a:pPr algn="ctr"/>
            <a:r>
              <a:rPr lang="ru-RU" sz="2000" b="1" i="1" dirty="0" err="1" smtClean="0"/>
              <a:t>комедію</a:t>
            </a:r>
            <a:r>
              <a:rPr lang="ru-RU" sz="2000" b="1" i="1" dirty="0" smtClean="0"/>
              <a:t> </a:t>
            </a:r>
            <a:r>
              <a:rPr lang="ru-RU" sz="2000" b="1" i="1" dirty="0"/>
              <a:t>«Тартюф»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08104" y="3140968"/>
            <a:ext cx="28456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/>
              <a:t>У 1673 </a:t>
            </a:r>
            <a:r>
              <a:rPr lang="ru-RU" sz="2000" b="1" i="1" dirty="0" err="1"/>
              <a:t>році</a:t>
            </a:r>
            <a:r>
              <a:rPr lang="ru-RU" sz="2000" b="1" i="1" dirty="0"/>
              <a:t> </a:t>
            </a:r>
            <a:r>
              <a:rPr lang="ru-RU" sz="2000" b="1" i="1" dirty="0" err="1"/>
              <a:t>він</a:t>
            </a:r>
            <a:r>
              <a:rPr lang="ru-RU" sz="2000" b="1" i="1" dirty="0"/>
              <a:t> написав </a:t>
            </a:r>
            <a:endParaRPr lang="ru-RU" sz="2000" b="1" i="1" dirty="0" smtClean="0"/>
          </a:p>
          <a:p>
            <a:pPr algn="ctr"/>
            <a:r>
              <a:rPr lang="ru-RU" sz="2000" b="1" i="1" dirty="0" smtClean="0"/>
              <a:t>«</a:t>
            </a:r>
            <a:r>
              <a:rPr lang="ru-RU" sz="2000" b="1" i="1" dirty="0" err="1" smtClean="0"/>
              <a:t>Удавано</a:t>
            </a:r>
            <a:r>
              <a:rPr lang="ru-RU" sz="2000" b="1" i="1" dirty="0" smtClean="0"/>
              <a:t> хворого</a:t>
            </a:r>
            <a:r>
              <a:rPr lang="ru-RU" sz="2000" b="1" i="1" dirty="0"/>
              <a:t>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148064" y="4653136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prstClr val="black"/>
                </a:solidFill>
              </a:rPr>
              <a:t>«Для </a:t>
            </a:r>
            <a:r>
              <a:rPr lang="ru-RU" sz="2000" b="1" i="1" dirty="0" err="1">
                <a:solidFill>
                  <a:prstClr val="black"/>
                </a:solidFill>
              </a:rPr>
              <a:t>його</a:t>
            </a:r>
            <a:r>
              <a:rPr lang="ru-RU" sz="2000" b="1" i="1" dirty="0">
                <a:solidFill>
                  <a:prstClr val="black"/>
                </a:solidFill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</a:rPr>
              <a:t>слави</a:t>
            </a:r>
            <a:r>
              <a:rPr lang="ru-RU" sz="2000" b="1" i="1" dirty="0">
                <a:solidFill>
                  <a:prstClr val="black"/>
                </a:solidFill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</a:rPr>
              <a:t>нічого</a:t>
            </a:r>
            <a:r>
              <a:rPr lang="ru-RU" sz="2000" b="1" i="1" dirty="0">
                <a:solidFill>
                  <a:prstClr val="black"/>
                </a:solidFill>
              </a:rPr>
              <a:t> не </a:t>
            </a:r>
            <a:r>
              <a:rPr lang="ru-RU" sz="2000" b="1" i="1" dirty="0" err="1">
                <a:solidFill>
                  <a:prstClr val="black"/>
                </a:solidFill>
              </a:rPr>
              <a:t>потрібно</a:t>
            </a:r>
            <a:r>
              <a:rPr lang="ru-RU" sz="2000" b="1" i="1" dirty="0">
                <a:solidFill>
                  <a:prstClr val="black"/>
                </a:solidFill>
              </a:rPr>
              <a:t>, </a:t>
            </a:r>
            <a:r>
              <a:rPr lang="ru-RU" sz="2000" b="1" i="1" dirty="0" err="1">
                <a:solidFill>
                  <a:prstClr val="black"/>
                </a:solidFill>
              </a:rPr>
              <a:t>але</a:t>
            </a:r>
            <a:r>
              <a:rPr lang="ru-RU" sz="2000" b="1" i="1" dirty="0">
                <a:solidFill>
                  <a:prstClr val="black"/>
                </a:solidFill>
              </a:rPr>
              <a:t> для </a:t>
            </a:r>
            <a:r>
              <a:rPr lang="ru-RU" sz="2000" b="1" i="1" dirty="0" err="1">
                <a:solidFill>
                  <a:prstClr val="black"/>
                </a:solidFill>
              </a:rPr>
              <a:t>нашої</a:t>
            </a:r>
            <a:r>
              <a:rPr lang="ru-RU" sz="2000" b="1" i="1" dirty="0">
                <a:solidFill>
                  <a:prstClr val="black"/>
                </a:solidFill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</a:rPr>
              <a:t>потрібен</a:t>
            </a:r>
            <a:r>
              <a:rPr lang="ru-RU" sz="2000" b="1" i="1" dirty="0">
                <a:solidFill>
                  <a:prstClr val="black"/>
                </a:solidFill>
              </a:rPr>
              <a:t> – ВІН</a:t>
            </a:r>
            <a:r>
              <a:rPr lang="ru-RU" sz="2000" b="1" i="1" dirty="0" smtClean="0">
                <a:solidFill>
                  <a:prstClr val="black"/>
                </a:solidFill>
              </a:rPr>
              <a:t>».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pic>
        <p:nvPicPr>
          <p:cNvPr id="16" name="Рисунок 15" descr="122998098_121694768_95be81650c27__Mobile_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620688"/>
            <a:ext cx="1407410" cy="147338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55576" y="2204864"/>
            <a:ext cx="7776864" cy="44644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348880"/>
            <a:ext cx="7344816" cy="417646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комедії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драматичної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комічних</a:t>
            </a:r>
            <a:r>
              <a:rPr lang="ru-RU" dirty="0"/>
              <a:t> </a:t>
            </a:r>
            <a:r>
              <a:rPr lang="ru-RU" dirty="0" err="1"/>
              <a:t>характерів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комічними</a:t>
            </a:r>
            <a:r>
              <a:rPr lang="ru-RU" dirty="0"/>
              <a:t> </a:t>
            </a:r>
            <a:r>
              <a:rPr lang="ru-RU" dirty="0" err="1"/>
              <a:t>обставинами</a:t>
            </a:r>
            <a:r>
              <a:rPr lang="ru-RU" dirty="0"/>
              <a:t>;</a:t>
            </a:r>
          </a:p>
          <a:p>
            <a:r>
              <a:rPr lang="ru-RU" dirty="0" smtClean="0"/>
              <a:t> </a:t>
            </a:r>
            <a:r>
              <a:rPr lang="ru-RU" dirty="0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/>
              <a:t>комізму</a:t>
            </a:r>
            <a:r>
              <a:rPr lang="ru-RU" dirty="0"/>
              <a:t> </a:t>
            </a:r>
            <a:r>
              <a:rPr lang="ru-RU" dirty="0" err="1"/>
              <a:t>лежить</a:t>
            </a:r>
            <a:r>
              <a:rPr lang="ru-RU" dirty="0"/>
              <a:t> </a:t>
            </a:r>
            <a:r>
              <a:rPr lang="ru-RU" dirty="0" err="1"/>
              <a:t>невідповідність</a:t>
            </a:r>
            <a:r>
              <a:rPr lang="ru-RU" dirty="0"/>
              <a:t> </a:t>
            </a:r>
            <a:r>
              <a:rPr lang="ru-RU" dirty="0" err="1"/>
              <a:t>реальних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 тому, як вони </a:t>
            </a:r>
            <a:r>
              <a:rPr lang="ru-RU" dirty="0" err="1"/>
              <a:t>сприймаються</a:t>
            </a:r>
            <a:r>
              <a:rPr lang="ru-RU" dirty="0"/>
              <a:t> персонажем;</a:t>
            </a:r>
          </a:p>
          <a:p>
            <a:r>
              <a:rPr lang="ru-RU" dirty="0" smtClean="0"/>
              <a:t> </a:t>
            </a:r>
            <a:r>
              <a:rPr lang="ru-RU" dirty="0" err="1"/>
              <a:t>головна</a:t>
            </a:r>
            <a:r>
              <a:rPr lang="ru-RU" dirty="0"/>
              <a:t> риса </a:t>
            </a:r>
            <a:r>
              <a:rPr lang="ru-RU" dirty="0" err="1"/>
              <a:t>будь-якого</a:t>
            </a:r>
            <a:r>
              <a:rPr lang="ru-RU" dirty="0"/>
              <a:t> головного персонажа – </a:t>
            </a:r>
            <a:r>
              <a:rPr lang="ru-RU" dirty="0" err="1"/>
              <a:t>комічна</a:t>
            </a:r>
            <a:r>
              <a:rPr lang="ru-RU" dirty="0"/>
              <a:t> </a:t>
            </a:r>
            <a:r>
              <a:rPr lang="ru-RU" dirty="0" err="1"/>
              <a:t>пристрасть</a:t>
            </a:r>
            <a:r>
              <a:rPr lang="ru-RU" dirty="0"/>
              <a:t>, </a:t>
            </a:r>
            <a:r>
              <a:rPr lang="ru-RU" dirty="0" err="1"/>
              <a:t>манія</a:t>
            </a:r>
            <a:r>
              <a:rPr lang="ru-RU" dirty="0"/>
              <a:t>;</a:t>
            </a:r>
          </a:p>
          <a:p>
            <a:r>
              <a:rPr lang="ru-RU" dirty="0" smtClean="0"/>
              <a:t> </a:t>
            </a:r>
            <a:r>
              <a:rPr lang="ru-RU" dirty="0" err="1"/>
              <a:t>творчий</a:t>
            </a:r>
            <a:r>
              <a:rPr lang="ru-RU" dirty="0"/>
              <a:t> метод – </a:t>
            </a:r>
            <a:r>
              <a:rPr lang="ru-RU" dirty="0" err="1"/>
              <a:t>гармонія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та здорового </a:t>
            </a:r>
            <a:r>
              <a:rPr lang="ru-RU" dirty="0" err="1" smtClean="0"/>
              <a:t>глузду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b="1" i="1" dirty="0" err="1" smtClean="0">
                <a:solidFill>
                  <a:schemeClr val="bg2"/>
                </a:solidFill>
              </a:rPr>
              <a:t>ОЛС</a:t>
            </a:r>
            <a:r>
              <a:rPr lang="uk-UA" sz="3600" b="1" i="1" dirty="0" smtClean="0">
                <a:solidFill>
                  <a:schemeClr val="bg2"/>
                </a:solidFill>
              </a:rPr>
              <a:t> № 1.  </a:t>
            </a:r>
            <a:r>
              <a:rPr lang="uk-UA" sz="3600" b="1" i="1" dirty="0" err="1" smtClean="0">
                <a:solidFill>
                  <a:schemeClr val="bg2"/>
                </a:solidFill>
              </a:rPr>
              <a:t>“Творчі</a:t>
            </a:r>
            <a:r>
              <a:rPr lang="uk-UA" sz="3600" b="1" i="1" dirty="0" smtClean="0">
                <a:solidFill>
                  <a:schemeClr val="bg2"/>
                </a:solidFill>
              </a:rPr>
              <a:t> принципи </a:t>
            </a:r>
            <a:br>
              <a:rPr lang="uk-UA" sz="3600" b="1" i="1" dirty="0" smtClean="0">
                <a:solidFill>
                  <a:schemeClr val="bg2"/>
                </a:solidFill>
              </a:rPr>
            </a:br>
            <a:r>
              <a:rPr lang="uk-UA" sz="3600" b="1" i="1" dirty="0" err="1" smtClean="0">
                <a:solidFill>
                  <a:schemeClr val="bg2"/>
                </a:solidFill>
              </a:rPr>
              <a:t>Мольєра”</a:t>
            </a:r>
            <a:endParaRPr lang="ru-RU" sz="3600" b="1" i="1" dirty="0">
              <a:solidFill>
                <a:schemeClr val="bg2"/>
              </a:solidFill>
            </a:endParaRPr>
          </a:p>
        </p:txBody>
      </p:sp>
      <p:pic>
        <p:nvPicPr>
          <p:cNvPr id="6" name="Рисунок 5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836712"/>
            <a:ext cx="1407410" cy="147338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87624" y="2204864"/>
            <a:ext cx="7128792" cy="44644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rmAutofit/>
          </a:bodyPr>
          <a:lstStyle/>
          <a:p>
            <a:pPr algn="l"/>
            <a:r>
              <a:rPr lang="uk-UA" sz="3600" b="1" i="1" dirty="0" err="1" smtClean="0">
                <a:solidFill>
                  <a:schemeClr val="bg2"/>
                </a:solidFill>
              </a:rPr>
              <a:t>ОЛС</a:t>
            </a:r>
            <a:r>
              <a:rPr lang="uk-UA" sz="3600" b="1" i="1" dirty="0" smtClean="0">
                <a:solidFill>
                  <a:schemeClr val="bg2"/>
                </a:solidFill>
              </a:rPr>
              <a:t> № 2. “</a:t>
            </a:r>
            <a:r>
              <a:rPr lang="ru-RU" sz="3600" b="1" dirty="0" smtClean="0">
                <a:solidFill>
                  <a:schemeClr val="bg2"/>
                </a:solidFill>
              </a:rPr>
              <a:t>Тематика </a:t>
            </a:r>
            <a:r>
              <a:rPr lang="ru-RU" sz="3600" b="1" dirty="0" err="1" smtClean="0">
                <a:solidFill>
                  <a:schemeClr val="bg2"/>
                </a:solidFill>
              </a:rPr>
              <a:t>комедій</a:t>
            </a:r>
            <a:r>
              <a:rPr lang="ru-RU" sz="3600" b="1" dirty="0" smtClean="0">
                <a:solidFill>
                  <a:schemeClr val="bg2"/>
                </a:solidFill>
              </a:rPr>
              <a:t>»</a:t>
            </a:r>
            <a:endParaRPr lang="ru-RU" sz="3600" b="1" dirty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2780928"/>
            <a:ext cx="4608512" cy="37338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 </a:t>
            </a:r>
            <a:r>
              <a:rPr lang="ru-RU" sz="2800" dirty="0" err="1"/>
              <a:t>висміювання</a:t>
            </a:r>
            <a:r>
              <a:rPr lang="ru-RU" sz="2800" dirty="0"/>
              <a:t> дворянства;</a:t>
            </a:r>
          </a:p>
          <a:p>
            <a:r>
              <a:rPr lang="en-US" sz="2800" dirty="0"/>
              <a:t> </a:t>
            </a:r>
            <a:r>
              <a:rPr lang="ru-RU" sz="2800" dirty="0" err="1"/>
              <a:t>висміювання</a:t>
            </a:r>
            <a:r>
              <a:rPr lang="ru-RU" sz="2800" dirty="0"/>
              <a:t> </a:t>
            </a:r>
            <a:r>
              <a:rPr lang="ru-RU" sz="2800" dirty="0" err="1"/>
              <a:t>бюргерського</a:t>
            </a:r>
            <a:r>
              <a:rPr lang="ru-RU" sz="2800" dirty="0"/>
              <a:t> </a:t>
            </a:r>
            <a:r>
              <a:rPr lang="ru-RU" sz="2800" dirty="0" err="1"/>
              <a:t>середовища</a:t>
            </a:r>
            <a:r>
              <a:rPr lang="ru-RU" sz="2800" dirty="0"/>
              <a:t>;</a:t>
            </a:r>
          </a:p>
          <a:p>
            <a:r>
              <a:rPr lang="en-US" sz="2800" dirty="0"/>
              <a:t> </a:t>
            </a:r>
            <a:r>
              <a:rPr lang="ru-RU" sz="2800" dirty="0" err="1"/>
              <a:t>висміювання</a:t>
            </a:r>
            <a:r>
              <a:rPr lang="ru-RU" sz="2800" dirty="0"/>
              <a:t> </a:t>
            </a:r>
            <a:r>
              <a:rPr lang="ru-RU" sz="2800" dirty="0" err="1"/>
              <a:t>лікарів</a:t>
            </a:r>
            <a:r>
              <a:rPr lang="ru-RU" sz="2800" dirty="0"/>
              <a:t>;</a:t>
            </a:r>
          </a:p>
          <a:p>
            <a:r>
              <a:rPr lang="en-US" sz="2800" dirty="0"/>
              <a:t> </a:t>
            </a:r>
            <a:r>
              <a:rPr lang="ru-RU" sz="2800" dirty="0" err="1"/>
              <a:t>висміювання</a:t>
            </a:r>
            <a:r>
              <a:rPr lang="ru-RU" sz="2800" dirty="0"/>
              <a:t> </a:t>
            </a:r>
            <a:r>
              <a:rPr lang="ru-RU" sz="2800" dirty="0" err="1"/>
              <a:t>представників</a:t>
            </a:r>
            <a:r>
              <a:rPr lang="ru-RU" sz="2800" dirty="0"/>
              <a:t> </a:t>
            </a:r>
            <a:r>
              <a:rPr lang="ru-RU" sz="2800" dirty="0" err="1"/>
              <a:t>католицької</a:t>
            </a:r>
            <a:r>
              <a:rPr lang="ru-RU" sz="2800" dirty="0"/>
              <a:t> церкви.</a:t>
            </a:r>
          </a:p>
          <a:p>
            <a:endParaRPr lang="ru-RU" dirty="0"/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6" name="Рисунок 5" descr="i_04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2276872"/>
            <a:ext cx="3333750" cy="38195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bg2"/>
                </a:solidFill>
              </a:rPr>
              <a:t>Теоретична скарбничка</a:t>
            </a:r>
            <a:endParaRPr lang="ru-RU" sz="3600" b="1" dirty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060848"/>
            <a:ext cx="7293496" cy="3744416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sz="3600" b="1" i="1" dirty="0" err="1" smtClean="0">
                <a:solidFill>
                  <a:srgbClr val="002060"/>
                </a:solidFill>
              </a:rPr>
              <a:t>Комедія</a:t>
            </a:r>
            <a:r>
              <a:rPr lang="ru-RU" i="1" dirty="0" smtClean="0"/>
              <a:t> </a:t>
            </a:r>
            <a:r>
              <a:rPr lang="ru-RU" dirty="0" smtClean="0"/>
              <a:t>(</a:t>
            </a:r>
            <a:r>
              <a:rPr lang="ru-RU" dirty="0" err="1"/>
              <a:t>грецьк</a:t>
            </a:r>
            <a:r>
              <a:rPr lang="ru-RU" dirty="0"/>
              <a:t>. – весела </a:t>
            </a:r>
            <a:r>
              <a:rPr lang="ru-RU" dirty="0" err="1"/>
              <a:t>процесія</a:t>
            </a:r>
            <a:r>
              <a:rPr lang="ru-RU" dirty="0"/>
              <a:t>, </a:t>
            </a:r>
            <a:r>
              <a:rPr lang="ru-RU" dirty="0" err="1"/>
              <a:t>ода-пісня</a:t>
            </a:r>
            <a:r>
              <a:rPr lang="ru-RU" dirty="0"/>
              <a:t>) – </a:t>
            </a:r>
            <a:r>
              <a:rPr lang="ru-RU" dirty="0" err="1"/>
              <a:t>драматичний</a:t>
            </a:r>
            <a:r>
              <a:rPr lang="ru-RU" dirty="0"/>
              <a:t> </a:t>
            </a:r>
            <a:r>
              <a:rPr lang="ru-RU" dirty="0" err="1"/>
              <a:t>твір</a:t>
            </a:r>
            <a:r>
              <a:rPr lang="ru-RU" dirty="0"/>
              <a:t>, у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гумору</a:t>
            </a:r>
            <a:r>
              <a:rPr lang="ru-RU" dirty="0"/>
              <a:t> та </a:t>
            </a:r>
            <a:r>
              <a:rPr lang="ru-RU" dirty="0" err="1" smtClean="0"/>
              <a:t>сатири</a:t>
            </a:r>
            <a:r>
              <a:rPr lang="ru-RU" dirty="0"/>
              <a:t> </a:t>
            </a:r>
            <a:r>
              <a:rPr lang="ru-RU" dirty="0" err="1" smtClean="0"/>
              <a:t>розвінчуються</a:t>
            </a:r>
            <a:r>
              <a:rPr lang="ru-RU" dirty="0" smtClean="0"/>
              <a:t> </a:t>
            </a:r>
            <a:r>
              <a:rPr lang="ru-RU" dirty="0" err="1"/>
              <a:t>негативні</a:t>
            </a:r>
            <a:r>
              <a:rPr lang="ru-RU" dirty="0"/>
              <a:t> </a:t>
            </a:r>
            <a:r>
              <a:rPr lang="ru-RU" dirty="0" err="1"/>
              <a:t>суспільні</a:t>
            </a:r>
            <a:r>
              <a:rPr lang="ru-RU" dirty="0"/>
              <a:t> та </a:t>
            </a:r>
            <a:r>
              <a:rPr lang="ru-RU" dirty="0" err="1"/>
              <a:t>побутові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, </a:t>
            </a:r>
            <a:r>
              <a:rPr lang="ru-RU" dirty="0" err="1"/>
              <a:t>розкривається</a:t>
            </a:r>
            <a:r>
              <a:rPr lang="ru-RU" dirty="0"/>
              <a:t> </a:t>
            </a:r>
            <a:r>
              <a:rPr lang="ru-RU" dirty="0" err="1"/>
              <a:t>смішне</a:t>
            </a:r>
            <a:r>
              <a:rPr lang="ru-RU" dirty="0"/>
              <a:t> в </a:t>
            </a:r>
            <a:r>
              <a:rPr lang="ru-RU" dirty="0" err="1"/>
              <a:t>навколишній</a:t>
            </a:r>
            <a:r>
              <a:rPr lang="ru-RU" dirty="0"/>
              <a:t> </a:t>
            </a:r>
            <a:r>
              <a:rPr lang="ru-RU" dirty="0" err="1"/>
              <a:t>дійсності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в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.</a:t>
            </a: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5" name="Рисунок 4" descr="2193101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5133975"/>
            <a:ext cx="4705350" cy="17240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6012160" y="4653136"/>
            <a:ext cx="2880320" cy="19442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>
            <a:off x="3419872" y="1628800"/>
            <a:ext cx="1944216" cy="792088"/>
          </a:xfrm>
          <a:prstGeom prst="wedgeRound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283968" y="2492896"/>
            <a:ext cx="4464496" cy="14401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95536" y="2492896"/>
            <a:ext cx="3312368" cy="18722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39552" y="4725144"/>
            <a:ext cx="4248472" cy="21328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3347864" y="3645024"/>
            <a:ext cx="3600400" cy="151216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048672" cy="1143000"/>
          </a:xfrm>
        </p:spPr>
        <p:txBody>
          <a:bodyPr/>
          <a:lstStyle/>
          <a:p>
            <a:r>
              <a:rPr lang="uk-UA" b="1" dirty="0" err="1" smtClean="0">
                <a:solidFill>
                  <a:schemeClr val="bg1"/>
                </a:solidFill>
              </a:rPr>
              <a:t>ОЛС</a:t>
            </a:r>
            <a:r>
              <a:rPr lang="uk-UA" b="1" dirty="0" smtClean="0">
                <a:solidFill>
                  <a:schemeClr val="bg1"/>
                </a:solidFill>
              </a:rPr>
              <a:t> № 3. </a:t>
            </a:r>
            <a:r>
              <a:rPr lang="uk-UA" b="1" dirty="0" err="1" smtClean="0">
                <a:solidFill>
                  <a:schemeClr val="bg1"/>
                </a:solidFill>
              </a:rPr>
              <a:t>“Комедія”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608" y="2492896"/>
            <a:ext cx="2439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err="1"/>
              <a:t>зародилася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в </a:t>
            </a:r>
            <a:r>
              <a:rPr lang="ru-RU" sz="2000" b="1" dirty="0" err="1"/>
              <a:t>Стародавній</a:t>
            </a:r>
            <a:r>
              <a:rPr lang="ru-RU" sz="2000" b="1" dirty="0"/>
              <a:t> </a:t>
            </a:r>
            <a:r>
              <a:rPr lang="ru-RU" sz="2000" b="1" dirty="0" err="1"/>
              <a:t>Греції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635896" y="1772816"/>
            <a:ext cx="1462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002060"/>
                </a:solidFill>
              </a:rPr>
              <a:t>Комедія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429000"/>
            <a:ext cx="36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н</a:t>
            </a:r>
            <a:r>
              <a:rPr lang="ru-RU" sz="2000" b="1" dirty="0" err="1" smtClean="0"/>
              <a:t>айвидатніший</a:t>
            </a:r>
            <a:r>
              <a:rPr lang="ru-RU" sz="2000" b="1" dirty="0" smtClean="0"/>
              <a:t> драматург  - </a:t>
            </a:r>
          </a:p>
          <a:p>
            <a:pPr algn="ctr"/>
            <a:r>
              <a:rPr lang="ru-RU" sz="2000" b="1" dirty="0" smtClean="0"/>
              <a:t>Аристофан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11960" y="2564904"/>
            <a:ext cx="3960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</a:t>
            </a:r>
            <a:r>
              <a:rPr lang="ru-RU" sz="2000" b="1" dirty="0" smtClean="0"/>
              <a:t>ершина </a:t>
            </a:r>
            <a:r>
              <a:rPr lang="ru-RU" sz="2000" b="1" dirty="0" err="1"/>
              <a:t>комедійних</a:t>
            </a:r>
            <a:r>
              <a:rPr lang="ru-RU" sz="2000" b="1" dirty="0"/>
              <a:t> </a:t>
            </a:r>
            <a:r>
              <a:rPr lang="ru-RU" sz="2000" b="1" dirty="0" err="1" smtClean="0"/>
              <a:t>здобутків</a:t>
            </a:r>
            <a:r>
              <a:rPr lang="ru-RU" sz="2000" b="1" dirty="0" smtClean="0"/>
              <a:t> </a:t>
            </a:r>
          </a:p>
          <a:p>
            <a:pPr algn="ctr"/>
            <a:r>
              <a:rPr lang="ru-RU" sz="2000" b="1" dirty="0" smtClean="0"/>
              <a:t>-  </a:t>
            </a:r>
            <a:r>
              <a:rPr lang="ru-RU" sz="2000" b="1" dirty="0" err="1" smtClean="0"/>
              <a:t>епоха</a:t>
            </a:r>
            <a:r>
              <a:rPr lang="ru-RU" sz="2000" b="1" dirty="0" smtClean="0"/>
              <a:t> </a:t>
            </a:r>
            <a:r>
              <a:rPr lang="ru-RU" sz="2000" b="1" dirty="0" err="1"/>
              <a:t>Відродження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60232" y="3501008"/>
            <a:ext cx="19409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твори </a:t>
            </a:r>
            <a:r>
              <a:rPr lang="ru-RU" sz="2000" b="1" dirty="0" err="1"/>
              <a:t>Шекспіра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4653136"/>
            <a:ext cx="1130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 </a:t>
            </a:r>
            <a:r>
              <a:rPr lang="en-US" sz="2000" b="1" dirty="0"/>
              <a:t>XVI</a:t>
            </a:r>
            <a:r>
              <a:rPr lang="ru-RU" sz="2000" b="1" dirty="0"/>
              <a:t>І ст..</a:t>
            </a:r>
            <a:r>
              <a:rPr lang="ru-RU" dirty="0"/>
              <a:t> 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12160" y="5157192"/>
            <a:ext cx="28083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комедії</a:t>
            </a:r>
            <a:r>
              <a:rPr lang="ru-RU" sz="2000" b="1" dirty="0"/>
              <a:t> </a:t>
            </a:r>
            <a:r>
              <a:rPr lang="ru-RU" sz="2000" b="1" dirty="0" err="1"/>
              <a:t>Лопе</a:t>
            </a:r>
            <a:r>
              <a:rPr lang="ru-RU" sz="2000" b="1" dirty="0"/>
              <a:t> де Вега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та </a:t>
            </a:r>
          </a:p>
          <a:p>
            <a:pPr algn="ctr"/>
            <a:r>
              <a:rPr lang="ru-RU" sz="2000" b="1" dirty="0" smtClean="0"/>
              <a:t>Кальдерона </a:t>
            </a:r>
            <a:r>
              <a:rPr lang="ru-RU" sz="2000" b="1" dirty="0"/>
              <a:t>де </a:t>
            </a:r>
            <a:r>
              <a:rPr lang="ru-RU" sz="2000" b="1" dirty="0" err="1"/>
              <a:t>ла</a:t>
            </a:r>
            <a:r>
              <a:rPr lang="ru-RU" sz="2000" b="1" dirty="0"/>
              <a:t> </a:t>
            </a:r>
            <a:r>
              <a:rPr lang="ru-RU" sz="2000" b="1" dirty="0" smtClean="0"/>
              <a:t>Барка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51920" y="3933056"/>
            <a:ext cx="2356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в </a:t>
            </a:r>
            <a:r>
              <a:rPr lang="ru-RU" sz="2000" b="1" dirty="0" err="1"/>
              <a:t>добу</a:t>
            </a:r>
            <a:r>
              <a:rPr lang="ru-RU" sz="2000" b="1" dirty="0"/>
              <a:t> </a:t>
            </a:r>
            <a:r>
              <a:rPr lang="ru-RU" sz="2000" b="1" dirty="0" err="1"/>
              <a:t>класицизму</a:t>
            </a:r>
            <a:r>
              <a:rPr lang="ru-RU" dirty="0"/>
              <a:t>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3968" y="4653136"/>
            <a:ext cx="2233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 smtClean="0">
                <a:solidFill>
                  <a:srgbClr val="C00000"/>
                </a:solidFill>
              </a:rPr>
              <a:t>комедії Мольєра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7584" y="4797152"/>
            <a:ext cx="2350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/>
              <a:t>українська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комедія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259632" y="5157192"/>
            <a:ext cx="1619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(</a:t>
            </a:r>
            <a:r>
              <a:rPr lang="en-US" b="1" dirty="0" smtClean="0"/>
              <a:t>XVI</a:t>
            </a:r>
            <a:r>
              <a:rPr lang="ru-RU" b="1" dirty="0"/>
              <a:t>І – </a:t>
            </a:r>
            <a:r>
              <a:rPr lang="en-US" b="1" dirty="0"/>
              <a:t>XVI</a:t>
            </a:r>
            <a:r>
              <a:rPr lang="ru-RU" b="1" dirty="0"/>
              <a:t>ІІ </a:t>
            </a:r>
            <a:r>
              <a:rPr lang="ru-RU" b="1" dirty="0" err="1" smtClean="0"/>
              <a:t>ст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39552" y="5661248"/>
            <a:ext cx="3950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«</a:t>
            </a:r>
            <a:r>
              <a:rPr lang="ru-RU" b="1" dirty="0" err="1"/>
              <a:t>Москаль-чарівник</a:t>
            </a:r>
            <a:r>
              <a:rPr lang="ru-RU" b="1" dirty="0"/>
              <a:t>» </a:t>
            </a:r>
            <a:r>
              <a:rPr lang="ru-RU" b="1" dirty="0" err="1" smtClean="0"/>
              <a:t>І.Котляревський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39552" y="6165304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«</a:t>
            </a:r>
            <a:r>
              <a:rPr lang="ru-RU" b="1" dirty="0" err="1"/>
              <a:t>Сватання</a:t>
            </a:r>
            <a:r>
              <a:rPr lang="ru-RU" b="1" dirty="0"/>
              <a:t> на </a:t>
            </a:r>
            <a:r>
              <a:rPr lang="ru-RU" b="1" dirty="0" err="1"/>
              <a:t>Гончарівці</a:t>
            </a:r>
            <a:r>
              <a:rPr lang="ru-RU" b="1" dirty="0"/>
              <a:t>» </a:t>
            </a:r>
            <a:r>
              <a:rPr lang="ru-RU" b="1" dirty="0" err="1" smtClean="0"/>
              <a:t>Г.Квітка-Основ’яненко</a:t>
            </a:r>
            <a:r>
              <a:rPr lang="ru-RU" b="1" dirty="0"/>
              <a:t> </a:t>
            </a:r>
          </a:p>
        </p:txBody>
      </p:sp>
      <p:sp>
        <p:nvSpPr>
          <p:cNvPr id="33" name="Стрелка вниз 32"/>
          <p:cNvSpPr/>
          <p:nvPr/>
        </p:nvSpPr>
        <p:spPr>
          <a:xfrm>
            <a:off x="1979712" y="3212976"/>
            <a:ext cx="360040" cy="28803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7020272" y="3284984"/>
            <a:ext cx="288032" cy="28803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7452320" y="5085184"/>
            <a:ext cx="288032" cy="2160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1835696" y="5517232"/>
            <a:ext cx="288032" cy="2160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5076056" y="4365104"/>
            <a:ext cx="504056" cy="28803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 descr="5a3fe06b2a0d43cab6e9699da1499b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5301208"/>
            <a:ext cx="1005118" cy="134076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>
                <a:solidFill>
                  <a:schemeClr val="bg2"/>
                </a:solidFill>
              </a:rPr>
              <a:t>Паспорт твору </a:t>
            </a:r>
            <a:br>
              <a:rPr lang="uk-UA" sz="3200" b="1" dirty="0" smtClean="0">
                <a:solidFill>
                  <a:schemeClr val="bg2"/>
                </a:solidFill>
              </a:rPr>
            </a:br>
            <a:r>
              <a:rPr lang="uk-UA" sz="3200" b="1" dirty="0" err="1" smtClean="0">
                <a:solidFill>
                  <a:schemeClr val="bg2"/>
                </a:solidFill>
              </a:rPr>
              <a:t>“Міщанин-шляхтич”</a:t>
            </a:r>
            <a:endParaRPr lang="ru-RU" sz="3200" b="1" dirty="0">
              <a:solidFill>
                <a:schemeClr val="bg2"/>
              </a:solidFill>
            </a:endParaRP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187624" y="2132856"/>
            <a:ext cx="7128792" cy="4320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/>
              <a:t>Автор</a:t>
            </a:r>
            <a:r>
              <a:rPr lang="ru-RU" sz="2800" dirty="0"/>
              <a:t>. </a:t>
            </a:r>
            <a:r>
              <a:rPr lang="ru-RU" sz="2800" dirty="0" err="1"/>
              <a:t>Мольєр</a:t>
            </a:r>
            <a:r>
              <a:rPr lang="ru-RU" sz="2800" dirty="0"/>
              <a:t> (</a:t>
            </a:r>
            <a:r>
              <a:rPr lang="ru-RU" sz="2800" dirty="0" err="1"/>
              <a:t>Жан-Батіст</a:t>
            </a:r>
            <a:r>
              <a:rPr lang="ru-RU" sz="2800" dirty="0"/>
              <a:t> </a:t>
            </a:r>
            <a:r>
              <a:rPr lang="ru-RU" sz="2800" dirty="0" err="1"/>
              <a:t>Поклен</a:t>
            </a:r>
            <a:r>
              <a:rPr lang="ru-RU" sz="2800" dirty="0"/>
              <a:t>) (1622 – 1673) – </a:t>
            </a:r>
            <a:r>
              <a:rPr lang="ru-RU" sz="2800" dirty="0" err="1"/>
              <a:t>французький</a:t>
            </a:r>
            <a:r>
              <a:rPr lang="ru-RU" sz="2800" dirty="0"/>
              <a:t> </a:t>
            </a:r>
            <a:r>
              <a:rPr lang="ru-RU" sz="2800" dirty="0" err="1"/>
              <a:t>комедіограф</a:t>
            </a:r>
            <a:r>
              <a:rPr lang="ru-RU" sz="2800" dirty="0"/>
              <a:t>.</a:t>
            </a:r>
          </a:p>
          <a:p>
            <a:pPr>
              <a:buNone/>
            </a:pPr>
            <a:r>
              <a:rPr lang="ru-RU" sz="2800" b="1" dirty="0" err="1" smtClean="0"/>
              <a:t>Твір</a:t>
            </a:r>
            <a:r>
              <a:rPr lang="ru-RU" sz="2800" dirty="0"/>
              <a:t>. «</a:t>
            </a:r>
            <a:r>
              <a:rPr lang="ru-RU" sz="2800" dirty="0" err="1"/>
              <a:t>Міщанин-шляхтич</a:t>
            </a:r>
            <a:r>
              <a:rPr lang="ru-RU" sz="2800" dirty="0"/>
              <a:t>».</a:t>
            </a:r>
          </a:p>
          <a:p>
            <a:pPr>
              <a:buNone/>
            </a:pPr>
            <a:r>
              <a:rPr lang="ru-RU" sz="2800" b="1" dirty="0" smtClean="0"/>
              <a:t>Дата </a:t>
            </a:r>
            <a:r>
              <a:rPr lang="ru-RU" sz="2800" b="1" dirty="0" err="1"/>
              <a:t>написання</a:t>
            </a:r>
            <a:r>
              <a:rPr lang="ru-RU" sz="2800" dirty="0"/>
              <a:t>.  1670.</a:t>
            </a:r>
          </a:p>
        </p:txBody>
      </p:sp>
      <p:pic>
        <p:nvPicPr>
          <p:cNvPr id="8" name="Рисунок 7" descr="ZhanBatist_Moler__Meschanin_vo_dvoryanstve._Tartyuf_ili_Obmanschik._Urok_muzhy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8602">
            <a:off x="7168136" y="272793"/>
            <a:ext cx="1069691" cy="1700808"/>
          </a:xfrm>
          <a:prstGeom prst="rect">
            <a:avLst/>
          </a:prstGeom>
        </p:spPr>
      </p:pic>
      <p:pic>
        <p:nvPicPr>
          <p:cNvPr id="10" name="Рисунок 9" descr="0331-300x1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4077072"/>
            <a:ext cx="4464496" cy="2529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060848"/>
            <a:ext cx="6552728" cy="445395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400" b="1" dirty="0" smtClean="0"/>
              <a:t>     </a:t>
            </a:r>
            <a:r>
              <a:rPr lang="ru-RU" sz="3400" b="1" dirty="0" err="1" smtClean="0"/>
              <a:t>Творча</a:t>
            </a:r>
            <a:r>
              <a:rPr lang="ru-RU" b="1" dirty="0" smtClean="0"/>
              <a:t> </a:t>
            </a:r>
            <a:r>
              <a:rPr lang="ru-RU" b="1" dirty="0" err="1"/>
              <a:t>історія</a:t>
            </a:r>
            <a:r>
              <a:rPr lang="ru-RU" dirty="0"/>
              <a:t>. У 1669 </a:t>
            </a:r>
            <a:r>
              <a:rPr lang="ru-RU" dirty="0" err="1"/>
              <a:t>році</a:t>
            </a:r>
            <a:r>
              <a:rPr lang="ru-RU" dirty="0"/>
              <a:t> король </a:t>
            </a:r>
            <a:r>
              <a:rPr lang="ru-RU" dirty="0" err="1"/>
              <a:t>Людовік</a:t>
            </a:r>
            <a:r>
              <a:rPr lang="ru-RU" dirty="0"/>
              <a:t> </a:t>
            </a:r>
            <a:r>
              <a:rPr lang="en-US" dirty="0"/>
              <a:t>XIV </a:t>
            </a:r>
            <a:r>
              <a:rPr lang="ru-RU" dirty="0" err="1"/>
              <a:t>приймав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резиденції</a:t>
            </a:r>
            <a:r>
              <a:rPr lang="ru-RU" dirty="0"/>
              <a:t> </a:t>
            </a:r>
            <a:r>
              <a:rPr lang="ru-RU" dirty="0" err="1"/>
              <a:t>у</a:t>
            </a:r>
            <a:r>
              <a:rPr lang="ru-RU" dirty="0"/>
              <a:t> </a:t>
            </a:r>
            <a:r>
              <a:rPr lang="ru-RU" dirty="0" err="1"/>
              <a:t>Версалі</a:t>
            </a:r>
            <a:r>
              <a:rPr lang="ru-RU" dirty="0"/>
              <a:t> </a:t>
            </a:r>
            <a:r>
              <a:rPr lang="ru-RU" dirty="0" err="1"/>
              <a:t>турецьких</a:t>
            </a:r>
            <a:r>
              <a:rPr lang="ru-RU" dirty="0"/>
              <a:t> </a:t>
            </a:r>
            <a:r>
              <a:rPr lang="ru-RU" dirty="0" err="1"/>
              <a:t>послів</a:t>
            </a:r>
            <a:r>
              <a:rPr lang="ru-RU" dirty="0"/>
              <a:t> на </a:t>
            </a:r>
            <a:r>
              <a:rPr lang="ru-RU" dirty="0" err="1"/>
              <a:t>чолі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Солиманом-Агою</a:t>
            </a:r>
            <a:r>
              <a:rPr lang="ru-RU" dirty="0"/>
              <a:t>. </a:t>
            </a:r>
            <a:r>
              <a:rPr lang="ru-RU" dirty="0" err="1"/>
              <a:t>Турків</a:t>
            </a:r>
            <a:r>
              <a:rPr lang="ru-RU" dirty="0"/>
              <a:t> </a:t>
            </a:r>
            <a:r>
              <a:rPr lang="ru-RU" dirty="0" err="1"/>
              <a:t>змусили</a:t>
            </a:r>
            <a:r>
              <a:rPr lang="ru-RU" dirty="0"/>
              <a:t> </a:t>
            </a:r>
            <a:r>
              <a:rPr lang="ru-RU" dirty="0" err="1"/>
              <a:t>чекати</a:t>
            </a:r>
            <a:r>
              <a:rPr lang="ru-RU" dirty="0"/>
              <a:t>, а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прийняли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галереї</a:t>
            </a:r>
            <a:r>
              <a:rPr lang="ru-RU" dirty="0"/>
              <a:t> Нового Палацу,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прибрана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розкішно</a:t>
            </a:r>
            <a:r>
              <a:rPr lang="ru-RU" dirty="0"/>
              <a:t>. Король </a:t>
            </a:r>
            <a:r>
              <a:rPr lang="ru-RU" dirty="0" err="1"/>
              <a:t>сидів</a:t>
            </a:r>
            <a:r>
              <a:rPr lang="ru-RU" dirty="0"/>
              <a:t> на </a:t>
            </a:r>
            <a:r>
              <a:rPr lang="ru-RU" dirty="0" err="1"/>
              <a:t>троні</a:t>
            </a:r>
            <a:r>
              <a:rPr lang="ru-RU" dirty="0"/>
              <a:t>, а на </a:t>
            </a:r>
            <a:r>
              <a:rPr lang="ru-RU" dirty="0" err="1"/>
              <a:t>вбранні</a:t>
            </a:r>
            <a:r>
              <a:rPr lang="ru-RU" dirty="0"/>
              <a:t> короля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діамантів</a:t>
            </a:r>
            <a:r>
              <a:rPr lang="ru-RU" dirty="0"/>
              <a:t> не </a:t>
            </a:r>
            <a:r>
              <a:rPr lang="ru-RU" dirty="0" err="1"/>
              <a:t>менш</a:t>
            </a:r>
            <a:r>
              <a:rPr lang="ru-RU" dirty="0"/>
              <a:t> як на 14 млн. </a:t>
            </a:r>
            <a:r>
              <a:rPr lang="ru-RU" dirty="0" err="1"/>
              <a:t>ліврів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Солиман-Ага</a:t>
            </a:r>
            <a:r>
              <a:rPr lang="ru-RU" dirty="0"/>
              <a:t> </a:t>
            </a:r>
            <a:r>
              <a:rPr lang="ru-RU" dirty="0" err="1"/>
              <a:t>ніяк</a:t>
            </a:r>
            <a:r>
              <a:rPr lang="ru-RU" dirty="0"/>
              <a:t> не </a:t>
            </a:r>
            <a:r>
              <a:rPr lang="ru-RU" dirty="0" err="1"/>
              <a:t>виказав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захоплення</a:t>
            </a:r>
            <a:r>
              <a:rPr lang="ru-RU" dirty="0"/>
              <a:t>. У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вираз</a:t>
            </a:r>
            <a:r>
              <a:rPr lang="ru-RU" dirty="0"/>
              <a:t> </a:t>
            </a:r>
            <a:r>
              <a:rPr lang="ru-RU" dirty="0" err="1"/>
              <a:t>обличчя</a:t>
            </a:r>
            <a:r>
              <a:rPr lang="ru-RU" dirty="0"/>
              <a:t>, </a:t>
            </a:r>
            <a:r>
              <a:rPr lang="ru-RU" dirty="0" err="1"/>
              <a:t>начебто</a:t>
            </a:r>
            <a:r>
              <a:rPr lang="ru-RU" dirty="0"/>
              <a:t> в </a:t>
            </a:r>
            <a:r>
              <a:rPr lang="ru-RU" dirty="0" err="1"/>
              <a:t>Туреччині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носять</a:t>
            </a:r>
            <a:r>
              <a:rPr lang="ru-RU" dirty="0"/>
              <a:t> </a:t>
            </a:r>
            <a:r>
              <a:rPr lang="ru-RU" dirty="0" err="1"/>
              <a:t>костюми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діамантами</a:t>
            </a:r>
            <a:r>
              <a:rPr lang="ru-RU" dirty="0"/>
              <a:t>. </a:t>
            </a:r>
            <a:r>
              <a:rPr lang="ru-RU" dirty="0" err="1"/>
              <a:t>Поведінка</a:t>
            </a:r>
            <a:r>
              <a:rPr lang="ru-RU" dirty="0"/>
              <a:t> </a:t>
            </a:r>
            <a:r>
              <a:rPr lang="ru-RU" dirty="0" err="1"/>
              <a:t>турецької</a:t>
            </a:r>
            <a:r>
              <a:rPr lang="ru-RU" dirty="0"/>
              <a:t> </a:t>
            </a:r>
            <a:r>
              <a:rPr lang="ru-RU" dirty="0" err="1"/>
              <a:t>делегації</a:t>
            </a:r>
            <a:r>
              <a:rPr lang="ru-RU" dirty="0"/>
              <a:t> не </a:t>
            </a:r>
            <a:r>
              <a:rPr lang="ru-RU" dirty="0" err="1"/>
              <a:t>сподобалася</a:t>
            </a:r>
            <a:r>
              <a:rPr lang="ru-RU" dirty="0"/>
              <a:t> королю. І </a:t>
            </a:r>
            <a:r>
              <a:rPr lang="ru-RU" dirty="0" err="1"/>
              <a:t>він</a:t>
            </a:r>
            <a:r>
              <a:rPr lang="ru-RU" dirty="0"/>
              <a:t> наказав придворному композитору </a:t>
            </a:r>
            <a:r>
              <a:rPr lang="ru-RU" dirty="0" err="1"/>
              <a:t>і</a:t>
            </a:r>
            <a:r>
              <a:rPr lang="ru-RU" dirty="0"/>
              <a:t> драматургу </a:t>
            </a:r>
            <a:r>
              <a:rPr lang="ru-RU" dirty="0" err="1"/>
              <a:t>написати</a:t>
            </a:r>
            <a:r>
              <a:rPr lang="ru-RU" dirty="0"/>
              <a:t> </a:t>
            </a:r>
            <a:r>
              <a:rPr lang="ru-RU" dirty="0" err="1"/>
              <a:t>п’єсу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висміювала</a:t>
            </a:r>
            <a:r>
              <a:rPr lang="ru-RU" dirty="0"/>
              <a:t> б </a:t>
            </a:r>
            <a:r>
              <a:rPr lang="ru-RU" dirty="0" err="1"/>
              <a:t>турків</a:t>
            </a:r>
            <a:r>
              <a:rPr lang="ru-RU" dirty="0"/>
              <a:t>. Так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створений</a:t>
            </a:r>
            <a:r>
              <a:rPr lang="ru-RU" dirty="0"/>
              <a:t> «</a:t>
            </a:r>
            <a:r>
              <a:rPr lang="ru-RU" dirty="0" err="1"/>
              <a:t>Міщанин-шляхтич</a:t>
            </a:r>
            <a:r>
              <a:rPr lang="ru-RU" dirty="0"/>
              <a:t>». </a:t>
            </a:r>
            <a:r>
              <a:rPr lang="ru-RU" dirty="0" err="1"/>
              <a:t>Прем’єра</a:t>
            </a:r>
            <a:r>
              <a:rPr lang="ru-RU" dirty="0"/>
              <a:t> </a:t>
            </a:r>
            <a:r>
              <a:rPr lang="ru-RU" dirty="0" err="1"/>
              <a:t>вистави</a:t>
            </a:r>
            <a:r>
              <a:rPr lang="ru-RU" dirty="0"/>
              <a:t> </a:t>
            </a:r>
            <a:r>
              <a:rPr lang="ru-RU" dirty="0" err="1"/>
              <a:t>відбулася</a:t>
            </a:r>
            <a:r>
              <a:rPr lang="ru-RU" dirty="0"/>
              <a:t> 14 </a:t>
            </a:r>
            <a:r>
              <a:rPr lang="ru-RU" dirty="0" err="1"/>
              <a:t>жовтня</a:t>
            </a:r>
            <a:r>
              <a:rPr lang="ru-RU" dirty="0"/>
              <a:t> 1670 р. в </a:t>
            </a:r>
            <a:r>
              <a:rPr lang="ru-RU" dirty="0" err="1"/>
              <a:t>Шамборі</a:t>
            </a:r>
            <a:r>
              <a:rPr lang="ru-RU" dirty="0"/>
              <a:t>.</a:t>
            </a: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5" name="Рисунок 4" descr="ZhanBatist_Moler__Meschanin_vo_dvoryanstve._Tartyuf_ili_Obmanschik._Urok_muzhy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8602">
            <a:off x="7338665" y="60171"/>
            <a:ext cx="1261494" cy="200577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988840"/>
            <a:ext cx="6696744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dirty="0"/>
              <a:t>Жанр</a:t>
            </a:r>
            <a:r>
              <a:rPr lang="ru-RU" sz="2800" dirty="0"/>
              <a:t>. </a:t>
            </a:r>
            <a:r>
              <a:rPr lang="ru-RU" sz="2800" dirty="0" err="1"/>
              <a:t>Комедія-балет</a:t>
            </a:r>
            <a:r>
              <a:rPr lang="ru-RU" sz="2800" dirty="0"/>
              <a:t>.</a:t>
            </a:r>
          </a:p>
          <a:p>
            <a:pPr>
              <a:buNone/>
            </a:pPr>
            <a:r>
              <a:rPr lang="ru-RU" sz="2800" dirty="0"/>
              <a:t> </a:t>
            </a:r>
            <a:r>
              <a:rPr lang="ru-RU" sz="2800" b="1" dirty="0" err="1"/>
              <a:t>Теорія</a:t>
            </a:r>
            <a:r>
              <a:rPr lang="ru-RU" sz="2800" b="1" dirty="0"/>
              <a:t> </a:t>
            </a:r>
            <a:r>
              <a:rPr lang="ru-RU" sz="2800" b="1" dirty="0" err="1"/>
              <a:t>літератури</a:t>
            </a:r>
            <a:r>
              <a:rPr lang="ru-RU" sz="2800" dirty="0"/>
              <a:t>. </a:t>
            </a:r>
            <a:r>
              <a:rPr lang="ru-RU" sz="2800" i="1" dirty="0" err="1"/>
              <a:t>Комедія-балет</a:t>
            </a:r>
            <a:r>
              <a:rPr lang="ru-RU" sz="2800" dirty="0"/>
              <a:t> – </a:t>
            </a:r>
            <a:r>
              <a:rPr lang="ru-RU" sz="2800" dirty="0" err="1"/>
              <a:t>різновид</a:t>
            </a:r>
            <a:r>
              <a:rPr lang="ru-RU" sz="2800" dirty="0"/>
              <a:t> </a:t>
            </a:r>
            <a:r>
              <a:rPr lang="ru-RU" sz="2800" dirty="0" err="1"/>
              <a:t>комедії</a:t>
            </a:r>
            <a:r>
              <a:rPr lang="ru-RU" sz="2800" dirty="0"/>
              <a:t>, в </a:t>
            </a:r>
            <a:r>
              <a:rPr lang="ru-RU" sz="2800" dirty="0" err="1"/>
              <a:t>якому</a:t>
            </a:r>
            <a:r>
              <a:rPr lang="ru-RU" sz="2800" dirty="0"/>
              <a:t> </a:t>
            </a:r>
            <a:r>
              <a:rPr lang="ru-RU" sz="2800" dirty="0" err="1"/>
              <a:t>поєднуються</a:t>
            </a:r>
            <a:r>
              <a:rPr lang="ru-RU" sz="2800" dirty="0"/>
              <a:t> слово, </a:t>
            </a:r>
            <a:r>
              <a:rPr lang="ru-RU" sz="2800" dirty="0" err="1"/>
              <a:t>танець</a:t>
            </a:r>
            <a:r>
              <a:rPr lang="ru-RU" sz="2800" dirty="0"/>
              <a:t>, </a:t>
            </a:r>
            <a:r>
              <a:rPr lang="ru-RU" sz="2800" dirty="0" err="1"/>
              <a:t>пантоміма</a:t>
            </a:r>
            <a:r>
              <a:rPr lang="ru-RU" sz="2800" dirty="0"/>
              <a:t>, </a:t>
            </a:r>
            <a:r>
              <a:rPr lang="ru-RU" sz="2800" dirty="0" err="1"/>
              <a:t>музика</a:t>
            </a:r>
            <a:r>
              <a:rPr lang="ru-RU" sz="2800" dirty="0"/>
              <a:t>, </a:t>
            </a:r>
            <a:r>
              <a:rPr lang="ru-RU" sz="2800" dirty="0" err="1"/>
              <a:t>образотворче</a:t>
            </a:r>
            <a:r>
              <a:rPr lang="ru-RU" sz="2800" dirty="0"/>
              <a:t> </a:t>
            </a:r>
            <a:r>
              <a:rPr lang="ru-RU" sz="2800" dirty="0" err="1"/>
              <a:t>мистецтво</a:t>
            </a:r>
            <a:r>
              <a:rPr lang="ru-RU" sz="2800" dirty="0"/>
              <a:t>. Характерна для </a:t>
            </a:r>
            <a:r>
              <a:rPr lang="ru-RU" sz="2800" dirty="0" err="1"/>
              <a:t>мистецтва</a:t>
            </a:r>
            <a:r>
              <a:rPr lang="ru-RU" sz="2800" dirty="0"/>
              <a:t> XVII ст.</a:t>
            </a:r>
          </a:p>
          <a:p>
            <a:pPr>
              <a:buNone/>
            </a:pPr>
            <a:r>
              <a:rPr lang="ru-RU" sz="2800" b="1" dirty="0" smtClean="0"/>
              <a:t>Тематика</a:t>
            </a:r>
            <a:r>
              <a:rPr lang="ru-RU" sz="2800" dirty="0"/>
              <a:t>. 1. </a:t>
            </a:r>
            <a:r>
              <a:rPr lang="ru-RU" sz="2800" dirty="0" err="1"/>
              <a:t>Зображення</a:t>
            </a:r>
            <a:r>
              <a:rPr lang="ru-RU" sz="2800" dirty="0"/>
              <a:t> </a:t>
            </a:r>
            <a:r>
              <a:rPr lang="ru-RU" sz="2800" dirty="0" err="1"/>
              <a:t>прагнення</a:t>
            </a:r>
            <a:r>
              <a:rPr lang="ru-RU" sz="2800" dirty="0"/>
              <a:t> пана Журдена </a:t>
            </a:r>
            <a:r>
              <a:rPr lang="ru-RU" sz="2800" dirty="0" err="1"/>
              <a:t>потрапити</a:t>
            </a:r>
            <a:r>
              <a:rPr lang="ru-RU" sz="2800" dirty="0"/>
              <a:t> у </a:t>
            </a:r>
            <a:r>
              <a:rPr lang="ru-RU" sz="2800" dirty="0" err="1"/>
              <a:t>вище</a:t>
            </a:r>
            <a:r>
              <a:rPr lang="ru-RU" sz="2800" dirty="0"/>
              <a:t> </a:t>
            </a:r>
            <a:r>
              <a:rPr lang="ru-RU" sz="2800" dirty="0" err="1"/>
              <a:t>товариство</a:t>
            </a:r>
            <a:r>
              <a:rPr lang="ru-RU" sz="2800" dirty="0"/>
              <a:t>, стати </a:t>
            </a:r>
            <a:r>
              <a:rPr lang="ru-RU" sz="2800" dirty="0" err="1"/>
              <a:t>шляхетним</a:t>
            </a:r>
            <a:r>
              <a:rPr lang="ru-RU" sz="2800" dirty="0"/>
              <a:t> дворянином. 2. </a:t>
            </a:r>
            <a:r>
              <a:rPr lang="ru-RU" sz="2800" dirty="0" err="1"/>
              <a:t>Викриття</a:t>
            </a:r>
            <a:r>
              <a:rPr lang="ru-RU" sz="2800" dirty="0"/>
              <a:t> </a:t>
            </a:r>
            <a:r>
              <a:rPr lang="ru-RU" sz="2800" dirty="0" err="1"/>
              <a:t>лицемірної</a:t>
            </a:r>
            <a:r>
              <a:rPr lang="ru-RU" sz="2800" dirty="0"/>
              <a:t> </a:t>
            </a:r>
            <a:r>
              <a:rPr lang="ru-RU" sz="2800" dirty="0" err="1"/>
              <a:t>моралі</a:t>
            </a:r>
            <a:r>
              <a:rPr lang="ru-RU" sz="2800" dirty="0"/>
              <a:t> </a:t>
            </a:r>
            <a:r>
              <a:rPr lang="ru-RU" sz="2800" dirty="0" err="1"/>
              <a:t>аристократії</a:t>
            </a:r>
            <a:r>
              <a:rPr lang="ru-RU" sz="2800" dirty="0"/>
              <a:t>.</a:t>
            </a:r>
          </a:p>
          <a:p>
            <a:pPr>
              <a:buNone/>
            </a:pPr>
            <a:r>
              <a:rPr lang="ru-RU" sz="2800" dirty="0"/>
              <a:t> </a:t>
            </a:r>
            <a:r>
              <a:rPr lang="ru-RU" sz="2800" b="1" dirty="0" err="1"/>
              <a:t>Ідея</a:t>
            </a:r>
            <a:r>
              <a:rPr lang="ru-RU" sz="2800" dirty="0"/>
              <a:t>. </a:t>
            </a:r>
            <a:r>
              <a:rPr lang="ru-RU" sz="2800" dirty="0" err="1"/>
              <a:t>Насмішка</a:t>
            </a:r>
            <a:r>
              <a:rPr lang="ru-RU" sz="2800" dirty="0"/>
              <a:t> над </a:t>
            </a:r>
            <a:r>
              <a:rPr lang="ru-RU" sz="2800" dirty="0" err="1"/>
              <a:t>невіглаством</a:t>
            </a:r>
            <a:r>
              <a:rPr lang="ru-RU" sz="2800" dirty="0"/>
              <a:t> </a:t>
            </a:r>
            <a:r>
              <a:rPr lang="ru-RU" sz="2800" dirty="0" err="1"/>
              <a:t>буржуазії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сатира на дворянство.</a:t>
            </a:r>
          </a:p>
          <a:p>
            <a:endParaRPr lang="ru-RU" sz="2800" dirty="0"/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5" name="Рисунок 4" descr="ZhanBatist_Moler__Meschanin_vo_dvoryanstve._Tartyuf_ili_Obmanschik._Urok_muzhy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8602">
            <a:off x="7198326" y="433991"/>
            <a:ext cx="1288093" cy="204806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988840"/>
            <a:ext cx="684076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/>
              <a:t>    </a:t>
            </a:r>
            <a:r>
              <a:rPr lang="ru-RU" sz="2400" dirty="0"/>
              <a:t> </a:t>
            </a:r>
            <a:r>
              <a:rPr lang="ru-RU" sz="2400" b="1" dirty="0" err="1"/>
              <a:t>Основний</a:t>
            </a:r>
            <a:r>
              <a:rPr lang="ru-RU" sz="2400" b="1" dirty="0"/>
              <a:t> </a:t>
            </a:r>
            <a:r>
              <a:rPr lang="ru-RU" sz="2400" b="1" dirty="0" err="1"/>
              <a:t>конфлікт</a:t>
            </a:r>
            <a:r>
              <a:rPr lang="ru-RU" sz="2400" dirty="0"/>
              <a:t>. </a:t>
            </a:r>
            <a:r>
              <a:rPr lang="ru-RU" sz="2400" dirty="0" err="1"/>
              <a:t>Конфлікт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пристрастю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розумом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smtClean="0"/>
              <a:t>   </a:t>
            </a:r>
            <a:r>
              <a:rPr lang="ru-RU" sz="2400" dirty="0"/>
              <a:t>  </a:t>
            </a:r>
            <a:r>
              <a:rPr lang="ru-RU" sz="2400" b="1" dirty="0"/>
              <a:t>Сюжет</a:t>
            </a:r>
            <a:r>
              <a:rPr lang="ru-RU" sz="2400" dirty="0"/>
              <a:t>. Пан Журден – </a:t>
            </a:r>
            <a:r>
              <a:rPr lang="ru-RU" sz="2400" dirty="0" err="1"/>
              <a:t>малокультурний</a:t>
            </a:r>
            <a:r>
              <a:rPr lang="ru-RU" sz="2400" dirty="0"/>
              <a:t> </a:t>
            </a:r>
            <a:r>
              <a:rPr lang="ru-RU" sz="2400" dirty="0" err="1"/>
              <a:t>міщанин</a:t>
            </a:r>
            <a:r>
              <a:rPr lang="ru-RU" sz="2400" dirty="0"/>
              <a:t>, </a:t>
            </a:r>
            <a:r>
              <a:rPr lang="ru-RU" sz="2400" dirty="0" err="1"/>
              <a:t>засліплений</a:t>
            </a:r>
            <a:r>
              <a:rPr lang="ru-RU" sz="2400" dirty="0"/>
              <a:t> </a:t>
            </a:r>
            <a:r>
              <a:rPr lang="ru-RU" sz="2400" dirty="0" err="1"/>
              <a:t>бажанням</a:t>
            </a:r>
            <a:r>
              <a:rPr lang="ru-RU" sz="2400" dirty="0"/>
              <a:t> </a:t>
            </a:r>
            <a:r>
              <a:rPr lang="ru-RU" sz="2400" dirty="0" err="1"/>
              <a:t>увійти</a:t>
            </a:r>
            <a:r>
              <a:rPr lang="ru-RU" sz="2400" dirty="0"/>
              <a:t> до аристократичного </a:t>
            </a:r>
            <a:r>
              <a:rPr lang="ru-RU" sz="2400" dirty="0" err="1"/>
              <a:t>світу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познайомився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марнотратним</a:t>
            </a:r>
            <a:r>
              <a:rPr lang="ru-RU" sz="2400" dirty="0"/>
              <a:t> графом </a:t>
            </a:r>
            <a:r>
              <a:rPr lang="ru-RU" sz="2400" dirty="0" err="1"/>
              <a:t>Дорантом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готується</a:t>
            </a:r>
            <a:r>
              <a:rPr lang="ru-RU" sz="2400" dirty="0"/>
              <a:t> </a:t>
            </a:r>
            <a:r>
              <a:rPr lang="ru-RU" sz="2400" dirty="0" err="1"/>
              <a:t>таємно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дружини</a:t>
            </a:r>
            <a:r>
              <a:rPr lang="ru-RU" sz="2400" dirty="0"/>
              <a:t> </a:t>
            </a:r>
            <a:r>
              <a:rPr lang="ru-RU" sz="2400" dirty="0" err="1"/>
              <a:t>прийняти</a:t>
            </a:r>
            <a:r>
              <a:rPr lang="ru-RU" sz="2400" dirty="0"/>
              <a:t> в </a:t>
            </a:r>
            <a:r>
              <a:rPr lang="ru-RU" sz="2400" dirty="0" err="1"/>
              <a:t>своєму</a:t>
            </a:r>
            <a:r>
              <a:rPr lang="ru-RU" sz="2400" dirty="0"/>
              <a:t> </a:t>
            </a:r>
            <a:r>
              <a:rPr lang="ru-RU" sz="2400" dirty="0" err="1"/>
              <a:t>домі</a:t>
            </a:r>
            <a:r>
              <a:rPr lang="ru-RU" sz="2400" dirty="0"/>
              <a:t> </a:t>
            </a:r>
            <a:r>
              <a:rPr lang="ru-RU" sz="2400" dirty="0" err="1"/>
              <a:t>маркізу</a:t>
            </a:r>
            <a:r>
              <a:rPr lang="ru-RU" sz="2400" dirty="0"/>
              <a:t> </a:t>
            </a:r>
            <a:r>
              <a:rPr lang="ru-RU" sz="2400" dirty="0" err="1"/>
              <a:t>Дорімену</a:t>
            </a:r>
            <a:r>
              <a:rPr lang="ru-RU" sz="2400" dirty="0"/>
              <a:t>. </a:t>
            </a:r>
            <a:r>
              <a:rPr lang="ru-RU" sz="2400" dirty="0" err="1"/>
              <a:t>Вчителі</a:t>
            </a:r>
            <a:r>
              <a:rPr lang="ru-RU" sz="2400" dirty="0"/>
              <a:t> </a:t>
            </a:r>
            <a:r>
              <a:rPr lang="ru-RU" sz="2400" dirty="0" err="1"/>
              <a:t>дають</a:t>
            </a:r>
            <a:r>
              <a:rPr lang="ru-RU" sz="2400" dirty="0"/>
              <a:t> </a:t>
            </a:r>
            <a:r>
              <a:rPr lang="ru-RU" sz="2400" dirty="0" err="1"/>
              <a:t>йому</a:t>
            </a:r>
            <a:r>
              <a:rPr lang="ru-RU" sz="2400" dirty="0"/>
              <a:t> </a:t>
            </a:r>
            <a:r>
              <a:rPr lang="ru-RU" sz="2400" dirty="0" err="1"/>
              <a:t>різні</a:t>
            </a:r>
            <a:r>
              <a:rPr lang="ru-RU" sz="2400" dirty="0"/>
              <a:t> </a:t>
            </a:r>
            <a:r>
              <a:rPr lang="ru-RU" sz="2400" dirty="0" err="1"/>
              <a:t>поради</a:t>
            </a:r>
            <a:r>
              <a:rPr lang="ru-RU" sz="2400" dirty="0"/>
              <a:t>. Пан Журден </a:t>
            </a:r>
            <a:r>
              <a:rPr lang="ru-RU" sz="2400" dirty="0" err="1"/>
              <a:t>чекає</a:t>
            </a:r>
            <a:r>
              <a:rPr lang="ru-RU" sz="2400" dirty="0"/>
              <a:t> гостю в </a:t>
            </a:r>
            <a:r>
              <a:rPr lang="ru-RU" sz="2400" dirty="0" err="1"/>
              <a:t>химерному</a:t>
            </a:r>
            <a:r>
              <a:rPr lang="ru-RU" sz="2400" dirty="0"/>
              <a:t> </a:t>
            </a:r>
            <a:r>
              <a:rPr lang="ru-RU" sz="2400" dirty="0" err="1"/>
              <a:t>костюмі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не </a:t>
            </a:r>
            <a:r>
              <a:rPr lang="ru-RU" sz="2400" dirty="0" err="1"/>
              <a:t>дає</a:t>
            </a:r>
            <a:r>
              <a:rPr lang="ru-RU" sz="2400" dirty="0"/>
              <a:t> </a:t>
            </a:r>
            <a:r>
              <a:rPr lang="ru-RU" sz="2400" dirty="0" err="1"/>
              <a:t>згоди</a:t>
            </a:r>
            <a:r>
              <a:rPr lang="ru-RU" sz="2400" dirty="0"/>
              <a:t> на </a:t>
            </a:r>
            <a:r>
              <a:rPr lang="ru-RU" sz="2400" dirty="0" err="1"/>
              <a:t>одруження</a:t>
            </a:r>
            <a:r>
              <a:rPr lang="ru-RU" sz="2400" dirty="0"/>
              <a:t> </a:t>
            </a:r>
            <a:r>
              <a:rPr lang="ru-RU" sz="2400" dirty="0" err="1"/>
              <a:t>своєї</a:t>
            </a:r>
            <a:r>
              <a:rPr lang="ru-RU" sz="2400" dirty="0"/>
              <a:t> дочки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Клеонтом</a:t>
            </a:r>
            <a:r>
              <a:rPr lang="ru-RU" sz="2400" dirty="0"/>
              <a:t>. Тому юнак </a:t>
            </a:r>
            <a:r>
              <a:rPr lang="ru-RU" sz="2400" dirty="0" err="1"/>
              <a:t>вирішив</a:t>
            </a:r>
            <a:r>
              <a:rPr lang="ru-RU" sz="2400" dirty="0"/>
              <a:t> </a:t>
            </a:r>
            <a:r>
              <a:rPr lang="ru-RU" sz="2400" dirty="0" err="1"/>
              <a:t>провчить</a:t>
            </a:r>
            <a:r>
              <a:rPr lang="ru-RU" sz="2400" dirty="0"/>
              <a:t> пана. </a:t>
            </a:r>
            <a:r>
              <a:rPr lang="ru-RU" sz="2400" dirty="0" err="1"/>
              <a:t>Перевдягнутий</a:t>
            </a:r>
            <a:r>
              <a:rPr lang="ru-RU" sz="2400" dirty="0"/>
              <a:t> на </a:t>
            </a:r>
            <a:r>
              <a:rPr lang="ru-RU" sz="2400" dirty="0" err="1"/>
              <a:t>турецького</a:t>
            </a:r>
            <a:r>
              <a:rPr lang="ru-RU" sz="2400" dirty="0"/>
              <a:t> вельможу, </a:t>
            </a:r>
            <a:r>
              <a:rPr lang="ru-RU" sz="2400" dirty="0" err="1"/>
              <a:t>він</a:t>
            </a:r>
            <a:r>
              <a:rPr lang="ru-RU" sz="2400" dirty="0"/>
              <a:t> просить у пана Журдена руки </a:t>
            </a:r>
            <a:r>
              <a:rPr lang="ru-RU" sz="2400" dirty="0" err="1"/>
              <a:t>його</a:t>
            </a:r>
            <a:r>
              <a:rPr lang="ru-RU" sz="2400" dirty="0"/>
              <a:t> дочки. </a:t>
            </a:r>
            <a:r>
              <a:rPr lang="ru-RU" sz="2400" dirty="0" err="1"/>
              <a:t>Маркіза</a:t>
            </a:r>
            <a:r>
              <a:rPr lang="ru-RU" sz="2400" dirty="0"/>
              <a:t> </a:t>
            </a:r>
            <a:r>
              <a:rPr lang="ru-RU" sz="2400" dirty="0" err="1"/>
              <a:t>тішиться</a:t>
            </a:r>
            <a:r>
              <a:rPr lang="ru-RU" sz="2400" dirty="0"/>
              <a:t>. </a:t>
            </a:r>
            <a:r>
              <a:rPr lang="ru-RU" sz="2400" dirty="0" err="1"/>
              <a:t>Комедія</a:t>
            </a:r>
            <a:r>
              <a:rPr lang="ru-RU" sz="2400" dirty="0"/>
              <a:t> </a:t>
            </a:r>
            <a:r>
              <a:rPr lang="ru-RU" sz="2400" dirty="0" err="1"/>
              <a:t>закінчується</a:t>
            </a:r>
            <a:r>
              <a:rPr lang="ru-RU" sz="2400" dirty="0"/>
              <a:t> </a:t>
            </a:r>
            <a:r>
              <a:rPr lang="ru-RU" sz="2400" dirty="0" err="1"/>
              <a:t>весіллям</a:t>
            </a:r>
            <a:r>
              <a:rPr lang="ru-RU" sz="2400" dirty="0"/>
              <a:t> </a:t>
            </a:r>
            <a:r>
              <a:rPr lang="ru-RU" sz="2400" dirty="0" err="1"/>
              <a:t>трьох</a:t>
            </a:r>
            <a:r>
              <a:rPr lang="ru-RU" sz="2400" dirty="0"/>
              <a:t> </a:t>
            </a:r>
            <a:r>
              <a:rPr lang="ru-RU" sz="2400" dirty="0" err="1"/>
              <a:t>закоханих</a:t>
            </a:r>
            <a:r>
              <a:rPr lang="ru-RU" sz="2400" dirty="0"/>
              <a:t> пар: </a:t>
            </a:r>
            <a:r>
              <a:rPr lang="ru-RU" sz="2400" dirty="0" err="1"/>
              <a:t>маркізи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графа, </a:t>
            </a:r>
            <a:r>
              <a:rPr lang="ru-RU" sz="2400" dirty="0" err="1"/>
              <a:t>Люсіль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Клеонта</a:t>
            </a:r>
            <a:r>
              <a:rPr lang="ru-RU" sz="2400" dirty="0"/>
              <a:t>, </a:t>
            </a:r>
            <a:r>
              <a:rPr lang="ru-RU" sz="2400" dirty="0" err="1"/>
              <a:t>їхніх</a:t>
            </a:r>
            <a:r>
              <a:rPr lang="ru-RU" sz="2400" dirty="0"/>
              <a:t> </a:t>
            </a:r>
            <a:r>
              <a:rPr lang="ru-RU" sz="2400" dirty="0" err="1"/>
              <a:t>служниці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слуги, </a:t>
            </a:r>
            <a:r>
              <a:rPr lang="ru-RU" sz="2400" dirty="0" err="1"/>
              <a:t>Ніколь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Ков’єля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5" name="Рисунок 4" descr="ZhanBatist_Moler__Meschanin_vo_dvoryanstve._Tartyuf_ili_Obmanschik._Urok_muzhy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8602">
            <a:off x="7456167" y="84153"/>
            <a:ext cx="1069691" cy="170080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988840"/>
            <a:ext cx="684076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b="1" dirty="0" smtClean="0"/>
              <a:t>    </a:t>
            </a:r>
            <a:r>
              <a:rPr lang="ru-RU" sz="2400" b="1" dirty="0" err="1" smtClean="0"/>
              <a:t>Композиція</a:t>
            </a:r>
            <a:r>
              <a:rPr lang="ru-RU" sz="2400" dirty="0"/>
              <a:t>. </a:t>
            </a:r>
            <a:r>
              <a:rPr lang="ru-RU" sz="2400" dirty="0" err="1"/>
              <a:t>Комедія</a:t>
            </a:r>
            <a:r>
              <a:rPr lang="ru-RU" sz="2400" dirty="0"/>
              <a:t> </a:t>
            </a:r>
            <a:r>
              <a:rPr lang="ru-RU" sz="2400" dirty="0" err="1"/>
              <a:t>складається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en-US" sz="2400" dirty="0"/>
              <a:t>V </a:t>
            </a:r>
            <a:r>
              <a:rPr lang="ru-RU" sz="2400" dirty="0" err="1"/>
              <a:t>актів</a:t>
            </a:r>
            <a:r>
              <a:rPr lang="ru-RU" sz="2400" dirty="0"/>
              <a:t>. </a:t>
            </a:r>
            <a:r>
              <a:rPr lang="ru-RU" sz="2400" dirty="0" err="1"/>
              <a:t>Перші</a:t>
            </a:r>
            <a:r>
              <a:rPr lang="ru-RU" sz="2400" dirty="0"/>
              <a:t> два </a:t>
            </a:r>
            <a:r>
              <a:rPr lang="ru-RU" sz="2400" dirty="0" err="1"/>
              <a:t>акти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експозицією</a:t>
            </a:r>
            <a:r>
              <a:rPr lang="ru-RU" sz="2400" dirty="0"/>
              <a:t>: </a:t>
            </a:r>
            <a:r>
              <a:rPr lang="ru-RU" sz="2400" dirty="0" err="1"/>
              <a:t>знайомимося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характером пана Журдена. </a:t>
            </a:r>
            <a:r>
              <a:rPr lang="ru-RU" sz="2400" dirty="0" err="1"/>
              <a:t>Активні</a:t>
            </a:r>
            <a:r>
              <a:rPr lang="ru-RU" sz="2400" dirty="0"/>
              <a:t> </a:t>
            </a:r>
            <a:r>
              <a:rPr lang="ru-RU" sz="2400" dirty="0" err="1"/>
              <a:t>події</a:t>
            </a:r>
            <a:r>
              <a:rPr lang="ru-RU" sz="2400" dirty="0"/>
              <a:t> </a:t>
            </a:r>
            <a:r>
              <a:rPr lang="ru-RU" sz="2400" dirty="0" err="1"/>
              <a:t>розгортаються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ІІІ акту. </a:t>
            </a:r>
            <a:r>
              <a:rPr lang="ru-RU" sz="2400" dirty="0" err="1"/>
              <a:t>Маркіза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граф </a:t>
            </a:r>
            <a:r>
              <a:rPr lang="ru-RU" sz="2400" dirty="0" err="1"/>
              <a:t>розігрують</a:t>
            </a:r>
            <a:r>
              <a:rPr lang="ru-RU" sz="2400" dirty="0"/>
              <a:t> пана Журдена на </a:t>
            </a:r>
            <a:r>
              <a:rPr lang="ru-RU" sz="2400" dirty="0" err="1"/>
              <a:t>бенкеті</a:t>
            </a:r>
            <a:r>
              <a:rPr lang="ru-RU" sz="2400" dirty="0"/>
              <a:t> (ІІІ, </a:t>
            </a:r>
            <a:r>
              <a:rPr lang="en-US" sz="2400" dirty="0"/>
              <a:t>IV </a:t>
            </a:r>
            <a:r>
              <a:rPr lang="ru-RU" sz="2400" dirty="0" err="1"/>
              <a:t>акти</a:t>
            </a:r>
            <a:r>
              <a:rPr lang="ru-RU" sz="2400" dirty="0"/>
              <a:t>). </a:t>
            </a:r>
            <a:r>
              <a:rPr lang="ru-RU" sz="2400" dirty="0" err="1"/>
              <a:t>Потім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розігрує</a:t>
            </a:r>
            <a:r>
              <a:rPr lang="ru-RU" sz="2400" dirty="0"/>
              <a:t> </a:t>
            </a:r>
            <a:r>
              <a:rPr lang="ru-RU" sz="2400" dirty="0" err="1"/>
              <a:t>Клеонт</a:t>
            </a:r>
            <a:r>
              <a:rPr lang="ru-RU" sz="2400" dirty="0"/>
              <a:t> (</a:t>
            </a:r>
            <a:r>
              <a:rPr lang="en-US" sz="2400" dirty="0"/>
              <a:t>IV, V </a:t>
            </a:r>
            <a:r>
              <a:rPr lang="ru-RU" sz="2400" dirty="0" err="1"/>
              <a:t>акти</a:t>
            </a:r>
            <a:r>
              <a:rPr lang="ru-RU" sz="2400" dirty="0"/>
              <a:t>). В </a:t>
            </a:r>
            <a:r>
              <a:rPr lang="en-US" sz="2400" dirty="0"/>
              <a:t>V </a:t>
            </a:r>
            <a:r>
              <a:rPr lang="ru-RU" sz="2400" dirty="0" err="1"/>
              <a:t>акті</a:t>
            </a:r>
            <a:r>
              <a:rPr lang="ru-RU" sz="2400" dirty="0"/>
              <a:t> </a:t>
            </a:r>
            <a:r>
              <a:rPr lang="ru-RU" sz="2400" dirty="0" err="1"/>
              <a:t>наступає</a:t>
            </a:r>
            <a:r>
              <a:rPr lang="ru-RU" sz="2400" dirty="0"/>
              <a:t> </a:t>
            </a:r>
            <a:r>
              <a:rPr lang="ru-RU" sz="2400" dirty="0" err="1"/>
              <a:t>розв’язка</a:t>
            </a:r>
            <a:r>
              <a:rPr lang="ru-RU" sz="2400" dirty="0"/>
              <a:t>. </a:t>
            </a:r>
            <a:r>
              <a:rPr lang="ru-RU" sz="2400" dirty="0" err="1"/>
              <a:t>П’єса</a:t>
            </a:r>
            <a:r>
              <a:rPr lang="ru-RU" sz="2400" dirty="0"/>
              <a:t> </a:t>
            </a:r>
            <a:r>
              <a:rPr lang="ru-RU" sz="2400" dirty="0" err="1"/>
              <a:t>побудована</a:t>
            </a:r>
            <a:r>
              <a:rPr lang="ru-RU" sz="2400" dirty="0"/>
              <a:t> за типовою </a:t>
            </a:r>
            <a:r>
              <a:rPr lang="ru-RU" sz="2400" dirty="0" err="1"/>
              <a:t>мольєрівською</a:t>
            </a:r>
            <a:r>
              <a:rPr lang="ru-RU" sz="2400" dirty="0"/>
              <a:t> схемою.</a:t>
            </a:r>
          </a:p>
          <a:p>
            <a:pPr>
              <a:buNone/>
            </a:pPr>
            <a:r>
              <a:rPr lang="ru-RU" sz="2400" dirty="0"/>
              <a:t>   </a:t>
            </a:r>
            <a:r>
              <a:rPr lang="ru-RU" sz="2400" dirty="0" smtClean="0"/>
              <a:t>  </a:t>
            </a:r>
            <a:r>
              <a:rPr lang="ru-RU" sz="2400" b="1" dirty="0" err="1" smtClean="0"/>
              <a:t>Простір</a:t>
            </a:r>
            <a:r>
              <a:rPr lang="ru-RU" sz="2400" b="1" dirty="0" smtClean="0"/>
              <a:t> </a:t>
            </a:r>
            <a:r>
              <a:rPr lang="ru-RU" sz="2400" b="1" dirty="0" err="1"/>
              <a:t>і</a:t>
            </a:r>
            <a:r>
              <a:rPr lang="ru-RU" sz="2400" b="1" dirty="0"/>
              <a:t> час</a:t>
            </a:r>
            <a:r>
              <a:rPr lang="ru-RU" sz="2400" dirty="0"/>
              <a:t>.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події</a:t>
            </a:r>
            <a:r>
              <a:rPr lang="ru-RU" sz="2400" dirty="0"/>
              <a:t> </a:t>
            </a:r>
            <a:r>
              <a:rPr lang="ru-RU" sz="2400" dirty="0" err="1"/>
              <a:t>відбуваються</a:t>
            </a:r>
            <a:r>
              <a:rPr lang="ru-RU" sz="2400" dirty="0"/>
              <a:t> </a:t>
            </a:r>
            <a:r>
              <a:rPr lang="ru-RU" sz="2400" dirty="0" err="1"/>
              <a:t>протягом</a:t>
            </a:r>
            <a:r>
              <a:rPr lang="ru-RU" sz="2400" dirty="0"/>
              <a:t> одного дня в </a:t>
            </a:r>
            <a:r>
              <a:rPr lang="ru-RU" sz="2400" dirty="0" err="1"/>
              <a:t>будинку</a:t>
            </a:r>
            <a:r>
              <a:rPr lang="ru-RU" sz="2400" dirty="0"/>
              <a:t> пана Журдена.</a:t>
            </a:r>
          </a:p>
          <a:p>
            <a:pPr>
              <a:buNone/>
            </a:pPr>
            <a:r>
              <a:rPr lang="ru-RU" sz="2400" dirty="0" smtClean="0"/>
              <a:t>     </a:t>
            </a:r>
            <a:r>
              <a:rPr lang="ru-RU" sz="2400" b="1" dirty="0" err="1" smtClean="0"/>
              <a:t>Образи</a:t>
            </a:r>
            <a:r>
              <a:rPr lang="ru-RU" sz="2400" dirty="0"/>
              <a:t>. </a:t>
            </a:r>
            <a:r>
              <a:rPr lang="ru-RU" sz="2400" dirty="0" err="1"/>
              <a:t>Позитивні</a:t>
            </a:r>
            <a:r>
              <a:rPr lang="ru-RU" sz="2400" dirty="0"/>
              <a:t>: </a:t>
            </a:r>
            <a:r>
              <a:rPr lang="ru-RU" sz="2400" dirty="0" err="1"/>
              <a:t>пані</a:t>
            </a:r>
            <a:r>
              <a:rPr lang="ru-RU" sz="2400" dirty="0"/>
              <a:t> Журден, </a:t>
            </a:r>
            <a:r>
              <a:rPr lang="ru-RU" sz="2400" dirty="0" err="1"/>
              <a:t>Клеонт</a:t>
            </a:r>
            <a:r>
              <a:rPr lang="ru-RU" sz="2400" dirty="0"/>
              <a:t>, </a:t>
            </a:r>
            <a:r>
              <a:rPr lang="ru-RU" sz="2400" dirty="0" err="1"/>
              <a:t>Ковєль</a:t>
            </a:r>
            <a:r>
              <a:rPr lang="ru-RU" sz="2400" dirty="0"/>
              <a:t>, </a:t>
            </a:r>
            <a:r>
              <a:rPr lang="ru-RU" sz="2400" dirty="0" err="1"/>
              <a:t>Люсіль</a:t>
            </a:r>
            <a:r>
              <a:rPr lang="ru-RU" sz="2400" dirty="0"/>
              <a:t>, </a:t>
            </a:r>
            <a:r>
              <a:rPr lang="ru-RU" sz="2400" dirty="0" err="1"/>
              <a:t>Ніколь</a:t>
            </a:r>
            <a:r>
              <a:rPr lang="ru-RU" sz="2400" dirty="0"/>
              <a:t>.    </a:t>
            </a:r>
            <a:r>
              <a:rPr lang="ru-RU" sz="2400" dirty="0" err="1"/>
              <a:t>Негативні</a:t>
            </a:r>
            <a:r>
              <a:rPr lang="ru-RU" sz="2400" dirty="0"/>
              <a:t>: пан Журден, граф </a:t>
            </a:r>
            <a:r>
              <a:rPr lang="ru-RU" sz="2400" dirty="0" err="1"/>
              <a:t>Дорант</a:t>
            </a:r>
            <a:r>
              <a:rPr lang="ru-RU" sz="2400" dirty="0"/>
              <a:t>, </a:t>
            </a:r>
            <a:r>
              <a:rPr lang="ru-RU" sz="2400" dirty="0" err="1"/>
              <a:t>маркіза</a:t>
            </a:r>
            <a:r>
              <a:rPr lang="ru-RU" sz="2400" dirty="0"/>
              <a:t> </a:t>
            </a:r>
            <a:r>
              <a:rPr lang="ru-RU" sz="2400" dirty="0" err="1"/>
              <a:t>Дорімена</a:t>
            </a:r>
            <a:r>
              <a:rPr lang="ru-RU" sz="2400" dirty="0"/>
              <a:t>, </a:t>
            </a:r>
            <a:r>
              <a:rPr lang="ru-RU" sz="2400" dirty="0" err="1"/>
              <a:t>вчителі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6" name="Рисунок 5" descr="ZhanBatist_Moler__Meschanin_vo_dvoryanstve._Tartyuf_ili_Obmanschik._Urok_muzhy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8602">
            <a:off x="7456167" y="84153"/>
            <a:ext cx="1069691" cy="170080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988840"/>
            <a:ext cx="6624736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err="1" smtClean="0"/>
              <a:t>Висновок</a:t>
            </a:r>
            <a:r>
              <a:rPr lang="ru-RU" dirty="0"/>
              <a:t>. </a:t>
            </a:r>
            <a:r>
              <a:rPr lang="ru-RU" dirty="0" err="1"/>
              <a:t>Мольєр</a:t>
            </a:r>
            <a:r>
              <a:rPr lang="ru-RU" dirty="0"/>
              <a:t> у </a:t>
            </a:r>
            <a:r>
              <a:rPr lang="ru-RU" dirty="0" err="1"/>
              <a:t>комедії</a:t>
            </a:r>
            <a:r>
              <a:rPr lang="ru-RU" dirty="0"/>
              <a:t> </a:t>
            </a:r>
            <a:r>
              <a:rPr lang="ru-RU" dirty="0" err="1"/>
              <a:t>викриває</a:t>
            </a:r>
            <a:r>
              <a:rPr lang="ru-RU" dirty="0"/>
              <a:t> таких </a:t>
            </a:r>
            <a:r>
              <a:rPr lang="ru-RU" dirty="0" err="1"/>
              <a:t>спритних</a:t>
            </a:r>
            <a:r>
              <a:rPr lang="ru-RU" dirty="0"/>
              <a:t> </a:t>
            </a:r>
            <a:r>
              <a:rPr lang="ru-RU" dirty="0" err="1"/>
              <a:t>людців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прагнуть</a:t>
            </a:r>
            <a:r>
              <a:rPr lang="ru-RU" dirty="0"/>
              <a:t> </a:t>
            </a:r>
            <a:r>
              <a:rPr lang="ru-RU" dirty="0" err="1"/>
              <a:t>якнайкраще</a:t>
            </a:r>
            <a:r>
              <a:rPr lang="ru-RU" dirty="0"/>
              <a:t> </a:t>
            </a:r>
            <a:r>
              <a:rPr lang="ru-RU" dirty="0" err="1"/>
              <a:t>влаштуватися</a:t>
            </a:r>
            <a:r>
              <a:rPr lang="ru-RU" dirty="0"/>
              <a:t> в </a:t>
            </a:r>
            <a:r>
              <a:rPr lang="ru-RU" dirty="0" err="1"/>
              <a:t>суспільстві</a:t>
            </a:r>
            <a:r>
              <a:rPr lang="ru-RU" dirty="0"/>
              <a:t>, </a:t>
            </a:r>
            <a:r>
              <a:rPr lang="ru-RU" dirty="0" err="1"/>
              <a:t>збагатитися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нечесними</a:t>
            </a:r>
            <a:r>
              <a:rPr lang="ru-RU" dirty="0"/>
              <a:t> методами. </a:t>
            </a:r>
            <a:r>
              <a:rPr lang="ru-RU" dirty="0" err="1"/>
              <a:t>Мольєр</a:t>
            </a:r>
            <a:r>
              <a:rPr lang="ru-RU" dirty="0"/>
              <a:t> весело </a:t>
            </a:r>
            <a:r>
              <a:rPr lang="ru-RU" dirty="0" err="1"/>
              <a:t>сміється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себе </a:t>
            </a:r>
            <a:r>
              <a:rPr lang="ru-RU" dirty="0" err="1"/>
              <a:t>піддурити</a:t>
            </a:r>
            <a:r>
              <a:rPr lang="ru-RU" dirty="0"/>
              <a:t>. Але </a:t>
            </a:r>
            <a:r>
              <a:rPr lang="ru-RU" dirty="0" err="1"/>
              <a:t>комедіограф</a:t>
            </a:r>
            <a:r>
              <a:rPr lang="ru-RU" dirty="0"/>
              <a:t> </a:t>
            </a:r>
            <a:r>
              <a:rPr lang="ru-RU" dirty="0" err="1"/>
              <a:t>вірив</a:t>
            </a:r>
            <a:r>
              <a:rPr lang="ru-RU" dirty="0"/>
              <a:t> у </a:t>
            </a:r>
            <a:r>
              <a:rPr lang="ru-RU" dirty="0" err="1"/>
              <a:t>велику</a:t>
            </a:r>
            <a:r>
              <a:rPr lang="ru-RU" dirty="0"/>
              <a:t> </a:t>
            </a:r>
            <a:r>
              <a:rPr lang="ru-RU" dirty="0" err="1"/>
              <a:t>шляхетність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За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переконанням</a:t>
            </a:r>
            <a:r>
              <a:rPr lang="ru-RU" dirty="0"/>
              <a:t>, здоровий </a:t>
            </a:r>
            <a:r>
              <a:rPr lang="ru-RU" dirty="0" err="1"/>
              <a:t>глузд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щирість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перемагають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твір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 </a:t>
            </a:r>
            <a:r>
              <a:rPr lang="ru-RU" dirty="0" err="1"/>
              <a:t>класицизму</a:t>
            </a:r>
            <a:r>
              <a:rPr lang="ru-RU" dirty="0"/>
              <a:t>.</a:t>
            </a: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5" name="Рисунок 4" descr="ZhanBatist_Moler__Meschanin_vo_dvoryanstve._Tartyuf_ili_Obmanschik._Urok_muzhy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8602">
            <a:off x="7456167" y="84153"/>
            <a:ext cx="1069691" cy="170080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988840"/>
            <a:ext cx="6768752" cy="46085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400" dirty="0"/>
              <a:t> </a:t>
            </a:r>
            <a:r>
              <a:rPr lang="ru-RU" sz="2400" dirty="0" smtClean="0"/>
              <a:t>    </a:t>
            </a:r>
            <a:r>
              <a:rPr lang="ru-RU" sz="2400" b="1" dirty="0" err="1" smtClean="0"/>
              <a:t>Традиції</a:t>
            </a:r>
            <a:r>
              <a:rPr lang="ru-RU" sz="2400" dirty="0"/>
              <a:t>. 1. </a:t>
            </a:r>
            <a:r>
              <a:rPr lang="ru-RU" sz="2400" dirty="0" err="1"/>
              <a:t>Єдність</a:t>
            </a:r>
            <a:r>
              <a:rPr lang="ru-RU" sz="2400" dirty="0"/>
              <a:t> </a:t>
            </a:r>
            <a:r>
              <a:rPr lang="ru-RU" sz="2400" dirty="0" err="1"/>
              <a:t>місця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часу. 2. </a:t>
            </a:r>
            <a:r>
              <a:rPr lang="ru-RU" sz="2400" dirty="0" err="1"/>
              <a:t>Протиставлення</a:t>
            </a:r>
            <a:r>
              <a:rPr lang="ru-RU" sz="2400" dirty="0"/>
              <a:t> </a:t>
            </a:r>
            <a:r>
              <a:rPr lang="ru-RU" sz="2400" dirty="0" err="1"/>
              <a:t>негативних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позитивних</a:t>
            </a:r>
            <a:r>
              <a:rPr lang="ru-RU" sz="2400" dirty="0"/>
              <a:t> </a:t>
            </a:r>
            <a:r>
              <a:rPr lang="ru-RU" sz="2400" dirty="0" err="1"/>
              <a:t>персонажів</a:t>
            </a:r>
            <a:r>
              <a:rPr lang="ru-RU" sz="2400" dirty="0"/>
              <a:t>. 3. </a:t>
            </a:r>
            <a:r>
              <a:rPr lang="ru-RU" sz="2400" dirty="0" err="1"/>
              <a:t>Викриваються</a:t>
            </a:r>
            <a:r>
              <a:rPr lang="ru-RU" sz="2400" dirty="0"/>
              <a:t> </a:t>
            </a:r>
            <a:r>
              <a:rPr lang="ru-RU" sz="2400" dirty="0" err="1"/>
              <a:t>соціальні</a:t>
            </a:r>
            <a:r>
              <a:rPr lang="ru-RU" sz="2400" dirty="0"/>
              <a:t> та </a:t>
            </a:r>
            <a:r>
              <a:rPr lang="ru-RU" sz="2400" dirty="0" err="1"/>
              <a:t>людські</a:t>
            </a:r>
            <a:r>
              <a:rPr lang="ru-RU" sz="2400" dirty="0"/>
              <a:t> вади.</a:t>
            </a:r>
          </a:p>
          <a:p>
            <a:pPr>
              <a:buNone/>
            </a:pPr>
            <a:r>
              <a:rPr lang="ru-RU" sz="2400" b="1" dirty="0" smtClean="0"/>
              <a:t>     Новаторство</a:t>
            </a:r>
            <a:r>
              <a:rPr lang="ru-RU" sz="2400" dirty="0"/>
              <a:t>.  1. </a:t>
            </a:r>
            <a:r>
              <a:rPr lang="ru-RU" sz="2400" dirty="0" err="1"/>
              <a:t>Наявні</a:t>
            </a:r>
            <a:r>
              <a:rPr lang="ru-RU" sz="2400" dirty="0"/>
              <a:t> </a:t>
            </a:r>
            <a:r>
              <a:rPr lang="ru-RU" sz="2400" dirty="0" err="1"/>
              <a:t>риси</a:t>
            </a:r>
            <a:r>
              <a:rPr lang="ru-RU" sz="2400" dirty="0"/>
              <a:t> </a:t>
            </a:r>
            <a:r>
              <a:rPr lang="ru-RU" sz="2400" dirty="0" err="1"/>
              <a:t>реалізму</a:t>
            </a:r>
            <a:r>
              <a:rPr lang="ru-RU" sz="2400" dirty="0"/>
              <a:t>. 2. </a:t>
            </a:r>
            <a:r>
              <a:rPr lang="ru-RU" sz="2400" dirty="0" err="1"/>
              <a:t>Комедія</a:t>
            </a:r>
            <a:r>
              <a:rPr lang="ru-RU" sz="2400" dirty="0"/>
              <a:t> </a:t>
            </a:r>
            <a:r>
              <a:rPr lang="ru-RU" sz="2400" dirty="0" err="1"/>
              <a:t>піднесена</a:t>
            </a:r>
            <a:r>
              <a:rPr lang="ru-RU" sz="2400" dirty="0"/>
              <a:t> на </a:t>
            </a:r>
            <a:r>
              <a:rPr lang="ru-RU" sz="2400" dirty="0" err="1"/>
              <a:t>нову</a:t>
            </a:r>
            <a:r>
              <a:rPr lang="ru-RU" sz="2400" dirty="0"/>
              <a:t> </a:t>
            </a:r>
            <a:r>
              <a:rPr lang="ru-RU" sz="2400" dirty="0" err="1"/>
              <a:t>висоту</a:t>
            </a:r>
            <a:r>
              <a:rPr lang="ru-RU" sz="2400" dirty="0"/>
              <a:t>. 3. </a:t>
            </a:r>
            <a:r>
              <a:rPr lang="ru-RU" sz="2400" dirty="0" err="1"/>
              <a:t>Мотиви</a:t>
            </a:r>
            <a:r>
              <a:rPr lang="ru-RU" sz="2400" dirty="0"/>
              <a:t> </a:t>
            </a:r>
            <a:r>
              <a:rPr lang="ru-RU" sz="2400" dirty="0" err="1"/>
              <a:t>поведінки</a:t>
            </a:r>
            <a:r>
              <a:rPr lang="ru-RU" sz="2400" dirty="0"/>
              <a:t> </a:t>
            </a:r>
            <a:r>
              <a:rPr lang="ru-RU" sz="2400" dirty="0" err="1"/>
              <a:t>обумовлені</a:t>
            </a:r>
            <a:r>
              <a:rPr lang="ru-RU" sz="2400" dirty="0"/>
              <a:t> </a:t>
            </a:r>
            <a:r>
              <a:rPr lang="ru-RU" sz="2400" dirty="0" err="1"/>
              <a:t>певним</a:t>
            </a:r>
            <a:r>
              <a:rPr lang="ru-RU" sz="2400" dirty="0"/>
              <a:t> становищем </a:t>
            </a:r>
            <a:r>
              <a:rPr lang="ru-RU" sz="2400" dirty="0" err="1"/>
              <a:t>людини</a:t>
            </a:r>
            <a:r>
              <a:rPr lang="ru-RU" sz="2400" dirty="0"/>
              <a:t> у </a:t>
            </a:r>
            <a:r>
              <a:rPr lang="ru-RU" sz="2400" dirty="0" err="1"/>
              <a:t>суспільстві</a:t>
            </a:r>
            <a:r>
              <a:rPr lang="ru-RU" sz="2400" dirty="0"/>
              <a:t>. 4. </a:t>
            </a:r>
            <a:r>
              <a:rPr lang="ru-RU" sz="2400" dirty="0" err="1"/>
              <a:t>Порушення</a:t>
            </a:r>
            <a:r>
              <a:rPr lang="ru-RU" sz="2400" dirty="0"/>
              <a:t> </a:t>
            </a:r>
            <a:r>
              <a:rPr lang="ru-RU" sz="2400" dirty="0" err="1"/>
              <a:t>трьох</a:t>
            </a:r>
            <a:r>
              <a:rPr lang="ru-RU" sz="2400" dirty="0"/>
              <a:t> </a:t>
            </a:r>
            <a:r>
              <a:rPr lang="ru-RU" sz="2400" dirty="0" err="1"/>
              <a:t>єдностей</a:t>
            </a:r>
            <a:r>
              <a:rPr lang="ru-RU" sz="2400" dirty="0"/>
              <a:t>. 5.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традицій</a:t>
            </a:r>
            <a:r>
              <a:rPr lang="ru-RU" sz="2400" dirty="0"/>
              <a:t> народного театру. 6. </a:t>
            </a:r>
            <a:r>
              <a:rPr lang="ru-RU" sz="2400" dirty="0" err="1"/>
              <a:t>Введення</a:t>
            </a:r>
            <a:r>
              <a:rPr lang="ru-RU" sz="2400" dirty="0"/>
              <a:t> балету та </a:t>
            </a:r>
            <a:r>
              <a:rPr lang="ru-RU" sz="2400" dirty="0" err="1"/>
              <a:t>співів</a:t>
            </a:r>
            <a:r>
              <a:rPr lang="ru-RU" sz="2400" dirty="0"/>
              <a:t> в структуру </a:t>
            </a:r>
            <a:r>
              <a:rPr lang="ru-RU" sz="2400" dirty="0" err="1"/>
              <a:t>комедії</a:t>
            </a:r>
            <a:r>
              <a:rPr lang="ru-RU" sz="2400" dirty="0"/>
              <a:t>. 7. </a:t>
            </a:r>
            <a:r>
              <a:rPr lang="ru-RU" sz="2400" dirty="0" err="1"/>
              <a:t>Орієнтація</a:t>
            </a:r>
            <a:r>
              <a:rPr lang="ru-RU" sz="2400" dirty="0"/>
              <a:t> на </a:t>
            </a:r>
            <a:r>
              <a:rPr lang="ru-RU" sz="2400" dirty="0" err="1"/>
              <a:t>смаки</a:t>
            </a:r>
            <a:r>
              <a:rPr lang="ru-RU" sz="2400" dirty="0"/>
              <a:t> не </a:t>
            </a:r>
            <a:r>
              <a:rPr lang="ru-RU" sz="2400" dirty="0" err="1"/>
              <a:t>вищого</a:t>
            </a:r>
            <a:r>
              <a:rPr lang="ru-RU" sz="2400" dirty="0"/>
              <a:t> </a:t>
            </a:r>
            <a:r>
              <a:rPr lang="ru-RU" sz="2400" dirty="0" err="1"/>
              <a:t>класу</a:t>
            </a:r>
            <a:r>
              <a:rPr lang="ru-RU" sz="2400" dirty="0"/>
              <a:t>, а </a:t>
            </a:r>
            <a:r>
              <a:rPr lang="ru-RU" sz="2400" dirty="0" err="1"/>
              <a:t>широкої</a:t>
            </a:r>
            <a:r>
              <a:rPr lang="ru-RU" sz="2400" dirty="0"/>
              <a:t> </a:t>
            </a:r>
            <a:r>
              <a:rPr lang="ru-RU" sz="2400" dirty="0" err="1"/>
              <a:t>публіки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smtClean="0"/>
              <a:t>     </a:t>
            </a:r>
            <a:r>
              <a:rPr lang="ru-RU" sz="2400" dirty="0"/>
              <a:t> </a:t>
            </a:r>
            <a:r>
              <a:rPr lang="ru-RU" sz="2400" b="1" dirty="0" err="1"/>
              <a:t>Наслідування</a:t>
            </a:r>
            <a:r>
              <a:rPr lang="ru-RU" sz="2400" dirty="0"/>
              <a:t>. </a:t>
            </a:r>
            <a:r>
              <a:rPr lang="ru-RU" sz="2400" dirty="0" err="1"/>
              <a:t>Російський</a:t>
            </a:r>
            <a:r>
              <a:rPr lang="ru-RU" sz="2400" dirty="0"/>
              <a:t> драматург </a:t>
            </a:r>
            <a:r>
              <a:rPr lang="ru-RU" sz="2400" dirty="0" err="1"/>
              <a:t>О.Грибоєдов</a:t>
            </a:r>
            <a:r>
              <a:rPr lang="ru-RU" sz="2400" dirty="0"/>
              <a:t> </a:t>
            </a:r>
            <a:r>
              <a:rPr lang="ru-RU" sz="2400" dirty="0" err="1"/>
              <a:t>частково</a:t>
            </a:r>
            <a:r>
              <a:rPr lang="ru-RU" sz="2400" dirty="0"/>
              <a:t> </a:t>
            </a:r>
            <a:r>
              <a:rPr lang="ru-RU" sz="2400" dirty="0" err="1"/>
              <a:t>використав</a:t>
            </a:r>
            <a:r>
              <a:rPr lang="ru-RU" sz="2400" dirty="0"/>
              <a:t> сюжет </a:t>
            </a:r>
            <a:r>
              <a:rPr lang="ru-RU" sz="2400" dirty="0" err="1"/>
              <a:t>твору</a:t>
            </a:r>
            <a:r>
              <a:rPr lang="ru-RU" sz="2400" dirty="0"/>
              <a:t> «</a:t>
            </a:r>
            <a:r>
              <a:rPr lang="ru-RU" sz="2400" dirty="0" err="1"/>
              <a:t>Мізантроп</a:t>
            </a:r>
            <a:r>
              <a:rPr lang="ru-RU" sz="2400" dirty="0"/>
              <a:t>» для </a:t>
            </a:r>
            <a:r>
              <a:rPr lang="ru-RU" sz="2400" dirty="0" err="1"/>
              <a:t>п’єси</a:t>
            </a:r>
            <a:r>
              <a:rPr lang="ru-RU" sz="2400" dirty="0"/>
              <a:t> «Горе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розуму</a:t>
            </a:r>
            <a:r>
              <a:rPr lang="ru-RU" sz="2400" dirty="0"/>
              <a:t>». </a:t>
            </a:r>
            <a:r>
              <a:rPr lang="ru-RU" sz="2400" dirty="0" err="1"/>
              <a:t>І.Карпенко-Карий</a:t>
            </a:r>
            <a:r>
              <a:rPr lang="ru-RU" sz="2400" dirty="0"/>
              <a:t> створив на </a:t>
            </a:r>
            <a:r>
              <a:rPr lang="ru-RU" sz="2400" dirty="0" err="1"/>
              <a:t>основі</a:t>
            </a:r>
            <a:r>
              <a:rPr lang="ru-RU" sz="2400" dirty="0"/>
              <a:t> </a:t>
            </a:r>
            <a:r>
              <a:rPr lang="ru-RU" sz="2400" dirty="0" err="1"/>
              <a:t>п’єси</a:t>
            </a:r>
            <a:r>
              <a:rPr lang="ru-RU" sz="2400" dirty="0"/>
              <a:t> «</a:t>
            </a:r>
            <a:r>
              <a:rPr lang="ru-RU" sz="2400" dirty="0" err="1"/>
              <a:t>Міщанин-шляхтич</a:t>
            </a:r>
            <a:r>
              <a:rPr lang="ru-RU" sz="2400" dirty="0"/>
              <a:t>» сюжет «Мартина </a:t>
            </a:r>
            <a:r>
              <a:rPr lang="ru-RU" sz="2400" dirty="0" err="1"/>
              <a:t>Борулі</a:t>
            </a:r>
            <a:r>
              <a:rPr lang="ru-RU" sz="2400" dirty="0"/>
              <a:t>». </a:t>
            </a:r>
            <a:r>
              <a:rPr lang="ru-RU" sz="2400" dirty="0" err="1"/>
              <a:t>Бичок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комедії</a:t>
            </a:r>
            <a:r>
              <a:rPr lang="ru-RU" sz="2400" dirty="0"/>
              <a:t> </a:t>
            </a:r>
            <a:r>
              <a:rPr lang="ru-RU" sz="2400" dirty="0" err="1"/>
              <a:t>М.Кропивницького</a:t>
            </a:r>
            <a:r>
              <a:rPr lang="ru-RU" sz="2400" dirty="0"/>
              <a:t>  «</a:t>
            </a:r>
            <a:r>
              <a:rPr lang="ru-RU" sz="2400" dirty="0" err="1"/>
              <a:t>Глитай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ж </a:t>
            </a:r>
            <a:r>
              <a:rPr lang="ru-RU" sz="2400" dirty="0" err="1"/>
              <a:t>Павук</a:t>
            </a:r>
            <a:r>
              <a:rPr lang="ru-RU" sz="2400" dirty="0"/>
              <a:t>» </a:t>
            </a:r>
            <a:r>
              <a:rPr lang="ru-RU" sz="2400" dirty="0" err="1"/>
              <a:t>нагадує</a:t>
            </a:r>
            <a:r>
              <a:rPr lang="ru-RU" sz="2400" dirty="0"/>
              <a:t> </a:t>
            </a:r>
            <a:r>
              <a:rPr lang="ru-RU" sz="2400" dirty="0" err="1"/>
              <a:t>мольєрового</a:t>
            </a:r>
            <a:r>
              <a:rPr lang="ru-RU" sz="2400" dirty="0"/>
              <a:t> Тартюфа. </a:t>
            </a:r>
            <a:r>
              <a:rPr lang="ru-RU" sz="2400" dirty="0" err="1"/>
              <a:t>Л.Українка</a:t>
            </a:r>
            <a:r>
              <a:rPr lang="ru-RU" sz="2400" dirty="0"/>
              <a:t> </a:t>
            </a:r>
            <a:r>
              <a:rPr lang="ru-RU" sz="2400" dirty="0" err="1"/>
              <a:t>звернулася</a:t>
            </a:r>
            <a:r>
              <a:rPr lang="ru-RU" sz="2400" dirty="0"/>
              <a:t> до образу Дон Жуана у «</a:t>
            </a:r>
            <a:r>
              <a:rPr lang="ru-RU" sz="2400" dirty="0" err="1"/>
              <a:t>Камінному</a:t>
            </a:r>
            <a:r>
              <a:rPr lang="ru-RU" sz="2400" dirty="0"/>
              <a:t> </a:t>
            </a:r>
            <a:r>
              <a:rPr lang="ru-RU" sz="2400" dirty="0" err="1"/>
              <a:t>господарі</a:t>
            </a:r>
            <a:r>
              <a:rPr lang="ru-RU" sz="2400" dirty="0"/>
              <a:t>».</a:t>
            </a: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5" name="Рисунок 4" descr="ZhanBatist_Moler__Meschanin_vo_dvoryanstve._Tartyuf_ili_Obmanschik._Urok_muzhy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8602">
            <a:off x="7600184" y="488817"/>
            <a:ext cx="1069691" cy="170080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rmAutofit/>
          </a:bodyPr>
          <a:lstStyle/>
          <a:p>
            <a:r>
              <a:rPr lang="uk-UA" sz="3600" b="1" dirty="0" err="1" smtClean="0">
                <a:solidFill>
                  <a:schemeClr val="bg2"/>
                </a:solidFill>
              </a:rPr>
              <a:t>“Мікрофон”</a:t>
            </a:r>
            <a:endParaRPr lang="ru-RU" sz="3600" b="1" dirty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988840"/>
            <a:ext cx="6408712" cy="4525963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err="1"/>
              <a:t>Чому</a:t>
            </a:r>
            <a:r>
              <a:rPr lang="ru-RU" sz="2800" dirty="0"/>
              <a:t> ми </a:t>
            </a:r>
            <a:r>
              <a:rPr lang="ru-RU" sz="2800" dirty="0" err="1"/>
              <a:t>називаємо</a:t>
            </a:r>
            <a:r>
              <a:rPr lang="ru-RU" sz="2800" dirty="0"/>
              <a:t> </a:t>
            </a:r>
            <a:r>
              <a:rPr lang="ru-RU" sz="2800" dirty="0" err="1"/>
              <a:t>Мольєра</a:t>
            </a:r>
            <a:r>
              <a:rPr lang="ru-RU" sz="2800" dirty="0"/>
              <a:t> </a:t>
            </a:r>
            <a:r>
              <a:rPr lang="ru-RU" sz="2800" dirty="0" err="1"/>
              <a:t>майстром</a:t>
            </a:r>
            <a:r>
              <a:rPr lang="ru-RU" sz="2800" dirty="0"/>
              <a:t> «</a:t>
            </a:r>
            <a:r>
              <a:rPr lang="ru-RU" sz="2800" dirty="0" err="1"/>
              <a:t>високої</a:t>
            </a:r>
            <a:r>
              <a:rPr lang="ru-RU" sz="2800" dirty="0"/>
              <a:t> </a:t>
            </a:r>
            <a:r>
              <a:rPr lang="ru-RU" sz="2800" dirty="0" err="1"/>
              <a:t>комедії</a:t>
            </a:r>
            <a:r>
              <a:rPr lang="ru-RU" sz="2800" dirty="0"/>
              <a:t>»?</a:t>
            </a:r>
          </a:p>
          <a:p>
            <a:r>
              <a:rPr lang="ru-RU" sz="2800" dirty="0"/>
              <a:t>В </a:t>
            </a:r>
            <a:r>
              <a:rPr lang="ru-RU" sz="2800" dirty="0" err="1"/>
              <a:t>чому</a:t>
            </a:r>
            <a:r>
              <a:rPr lang="ru-RU" sz="2800" dirty="0"/>
              <a:t> </a:t>
            </a:r>
            <a:r>
              <a:rPr lang="ru-RU" sz="2800" dirty="0" err="1"/>
              <a:t>проявилася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любов</a:t>
            </a:r>
            <a:r>
              <a:rPr lang="ru-RU" sz="2800" dirty="0"/>
              <a:t> дот театру?</a:t>
            </a:r>
          </a:p>
          <a:p>
            <a:r>
              <a:rPr lang="ru-RU" sz="2800" dirty="0" err="1"/>
              <a:t>Назвіть</a:t>
            </a:r>
            <a:r>
              <a:rPr lang="ru-RU" sz="2800" dirty="0"/>
              <a:t> </a:t>
            </a:r>
            <a:r>
              <a:rPr lang="ru-RU" sz="2800" dirty="0" err="1"/>
              <a:t>творчі</a:t>
            </a:r>
            <a:r>
              <a:rPr lang="ru-RU" sz="2800" dirty="0"/>
              <a:t> </a:t>
            </a:r>
            <a:r>
              <a:rPr lang="ru-RU" sz="2800" dirty="0" err="1"/>
              <a:t>принципи</a:t>
            </a:r>
            <a:r>
              <a:rPr lang="ru-RU" sz="2800" dirty="0"/>
              <a:t> </a:t>
            </a:r>
            <a:r>
              <a:rPr lang="ru-RU" sz="2800" dirty="0" err="1"/>
              <a:t>комедіографа</a:t>
            </a:r>
            <a:r>
              <a:rPr lang="ru-RU" sz="2800" dirty="0"/>
              <a:t>. В </a:t>
            </a:r>
            <a:r>
              <a:rPr lang="ru-RU" sz="2800" dirty="0" err="1"/>
              <a:t>чому</a:t>
            </a:r>
            <a:r>
              <a:rPr lang="ru-RU" sz="2800" dirty="0"/>
              <a:t> </a:t>
            </a:r>
            <a:r>
              <a:rPr lang="ru-RU" sz="2800" dirty="0" err="1"/>
              <a:t>їх</a:t>
            </a:r>
            <a:r>
              <a:rPr lang="ru-RU" sz="2800" dirty="0"/>
              <a:t> новизна?</a:t>
            </a:r>
          </a:p>
          <a:p>
            <a:r>
              <a:rPr lang="ru-RU" sz="2800" dirty="0" err="1"/>
              <a:t>Який</a:t>
            </a:r>
            <a:r>
              <a:rPr lang="ru-RU" sz="2800" dirty="0"/>
              <a:t> факт </a:t>
            </a:r>
            <a:r>
              <a:rPr lang="ru-RU" sz="2800" dirty="0" err="1"/>
              <a:t>лежить</a:t>
            </a:r>
            <a:r>
              <a:rPr lang="ru-RU" sz="2800" dirty="0"/>
              <a:t> 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написання</a:t>
            </a:r>
            <a:r>
              <a:rPr lang="ru-RU" sz="2800" dirty="0"/>
              <a:t> </a:t>
            </a:r>
            <a:r>
              <a:rPr lang="ru-RU" sz="2800" dirty="0" err="1"/>
              <a:t>комедії</a:t>
            </a:r>
            <a:r>
              <a:rPr lang="ru-RU" sz="2800" dirty="0"/>
              <a:t> «</a:t>
            </a:r>
            <a:r>
              <a:rPr lang="ru-RU" sz="2800" dirty="0" err="1"/>
              <a:t>Міщанин-шляхтич</a:t>
            </a:r>
            <a:r>
              <a:rPr lang="ru-RU" sz="2800" dirty="0"/>
              <a:t>»?</a:t>
            </a:r>
          </a:p>
          <a:p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таке</a:t>
            </a:r>
            <a:r>
              <a:rPr lang="ru-RU" sz="2800" dirty="0"/>
              <a:t> </a:t>
            </a:r>
            <a:r>
              <a:rPr lang="ru-RU" sz="2800" dirty="0" err="1"/>
              <a:t>комедія-балет</a:t>
            </a:r>
            <a:r>
              <a:rPr lang="ru-RU" sz="2800" dirty="0"/>
              <a:t>?</a:t>
            </a:r>
          </a:p>
          <a:p>
            <a:r>
              <a:rPr lang="ru-RU" sz="2800" dirty="0" err="1"/>
              <a:t>Визначте</a:t>
            </a:r>
            <a:r>
              <a:rPr lang="ru-RU" sz="2800" dirty="0"/>
              <a:t> тему та </a:t>
            </a:r>
            <a:r>
              <a:rPr lang="ru-RU" sz="2800" dirty="0" err="1"/>
              <a:t>ідею</a:t>
            </a:r>
            <a:r>
              <a:rPr lang="ru-RU" sz="2800" dirty="0"/>
              <a:t> </a:t>
            </a:r>
            <a:r>
              <a:rPr lang="ru-RU" sz="2800" dirty="0" err="1"/>
              <a:t>комедії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Перелічіть</a:t>
            </a:r>
            <a:r>
              <a:rPr lang="ru-RU" sz="2800" dirty="0"/>
              <a:t> </a:t>
            </a:r>
            <a:r>
              <a:rPr lang="ru-RU" sz="2800" dirty="0" err="1"/>
              <a:t>традиції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новаторство </a:t>
            </a:r>
            <a:r>
              <a:rPr lang="ru-RU" sz="2800" dirty="0" err="1"/>
              <a:t>комедії</a:t>
            </a:r>
            <a:r>
              <a:rPr lang="ru-RU" sz="2800" dirty="0"/>
              <a:t> «</a:t>
            </a:r>
            <a:r>
              <a:rPr lang="ru-RU" sz="2800" dirty="0" err="1"/>
              <a:t>Міщанин-шляхтич</a:t>
            </a:r>
            <a:r>
              <a:rPr lang="ru-RU" sz="2800" dirty="0"/>
              <a:t>».</a:t>
            </a:r>
          </a:p>
          <a:p>
            <a:r>
              <a:rPr lang="ru-RU" sz="2800" dirty="0" err="1"/>
              <a:t>Хто</a:t>
            </a:r>
            <a:r>
              <a:rPr lang="ru-RU" sz="2800" dirty="0"/>
              <a:t> </a:t>
            </a:r>
            <a:r>
              <a:rPr lang="ru-RU" sz="2800" dirty="0" err="1"/>
              <a:t>з</a:t>
            </a:r>
            <a:r>
              <a:rPr lang="ru-RU" sz="2800" dirty="0"/>
              <a:t> </a:t>
            </a:r>
            <a:r>
              <a:rPr lang="ru-RU" sz="2800" dirty="0" err="1"/>
              <a:t>драматургів</a:t>
            </a:r>
            <a:r>
              <a:rPr lang="ru-RU" sz="2800" dirty="0"/>
              <a:t> </a:t>
            </a:r>
            <a:r>
              <a:rPr lang="ru-RU" sz="2800" dirty="0" err="1"/>
              <a:t>наслідував</a:t>
            </a:r>
            <a:r>
              <a:rPr lang="ru-RU" sz="2800" dirty="0"/>
              <a:t> великого </a:t>
            </a:r>
            <a:r>
              <a:rPr lang="ru-RU" sz="2800" dirty="0" err="1" smtClean="0"/>
              <a:t>Мольєра</a:t>
            </a:r>
            <a:r>
              <a:rPr lang="ru-RU" sz="2800" dirty="0" smtClean="0"/>
              <a:t>?</a:t>
            </a:r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6779096" cy="1143000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bg2"/>
                </a:solidFill>
              </a:rPr>
              <a:t>Домашнє завдання</a:t>
            </a:r>
            <a:endParaRPr lang="ru-RU" sz="3600" b="1" dirty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988841"/>
            <a:ext cx="6192688" cy="1872208"/>
          </a:xfrm>
        </p:spPr>
        <p:txBody>
          <a:bodyPr/>
          <a:lstStyle/>
          <a:p>
            <a:r>
              <a:rPr lang="ru-RU" dirty="0" err="1"/>
              <a:t>Прочитати</a:t>
            </a:r>
            <a:r>
              <a:rPr lang="ru-RU" dirty="0"/>
              <a:t> І-ІІ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комедії</a:t>
            </a:r>
            <a:r>
              <a:rPr lang="ru-RU" dirty="0" smtClean="0"/>
              <a:t>.</a:t>
            </a:r>
          </a:p>
          <a:p>
            <a:r>
              <a:rPr lang="uk-UA" dirty="0" smtClean="0"/>
              <a:t>* Скласти тести за змістом твору.</a:t>
            </a:r>
            <a:endParaRPr lang="ru-RU" dirty="0"/>
          </a:p>
        </p:txBody>
      </p:sp>
      <p:pic>
        <p:nvPicPr>
          <p:cNvPr id="4" name="Рисунок 3" descr="122998098_121694768_95be81650c27__Mobile_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76672"/>
            <a:ext cx="1407410" cy="1473382"/>
          </a:xfrm>
          <a:prstGeom prst="rect">
            <a:avLst/>
          </a:prstGeom>
        </p:spPr>
      </p:pic>
      <p:pic>
        <p:nvPicPr>
          <p:cNvPr id="5" name="31_Kristof_Villibald_Glyuk_KLASSICIZM_-_Melodiya_dlya_flejty_iz_opery_Orfej_i_Evridi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1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562</Words>
  <Application>Microsoft Office PowerPoint</Application>
  <PresentationFormat>Экран (4:3)</PresentationFormat>
  <Paragraphs>87</Paragraphs>
  <Slides>17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Двадцять третє березня Класна робота</vt:lpstr>
      <vt:lpstr>Слайд 2</vt:lpstr>
      <vt:lpstr>Експрес-опитування</vt:lpstr>
      <vt:lpstr>Асоціативний кущ</vt:lpstr>
      <vt:lpstr>ОЛС № 1.  “Творчі принципи  Мольєра”</vt:lpstr>
      <vt:lpstr>ОЛС № 2. “Тематика комедій»</vt:lpstr>
      <vt:lpstr>Теоретична скарбничка</vt:lpstr>
      <vt:lpstr>ОЛС № 3. “Комедія”</vt:lpstr>
      <vt:lpstr>Паспорт твору  “Міщанин-шляхтич”</vt:lpstr>
      <vt:lpstr>Слайд 10</vt:lpstr>
      <vt:lpstr>Слайд 11</vt:lpstr>
      <vt:lpstr>Слайд 12</vt:lpstr>
      <vt:lpstr>Слайд 13</vt:lpstr>
      <vt:lpstr>Слайд 14</vt:lpstr>
      <vt:lpstr>Слайд 15</vt:lpstr>
      <vt:lpstr>“Мікрофон”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Двадцять третє березня Класна робота</dc:title>
  <dc:creator>User</dc:creator>
  <cp:lastModifiedBy>User</cp:lastModifiedBy>
  <cp:revision>17</cp:revision>
  <dcterms:created xsi:type="dcterms:W3CDTF">2018-03-22T12:52:13Z</dcterms:created>
  <dcterms:modified xsi:type="dcterms:W3CDTF">2018-03-25T07:12:32Z</dcterms:modified>
</cp:coreProperties>
</file>