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4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E8C27D2F-94EC-4747-A2E9-0ECAA5EB6AF2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C769B753-0765-41D2-8CE5-892F2F794AE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7240" y="404664"/>
            <a:ext cx="7543800" cy="2967186"/>
          </a:xfrm>
        </p:spPr>
        <p:txBody>
          <a:bodyPr/>
          <a:lstStyle/>
          <a:p>
            <a:r>
              <a:rPr lang="uk-UA" dirty="0" smtClean="0"/>
              <a:t>Романтизм в образотворчому мистецтві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29 школа!!!!!\мама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9036496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61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79512" y="1700808"/>
            <a:ext cx="8640960" cy="4896544"/>
          </a:xfrm>
        </p:spPr>
        <p:txBody>
          <a:bodyPr>
            <a:normAutofit/>
          </a:bodyPr>
          <a:lstStyle/>
          <a:p>
            <a:r>
              <a:rPr lang="uk-UA" sz="3600" dirty="0" smtClean="0"/>
              <a:t>Романтизм  мав впливи на сучасні йому :</a:t>
            </a:r>
          </a:p>
          <a:p>
            <a:pPr marL="285750" indent="-285750">
              <a:buFontTx/>
              <a:buChar char="-"/>
            </a:pPr>
            <a:r>
              <a:rPr lang="uk-UA" sz="3600" dirty="0" smtClean="0"/>
              <a:t>Літературу</a:t>
            </a:r>
          </a:p>
          <a:p>
            <a:pPr marL="285750" indent="-285750">
              <a:buFontTx/>
              <a:buChar char="-"/>
            </a:pPr>
            <a:r>
              <a:rPr lang="uk-UA" sz="3600" dirty="0" smtClean="0"/>
              <a:t>Живопис</a:t>
            </a:r>
          </a:p>
          <a:p>
            <a:pPr marL="285750" indent="-285750">
              <a:buFontTx/>
              <a:buChar char="-"/>
            </a:pPr>
            <a:r>
              <a:rPr lang="uk-UA" sz="3600" dirty="0" smtClean="0"/>
              <a:t>Скульптуру </a:t>
            </a:r>
          </a:p>
          <a:p>
            <a:pPr marL="285750" indent="-285750">
              <a:buFontTx/>
              <a:buChar char="-"/>
            </a:pPr>
            <a:r>
              <a:rPr lang="uk-UA" sz="3600" dirty="0" smtClean="0"/>
              <a:t>Музику</a:t>
            </a:r>
          </a:p>
          <a:p>
            <a:r>
              <a:rPr lang="uk-UA" sz="3600" dirty="0" smtClean="0"/>
              <a:t>-   Театр 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1224136"/>
          </a:xfrm>
        </p:spPr>
        <p:txBody>
          <a:bodyPr/>
          <a:lstStyle/>
          <a:p>
            <a:r>
              <a:rPr lang="uk-UA" dirty="0" smtClean="0"/>
              <a:t>Романтизм – </a:t>
            </a:r>
            <a:r>
              <a:rPr lang="uk-UA" sz="3600" dirty="0" smtClean="0"/>
              <a:t>художній </a:t>
            </a:r>
            <a:r>
              <a:rPr lang="uk-UA" sz="3200" dirty="0" smtClean="0"/>
              <a:t>напрям у мистецтві який виник на початку </a:t>
            </a:r>
            <a:r>
              <a:rPr lang="en-US" sz="3200" dirty="0" smtClean="0"/>
              <a:t>XIX </a:t>
            </a:r>
            <a:r>
              <a:rPr lang="uk-UA" sz="3200" dirty="0" smtClean="0"/>
              <a:t>ст.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3669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43800" cy="5976664"/>
          </a:xfrm>
        </p:spPr>
        <p:txBody>
          <a:bodyPr/>
          <a:lstStyle/>
          <a:p>
            <a:r>
              <a:rPr lang="uk-UA" sz="4400" dirty="0" smtClean="0"/>
              <a:t>Характерні риси живопису стилю романтизм </a:t>
            </a:r>
            <a:br>
              <a:rPr lang="uk-UA" sz="4400" dirty="0" smtClean="0"/>
            </a:br>
            <a:r>
              <a:rPr lang="uk-UA" sz="4400" dirty="0" smtClean="0"/>
              <a:t>- розкріпачення від      академічних канонів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- ліризм </a:t>
            </a: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- драматизм</a:t>
            </a:r>
            <a:br>
              <a:rPr lang="uk-UA" dirty="0" smtClean="0"/>
            </a:br>
            <a:r>
              <a:rPr lang="uk-UA" dirty="0" smtClean="0"/>
              <a:t>- героїчна піднесеність </a:t>
            </a: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- емоційність </a:t>
            </a:r>
            <a:br>
              <a:rPr lang="uk-UA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486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43800" cy="5904656"/>
          </a:xfrm>
        </p:spPr>
        <p:txBody>
          <a:bodyPr/>
          <a:lstStyle/>
          <a:p>
            <a:r>
              <a:rPr lang="uk-UA" dirty="0" smtClean="0"/>
              <a:t>          Жанри :</a:t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-Історичні полотна </a:t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- фантастичні картини </a:t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- портрети ,пейзажи </a:t>
            </a:r>
            <a:br>
              <a:rPr lang="uk-UA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0620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04664"/>
            <a:ext cx="7543800" cy="5386536"/>
          </a:xfrm>
        </p:spPr>
        <p:txBody>
          <a:bodyPr/>
          <a:lstStyle/>
          <a:p>
            <a:r>
              <a:rPr lang="uk-UA" dirty="0" smtClean="0"/>
              <a:t>Для передачі почуттів використовували: </a:t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- соковиті фарби </a:t>
            </a:r>
            <a:br>
              <a:rPr lang="uk-UA" dirty="0" smtClean="0"/>
            </a:br>
            <a:r>
              <a:rPr lang="uk-UA" dirty="0" smtClean="0"/>
              <a:t>- яскраві мазки</a:t>
            </a: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-</a:t>
            </a:r>
            <a:r>
              <a:rPr lang="uk-UA" dirty="0" smtClean="0"/>
              <a:t>спец ефекти 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9447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99992" y="476672"/>
            <a:ext cx="4320480" cy="5472608"/>
          </a:xfrm>
        </p:spPr>
        <p:txBody>
          <a:bodyPr/>
          <a:lstStyle/>
          <a:p>
            <a:r>
              <a:rPr lang="uk-UA" dirty="0" err="1" smtClean="0"/>
              <a:t>Каспар</a:t>
            </a:r>
            <a:r>
              <a:rPr lang="uk-UA" dirty="0" smtClean="0"/>
              <a:t> Давид Фрідріх </a:t>
            </a:r>
            <a:br>
              <a:rPr lang="uk-UA" dirty="0" smtClean="0"/>
            </a:br>
            <a:r>
              <a:rPr lang="uk-UA" dirty="0" smtClean="0"/>
              <a:t>1774-1840 нім . </a:t>
            </a:r>
            <a:r>
              <a:rPr lang="uk-UA" dirty="0" err="1"/>
              <a:t>х</a:t>
            </a:r>
            <a:r>
              <a:rPr lang="uk-UA" dirty="0" err="1" smtClean="0"/>
              <a:t>уд</a:t>
            </a:r>
            <a:r>
              <a:rPr lang="uk-UA" dirty="0" smtClean="0"/>
              <a:t>. Творець </a:t>
            </a:r>
            <a:r>
              <a:rPr lang="uk-UA" dirty="0" err="1" smtClean="0"/>
              <a:t>романтично</a:t>
            </a:r>
            <a:r>
              <a:rPr lang="uk-UA" dirty="0" smtClean="0"/>
              <a:t> краєвиду </a:t>
            </a:r>
            <a:endParaRPr lang="ru-RU" dirty="0"/>
          </a:p>
        </p:txBody>
      </p:sp>
      <p:pic>
        <p:nvPicPr>
          <p:cNvPr id="2050" name="Picture 2" descr="D:\29 школа!!!!!\мама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388843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01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Двоє які спостерігають за місяцем </a:t>
            </a:r>
            <a:endParaRPr lang="ru-RU" dirty="0"/>
          </a:p>
        </p:txBody>
      </p:sp>
      <p:pic>
        <p:nvPicPr>
          <p:cNvPr id="3074" name="Picture 2" descr="D:\29 школа!!!!!\мама\image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2493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059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Скали </a:t>
            </a:r>
            <a:r>
              <a:rPr lang="uk-UA" dirty="0" err="1" smtClean="0"/>
              <a:t>Ругена</a:t>
            </a: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4098" name="Picture 2" descr="D:\29 школа!!!!!\мама\images (2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8136903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178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Ранок </a:t>
            </a:r>
            <a:endParaRPr lang="ru-RU" dirty="0"/>
          </a:p>
        </p:txBody>
      </p:sp>
      <p:pic>
        <p:nvPicPr>
          <p:cNvPr id="5122" name="Picture 2" descr="D:\29 школа!!!!!\мама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49694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837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Хмари </a:t>
            </a:r>
            <a:endParaRPr lang="ru-RU" dirty="0"/>
          </a:p>
        </p:txBody>
      </p:sp>
      <p:pic>
        <p:nvPicPr>
          <p:cNvPr id="6146" name="Picture 2" descr="D:\29 школа!!!!!\мама\image (2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882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11960" y="260648"/>
            <a:ext cx="4109080" cy="6264696"/>
          </a:xfrm>
        </p:spPr>
        <p:txBody>
          <a:bodyPr/>
          <a:lstStyle/>
          <a:p>
            <a:r>
              <a:rPr lang="uk-UA" dirty="0" smtClean="0"/>
              <a:t>Вільям </a:t>
            </a:r>
            <a:r>
              <a:rPr lang="uk-UA" dirty="0" err="1" smtClean="0"/>
              <a:t>Тернер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1775-1851</a:t>
            </a:r>
            <a:br>
              <a:rPr lang="uk-UA" dirty="0" smtClean="0"/>
            </a:br>
            <a:r>
              <a:rPr lang="uk-UA" dirty="0" err="1" smtClean="0"/>
              <a:t>англ.худ</a:t>
            </a:r>
            <a:r>
              <a:rPr lang="uk-UA" dirty="0" smtClean="0"/>
              <a:t>.</a:t>
            </a:r>
            <a:br>
              <a:rPr lang="uk-UA" dirty="0" smtClean="0"/>
            </a:br>
            <a:r>
              <a:rPr lang="uk-UA" sz="4000" dirty="0" smtClean="0"/>
              <a:t>живописним </a:t>
            </a:r>
            <a:r>
              <a:rPr lang="uk-UA" sz="4000" dirty="0" err="1" smtClean="0"/>
              <a:t>єфектом</a:t>
            </a:r>
            <a:r>
              <a:rPr lang="uk-UA" sz="4000" dirty="0" smtClean="0"/>
              <a:t> стали : полум’я ,дощ , густі тумани  ,схід захід сонця </a:t>
            </a:r>
            <a:endParaRPr lang="ru-RU" sz="4000" dirty="0"/>
          </a:p>
        </p:txBody>
      </p:sp>
      <p:pic>
        <p:nvPicPr>
          <p:cNvPr id="7170" name="Picture 2" descr="D:\29 школа!!!!!\мама\Без названия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960440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192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Трафальгарська</a:t>
            </a:r>
            <a:r>
              <a:rPr lang="uk-UA" dirty="0" smtClean="0"/>
              <a:t> битва </a:t>
            </a:r>
            <a:endParaRPr lang="ru-RU" dirty="0"/>
          </a:p>
        </p:txBody>
      </p:sp>
      <p:pic>
        <p:nvPicPr>
          <p:cNvPr id="8194" name="Picture 2" descr="D:\29 школа!!!!!\мама\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42493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014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Дощ , пар і швидкість </a:t>
            </a:r>
            <a:endParaRPr lang="ru-RU" dirty="0"/>
          </a:p>
        </p:txBody>
      </p:sp>
      <p:pic>
        <p:nvPicPr>
          <p:cNvPr id="9218" name="Picture 2" descr="D:\29 школа!!!!!\мама\image001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694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686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Везувій</a:t>
            </a:r>
            <a:endParaRPr lang="ru-RU" dirty="0"/>
          </a:p>
        </p:txBody>
      </p:sp>
      <p:pic>
        <p:nvPicPr>
          <p:cNvPr id="10242" name="Picture 2" descr="D:\29 школа!!!!!\мама\image001 (2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020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67944" y="116632"/>
            <a:ext cx="4253096" cy="5674568"/>
          </a:xfrm>
        </p:spPr>
        <p:txBody>
          <a:bodyPr/>
          <a:lstStyle/>
          <a:p>
            <a:r>
              <a:rPr lang="uk-UA" dirty="0" smtClean="0"/>
              <a:t>Ежен  Делакруа</a:t>
            </a:r>
            <a:br>
              <a:rPr lang="uk-UA" dirty="0" smtClean="0"/>
            </a:br>
            <a:r>
              <a:rPr lang="uk-UA" dirty="0" err="1" smtClean="0"/>
              <a:t>франц</a:t>
            </a:r>
            <a:r>
              <a:rPr lang="uk-UA" dirty="0" smtClean="0"/>
              <a:t> . </a:t>
            </a:r>
            <a:r>
              <a:rPr lang="uk-UA" dirty="0" err="1"/>
              <a:t>х</a:t>
            </a:r>
            <a:r>
              <a:rPr lang="uk-UA" dirty="0" err="1" smtClean="0"/>
              <a:t>уд</a:t>
            </a:r>
            <a:r>
              <a:rPr lang="uk-UA" dirty="0" smtClean="0"/>
              <a:t>.</a:t>
            </a:r>
            <a:br>
              <a:rPr lang="uk-UA" dirty="0" smtClean="0"/>
            </a:br>
            <a:r>
              <a:rPr lang="uk-UA" dirty="0" smtClean="0"/>
              <a:t>1798-1863</a:t>
            </a:r>
            <a:br>
              <a:rPr lang="uk-UA" dirty="0" smtClean="0"/>
            </a:br>
            <a:r>
              <a:rPr lang="uk-UA" sz="3600" dirty="0" smtClean="0"/>
              <a:t>історичні сюжети </a:t>
            </a:r>
            <a:br>
              <a:rPr lang="uk-UA" sz="3600" dirty="0" smtClean="0"/>
            </a:br>
            <a:r>
              <a:rPr lang="uk-UA" sz="3600" dirty="0" smtClean="0"/>
              <a:t>трагічні сторінки </a:t>
            </a:r>
            <a:r>
              <a:rPr lang="uk-UA" sz="3600" dirty="0" err="1" smtClean="0"/>
              <a:t>франц</a:t>
            </a:r>
            <a:r>
              <a:rPr lang="uk-UA" sz="3600" dirty="0" smtClean="0"/>
              <a:t>. революції</a:t>
            </a:r>
            <a:br>
              <a:rPr lang="uk-UA" sz="3600" dirty="0" smtClean="0"/>
            </a:br>
            <a:endParaRPr lang="ru-RU" sz="3600" dirty="0"/>
          </a:p>
        </p:txBody>
      </p:sp>
      <p:pic>
        <p:nvPicPr>
          <p:cNvPr id="11266" name="Picture 2" descr="D:\29 школа!!!!!\мама\Eugene_delacroi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3744416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743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589240"/>
            <a:ext cx="7925504" cy="936104"/>
          </a:xfrm>
        </p:spPr>
        <p:txBody>
          <a:bodyPr/>
          <a:lstStyle/>
          <a:p>
            <a:r>
              <a:rPr lang="uk-UA" dirty="0" smtClean="0"/>
              <a:t>Свобода на барикадах</a:t>
            </a:r>
            <a:endParaRPr lang="ru-RU" dirty="0"/>
          </a:p>
        </p:txBody>
      </p:sp>
      <p:pic>
        <p:nvPicPr>
          <p:cNvPr id="12290" name="Picture 2" descr="D:\29 школа!!!!!\мама\350px-Eugène_Delacroix_-_La_liberté_guidant_le_peupl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8497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78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517232"/>
            <a:ext cx="7543800" cy="936104"/>
          </a:xfrm>
        </p:spPr>
        <p:txBody>
          <a:bodyPr/>
          <a:lstStyle/>
          <a:p>
            <a:r>
              <a:rPr lang="uk-UA" dirty="0" smtClean="0"/>
              <a:t>Різанина на Хіосі </a:t>
            </a:r>
            <a:endParaRPr lang="ru-RU" dirty="0"/>
          </a:p>
        </p:txBody>
      </p:sp>
      <p:pic>
        <p:nvPicPr>
          <p:cNvPr id="13314" name="Picture 2" descr="D:\29 школа!!!!!\мама\image001 (3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40959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674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95936" y="332656"/>
            <a:ext cx="4896544" cy="5458544"/>
          </a:xfrm>
        </p:spPr>
        <p:txBody>
          <a:bodyPr/>
          <a:lstStyle/>
          <a:p>
            <a:r>
              <a:rPr lang="uk-UA" dirty="0" smtClean="0"/>
              <a:t>Теодор </a:t>
            </a:r>
            <a:r>
              <a:rPr lang="uk-UA" dirty="0" err="1" smtClean="0"/>
              <a:t>Жеріко</a:t>
            </a:r>
            <a:r>
              <a:rPr lang="uk-UA" dirty="0" smtClean="0"/>
              <a:t> </a:t>
            </a:r>
            <a:br>
              <a:rPr lang="uk-UA" dirty="0" smtClean="0"/>
            </a:br>
            <a:r>
              <a:rPr lang="uk-UA" dirty="0" err="1" smtClean="0"/>
              <a:t>франц</a:t>
            </a:r>
            <a:r>
              <a:rPr lang="uk-UA" dirty="0" smtClean="0"/>
              <a:t> . </a:t>
            </a:r>
            <a:r>
              <a:rPr lang="uk-UA" dirty="0" err="1"/>
              <a:t>х</a:t>
            </a:r>
            <a:r>
              <a:rPr lang="uk-UA" dirty="0" err="1" smtClean="0"/>
              <a:t>уд</a:t>
            </a:r>
            <a:r>
              <a:rPr lang="uk-UA" dirty="0" smtClean="0"/>
              <a:t>.</a:t>
            </a:r>
            <a:br>
              <a:rPr lang="uk-UA" dirty="0" smtClean="0"/>
            </a:br>
            <a:r>
              <a:rPr lang="uk-UA" dirty="0" smtClean="0"/>
              <a:t>1791-1826</a:t>
            </a:r>
            <a:br>
              <a:rPr lang="uk-UA" dirty="0" smtClean="0"/>
            </a:br>
            <a:r>
              <a:rPr lang="uk-UA" dirty="0" smtClean="0"/>
              <a:t>Прихильник наполеонівської доби </a:t>
            </a:r>
            <a:endParaRPr lang="ru-RU" dirty="0"/>
          </a:p>
        </p:txBody>
      </p:sp>
      <p:pic>
        <p:nvPicPr>
          <p:cNvPr id="14338" name="Picture 2" descr="D:\29 школа!!!!!\мама\225px-Théodore_Géricault_by_Alexandre_Colin_18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352839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06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300192" y="1844824"/>
            <a:ext cx="2664296" cy="3946376"/>
          </a:xfrm>
        </p:spPr>
        <p:txBody>
          <a:bodyPr/>
          <a:lstStyle/>
          <a:p>
            <a:r>
              <a:rPr lang="uk-UA" sz="3600" dirty="0" smtClean="0"/>
              <a:t>Поранений </a:t>
            </a:r>
            <a:r>
              <a:rPr lang="uk-UA" sz="3600" dirty="0" err="1" smtClean="0"/>
              <a:t>Кирасир</a:t>
            </a:r>
            <a:r>
              <a:rPr lang="uk-UA" sz="3600" dirty="0" smtClean="0"/>
              <a:t> </a:t>
            </a:r>
            <a:endParaRPr lang="ru-RU" sz="3600" dirty="0"/>
          </a:p>
        </p:txBody>
      </p:sp>
      <p:pic>
        <p:nvPicPr>
          <p:cNvPr id="15362" name="Picture 2" descr="D:\29 школа!!!!!\мама\98px-Gericault_Theodore_1814_Verwundeter_Kuerassier_verlaesst_das_Schlachtfel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1036"/>
            <a:ext cx="6696744" cy="685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099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56176" y="188640"/>
            <a:ext cx="2164864" cy="5602560"/>
          </a:xfrm>
        </p:spPr>
        <p:txBody>
          <a:bodyPr/>
          <a:lstStyle/>
          <a:p>
            <a:r>
              <a:rPr lang="uk-UA" dirty="0" smtClean="0"/>
              <a:t>Вільні коні </a:t>
            </a:r>
            <a:endParaRPr lang="ru-RU" dirty="0"/>
          </a:p>
        </p:txBody>
      </p:sp>
      <p:pic>
        <p:nvPicPr>
          <p:cNvPr id="16386" name="Picture 2" descr="D:\29 школа!!!!!\мама\Вільні_коні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608416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608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39952" y="404664"/>
            <a:ext cx="4464496" cy="5904656"/>
          </a:xfrm>
        </p:spPr>
        <p:txBody>
          <a:bodyPr/>
          <a:lstStyle/>
          <a:p>
            <a:r>
              <a:rPr lang="uk-UA" dirty="0" smtClean="0"/>
              <a:t>Карл Брюллов</a:t>
            </a:r>
            <a:br>
              <a:rPr lang="uk-UA" dirty="0" smtClean="0"/>
            </a:br>
            <a:r>
              <a:rPr lang="uk-UA" dirty="0" smtClean="0"/>
              <a:t>рос. </a:t>
            </a:r>
            <a:r>
              <a:rPr lang="uk-UA" dirty="0" err="1"/>
              <a:t>х</a:t>
            </a:r>
            <a:r>
              <a:rPr lang="uk-UA" dirty="0" err="1" smtClean="0"/>
              <a:t>уд</a:t>
            </a:r>
            <a:r>
              <a:rPr lang="uk-UA" dirty="0" smtClean="0"/>
              <a:t>. </a:t>
            </a:r>
            <a:br>
              <a:rPr lang="uk-UA" dirty="0" smtClean="0"/>
            </a:br>
            <a:r>
              <a:rPr lang="uk-UA" dirty="0" smtClean="0"/>
              <a:t>1799-1852</a:t>
            </a:r>
            <a:br>
              <a:rPr lang="uk-UA" dirty="0" smtClean="0"/>
            </a:br>
            <a:r>
              <a:rPr lang="uk-UA" dirty="0" smtClean="0"/>
              <a:t>автор картин на історичні теми , </a:t>
            </a:r>
            <a:br>
              <a:rPr lang="uk-UA" dirty="0" smtClean="0"/>
            </a:br>
            <a:r>
              <a:rPr lang="uk-UA" dirty="0" smtClean="0"/>
              <a:t>портрети </a:t>
            </a:r>
            <a:br>
              <a:rPr lang="uk-UA" dirty="0" smtClean="0"/>
            </a:br>
            <a:endParaRPr lang="ru-RU" dirty="0"/>
          </a:p>
        </p:txBody>
      </p:sp>
      <p:pic>
        <p:nvPicPr>
          <p:cNvPr id="17410" name="Picture 2" descr="D:\29 школа!!!!!\мама\Без названия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338437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601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4088" y="5589240"/>
            <a:ext cx="3600400" cy="1008112"/>
          </a:xfrm>
        </p:spPr>
        <p:txBody>
          <a:bodyPr/>
          <a:lstStyle/>
          <a:p>
            <a:r>
              <a:rPr lang="uk-UA" dirty="0" smtClean="0"/>
              <a:t>вершниця</a:t>
            </a:r>
            <a:endParaRPr lang="ru-RU" dirty="0"/>
          </a:p>
        </p:txBody>
      </p:sp>
      <p:pic>
        <p:nvPicPr>
          <p:cNvPr id="18434" name="Picture 2" descr="D:\29 школа!!!!!\мама\Без названия (2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24935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554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805264"/>
            <a:ext cx="7543800" cy="864096"/>
          </a:xfrm>
        </p:spPr>
        <p:txBody>
          <a:bodyPr/>
          <a:lstStyle/>
          <a:p>
            <a:r>
              <a:rPr lang="uk-UA" dirty="0" smtClean="0"/>
              <a:t>Останній день Помпеї</a:t>
            </a:r>
            <a:endParaRPr lang="ru-RU" dirty="0"/>
          </a:p>
        </p:txBody>
      </p:sp>
      <p:pic>
        <p:nvPicPr>
          <p:cNvPr id="19458" name="Picture 2" descr="D:\29 школа!!!!!\мама\Без названия (3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748464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68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11960" y="476672"/>
            <a:ext cx="4169063" cy="5309675"/>
          </a:xfrm>
        </p:spPr>
        <p:txBody>
          <a:bodyPr/>
          <a:lstStyle/>
          <a:p>
            <a:r>
              <a:rPr lang="uk-UA" dirty="0" smtClean="0"/>
              <a:t>Аполлон Мокрицький</a:t>
            </a:r>
            <a:br>
              <a:rPr lang="uk-UA" dirty="0" smtClean="0"/>
            </a:br>
            <a:r>
              <a:rPr lang="uk-UA" dirty="0" smtClean="0"/>
              <a:t> 1810-1880</a:t>
            </a:r>
            <a:br>
              <a:rPr lang="uk-UA" dirty="0" smtClean="0"/>
            </a:br>
            <a:r>
              <a:rPr lang="uk-UA" dirty="0" smtClean="0"/>
              <a:t>створим галерею портретів своїх сучасників </a:t>
            </a:r>
            <a:endParaRPr lang="ru-RU" dirty="0"/>
          </a:p>
        </p:txBody>
      </p:sp>
      <p:pic>
        <p:nvPicPr>
          <p:cNvPr id="20482" name="Picture 2" descr="D:\29 школа!!!!!\мама\a50db3d4-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3096344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309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733256"/>
            <a:ext cx="7543800" cy="720080"/>
          </a:xfrm>
        </p:spPr>
        <p:txBody>
          <a:bodyPr/>
          <a:lstStyle/>
          <a:p>
            <a:r>
              <a:rPr lang="uk-UA" dirty="0" smtClean="0"/>
              <a:t>Сім’я брата Олександра </a:t>
            </a:r>
            <a:endParaRPr lang="ru-RU" dirty="0"/>
          </a:p>
        </p:txBody>
      </p:sp>
      <p:pic>
        <p:nvPicPr>
          <p:cNvPr id="21506" name="Picture 2" descr="D:\29 школа!!!!!\мама\rodina-brata-183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6984777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7746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5661248"/>
            <a:ext cx="7543800" cy="616418"/>
          </a:xfrm>
        </p:spPr>
        <p:txBody>
          <a:bodyPr/>
          <a:lstStyle/>
          <a:p>
            <a:r>
              <a:rPr lang="uk-UA" dirty="0" smtClean="0"/>
              <a:t>Портрет дружини </a:t>
            </a:r>
            <a:endParaRPr lang="ru-RU" dirty="0"/>
          </a:p>
        </p:txBody>
      </p:sp>
      <p:pic>
        <p:nvPicPr>
          <p:cNvPr id="22530" name="Picture 2" descr="D:\29 школа!!!!!\мама\images (4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632"/>
            <a:ext cx="432048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86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27984" y="4581128"/>
            <a:ext cx="4716016" cy="914400"/>
          </a:xfrm>
        </p:spPr>
        <p:txBody>
          <a:bodyPr/>
          <a:lstStyle/>
          <a:p>
            <a:r>
              <a:rPr lang="uk-UA" dirty="0" smtClean="0"/>
              <a:t>Василь </a:t>
            </a:r>
            <a:r>
              <a:rPr lang="uk-UA" dirty="0" err="1" smtClean="0"/>
              <a:t>Штернгберг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1818-1845</a:t>
            </a:r>
            <a:br>
              <a:rPr lang="uk-UA" dirty="0" smtClean="0"/>
            </a:br>
            <a:r>
              <a:rPr lang="uk-UA" dirty="0" smtClean="0"/>
              <a:t>рос </a:t>
            </a:r>
            <a:r>
              <a:rPr lang="uk-UA" dirty="0" err="1" smtClean="0"/>
              <a:t>худ</a:t>
            </a:r>
            <a:r>
              <a:rPr lang="uk-UA" dirty="0" smtClean="0"/>
              <a:t> .</a:t>
            </a:r>
            <a:br>
              <a:rPr lang="uk-UA" dirty="0" smtClean="0"/>
            </a:br>
            <a:r>
              <a:rPr lang="uk-UA" dirty="0" smtClean="0"/>
              <a:t>Нім за походженням </a:t>
            </a:r>
            <a:br>
              <a:rPr lang="uk-UA" dirty="0" smtClean="0"/>
            </a:br>
            <a:r>
              <a:rPr lang="uk-UA" dirty="0" smtClean="0"/>
              <a:t>пейзажист </a:t>
            </a:r>
            <a:endParaRPr lang="ru-RU" dirty="0"/>
          </a:p>
        </p:txBody>
      </p:sp>
      <p:pic>
        <p:nvPicPr>
          <p:cNvPr id="23554" name="Picture 2" descr="D:\29 школа!!!!!\мама\Portrait-Sternber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46" y="685800"/>
            <a:ext cx="2902857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727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301208"/>
            <a:ext cx="7543800" cy="1224136"/>
          </a:xfrm>
        </p:spPr>
        <p:txBody>
          <a:bodyPr/>
          <a:lstStyle/>
          <a:p>
            <a:r>
              <a:rPr lang="uk-UA" dirty="0" smtClean="0"/>
              <a:t>Садиба Тарновського  Качанівка </a:t>
            </a:r>
            <a:endParaRPr lang="ru-RU" dirty="0"/>
          </a:p>
        </p:txBody>
      </p:sp>
      <p:pic>
        <p:nvPicPr>
          <p:cNvPr id="24578" name="Picture 2" descr="D:\29 школа!!!!!\мама\120px-Качанівка_(В.Штернберг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60648"/>
            <a:ext cx="8361897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96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517232"/>
            <a:ext cx="7543800" cy="864096"/>
          </a:xfrm>
        </p:spPr>
        <p:txBody>
          <a:bodyPr/>
          <a:lstStyle/>
          <a:p>
            <a:r>
              <a:rPr lang="uk-UA" dirty="0" err="1" smtClean="0"/>
              <a:t>Оскольдова</a:t>
            </a:r>
            <a:r>
              <a:rPr lang="uk-UA" dirty="0" smtClean="0"/>
              <a:t> могила </a:t>
            </a:r>
            <a:endParaRPr lang="ru-RU" dirty="0"/>
          </a:p>
        </p:txBody>
      </p:sp>
      <p:pic>
        <p:nvPicPr>
          <p:cNvPr id="25602" name="Picture 2" descr="D:\29 школа!!!!!\мама\Askold's_Grave_by_Vasily_Sternberg,_183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128792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28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99992" y="476672"/>
            <a:ext cx="4644008" cy="5314528"/>
          </a:xfrm>
        </p:spPr>
        <p:txBody>
          <a:bodyPr/>
          <a:lstStyle/>
          <a:p>
            <a:r>
              <a:rPr lang="uk-UA" dirty="0" smtClean="0"/>
              <a:t>Іван Айвазовський</a:t>
            </a:r>
            <a:br>
              <a:rPr lang="uk-UA" dirty="0" smtClean="0"/>
            </a:br>
            <a:r>
              <a:rPr lang="uk-UA" dirty="0" smtClean="0"/>
              <a:t> 1817-1900</a:t>
            </a:r>
            <a:br>
              <a:rPr lang="uk-UA" dirty="0" smtClean="0"/>
            </a:br>
            <a:r>
              <a:rPr lang="uk-UA" dirty="0" smtClean="0"/>
              <a:t>вірменського походження </a:t>
            </a:r>
            <a:br>
              <a:rPr lang="uk-UA" dirty="0" smtClean="0"/>
            </a:br>
            <a:r>
              <a:rPr lang="uk-UA" dirty="0" smtClean="0"/>
              <a:t>Феодосія </a:t>
            </a:r>
            <a:br>
              <a:rPr lang="uk-UA" dirty="0" smtClean="0"/>
            </a:br>
            <a:r>
              <a:rPr lang="uk-UA" dirty="0" err="1" smtClean="0"/>
              <a:t>худ</a:t>
            </a:r>
            <a:r>
              <a:rPr lang="uk-UA" dirty="0" smtClean="0"/>
              <a:t>.- </a:t>
            </a:r>
            <a:r>
              <a:rPr lang="uk-UA" dirty="0" err="1" smtClean="0"/>
              <a:t>маринист</a:t>
            </a: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26626" name="Picture 2" descr="D:\29 школа!!!!!\мама\Без названия (4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24847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51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Морський берег </a:t>
            </a:r>
            <a:endParaRPr lang="ru-RU" dirty="0"/>
          </a:p>
        </p:txBody>
      </p:sp>
      <p:pic>
        <p:nvPicPr>
          <p:cNvPr id="27650" name="Picture 2" descr="D:\29 школа!!!!!\мама\Morskoy_bereg_184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85800"/>
            <a:ext cx="754715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4657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Буря </a:t>
            </a:r>
            <a:endParaRPr lang="ru-RU" dirty="0"/>
          </a:p>
        </p:txBody>
      </p:sp>
      <p:pic>
        <p:nvPicPr>
          <p:cNvPr id="28674" name="Picture 2" descr="D:\29 школа!!!!!\мама\Burya_1850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85800"/>
            <a:ext cx="828092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993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Штиль на морі </a:t>
            </a:r>
            <a:endParaRPr lang="ru-RU" dirty="0"/>
          </a:p>
        </p:txBody>
      </p:sp>
      <p:pic>
        <p:nvPicPr>
          <p:cNvPr id="29698" name="Picture 2" descr="D:\29 школа!!!!!\мама\Shtil_na_mory_187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85800"/>
            <a:ext cx="842493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184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445224"/>
            <a:ext cx="7543800" cy="864096"/>
          </a:xfrm>
        </p:spPr>
        <p:txBody>
          <a:bodyPr/>
          <a:lstStyle/>
          <a:p>
            <a:r>
              <a:rPr lang="uk-UA" dirty="0" smtClean="0"/>
              <a:t>Дев’ятий вал</a:t>
            </a:r>
            <a:endParaRPr lang="ru-RU" dirty="0"/>
          </a:p>
        </p:txBody>
      </p:sp>
      <p:pic>
        <p:nvPicPr>
          <p:cNvPr id="30722" name="Picture 2" descr="D:\29 школа!!!!!\мама\Devyaty_val_185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685800"/>
            <a:ext cx="7136972" cy="475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3362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373216"/>
            <a:ext cx="7543800" cy="1152128"/>
          </a:xfrm>
        </p:spPr>
        <p:txBody>
          <a:bodyPr/>
          <a:lstStyle/>
          <a:p>
            <a:r>
              <a:rPr lang="uk-UA" dirty="0" smtClean="0"/>
              <a:t>Веселка </a:t>
            </a:r>
            <a:endParaRPr lang="ru-RU" dirty="0"/>
          </a:p>
        </p:txBody>
      </p:sp>
      <p:pic>
        <p:nvPicPr>
          <p:cNvPr id="32770" name="Picture 2" descr="D:\29 школа!!!!!\мама\Raduga_187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416824" cy="430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5833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517232"/>
            <a:ext cx="7543800" cy="936104"/>
          </a:xfrm>
        </p:spPr>
        <p:txBody>
          <a:bodyPr/>
          <a:lstStyle/>
          <a:p>
            <a:r>
              <a:rPr lang="uk-UA" dirty="0" smtClean="0"/>
              <a:t>Спокійне море </a:t>
            </a:r>
            <a:endParaRPr lang="ru-RU" dirty="0"/>
          </a:p>
        </p:txBody>
      </p:sp>
      <p:pic>
        <p:nvPicPr>
          <p:cNvPr id="31746" name="Picture 2" descr="D:\29 школа!!!!!\мама\Spokoynoye_more_186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85800"/>
            <a:ext cx="7416823" cy="468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418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661248"/>
            <a:ext cx="7543800" cy="864096"/>
          </a:xfrm>
        </p:spPr>
        <p:txBody>
          <a:bodyPr/>
          <a:lstStyle/>
          <a:p>
            <a:r>
              <a:rPr lang="uk-UA" dirty="0" smtClean="0"/>
              <a:t>Чорне море </a:t>
            </a:r>
            <a:endParaRPr lang="ru-RU" dirty="0"/>
          </a:p>
        </p:txBody>
      </p:sp>
      <p:pic>
        <p:nvPicPr>
          <p:cNvPr id="33794" name="Picture 2" descr="D:\29 школа!!!!!\мама\Chorne_mo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136904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611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164</TotalTime>
  <Words>114</Words>
  <Application>Microsoft Office PowerPoint</Application>
  <PresentationFormat>Экран (4:3)</PresentationFormat>
  <Paragraphs>43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Базовая</vt:lpstr>
      <vt:lpstr>Романтизм в образотворчому мистецтві </vt:lpstr>
      <vt:lpstr>Романтизм – художній напрям у мистецтві який виник на початку XIX ст.</vt:lpstr>
      <vt:lpstr>Характерні риси живопису стилю романтизм  - розкріпачення від      академічних канонів  - ліризм  - драматизм - героїчна піднесеність  - емоційність  </vt:lpstr>
      <vt:lpstr>          Жанри :  -Історичні полотна   - фантастичні картини   - портрети ,пейзажи  </vt:lpstr>
      <vt:lpstr>Для передачі почуттів використовували:   - соковиті фарби  - яскраві мазки -спец ефекти  </vt:lpstr>
      <vt:lpstr>Каспар Давид Фрідріх  1774-1840 нім . худ. Творець романтично краєвиду </vt:lpstr>
      <vt:lpstr>Двоє які спостерігають за місяцем </vt:lpstr>
      <vt:lpstr>Скали Ругена </vt:lpstr>
      <vt:lpstr>Ранок </vt:lpstr>
      <vt:lpstr>Хмари </vt:lpstr>
      <vt:lpstr>Вільям Тернер  1775-1851 англ.худ. живописним єфектом стали : полум’я ,дощ , густі тумани  ,схід захід сонця </vt:lpstr>
      <vt:lpstr>Трафальгарська битва </vt:lpstr>
      <vt:lpstr>Дощ , пар і швидкість </vt:lpstr>
      <vt:lpstr>Везувій</vt:lpstr>
      <vt:lpstr>Ежен  Делакруа франц . худ. 1798-1863 історичні сюжети  трагічні сторінки франц. революції </vt:lpstr>
      <vt:lpstr>Свобода на барикадах</vt:lpstr>
      <vt:lpstr>Різанина на Хіосі </vt:lpstr>
      <vt:lpstr>Теодор Жеріко  франц . худ. 1791-1826 Прихильник наполеонівської доби </vt:lpstr>
      <vt:lpstr>Поранений Кирасир </vt:lpstr>
      <vt:lpstr>Вільні коні </vt:lpstr>
      <vt:lpstr>Карл Брюллов рос. худ.  1799-1852 автор картин на історичні теми ,  портрети  </vt:lpstr>
      <vt:lpstr>вершниця</vt:lpstr>
      <vt:lpstr>Останній день Помпеї</vt:lpstr>
      <vt:lpstr>Аполлон Мокрицький  1810-1880 створим галерею портретів своїх сучасників </vt:lpstr>
      <vt:lpstr>Сім’я брата Олександра </vt:lpstr>
      <vt:lpstr>Портрет дружини </vt:lpstr>
      <vt:lpstr>Василь Штернгберг 1818-1845 рос худ . Нім за походженням  пейзажист </vt:lpstr>
      <vt:lpstr>Садиба Тарновського  Качанівка </vt:lpstr>
      <vt:lpstr>Оскольдова могила </vt:lpstr>
      <vt:lpstr>Іван Айвазовський  1817-1900 вірменського походження  Феодосія  худ.- маринист </vt:lpstr>
      <vt:lpstr>Морський берег </vt:lpstr>
      <vt:lpstr>Буря </vt:lpstr>
      <vt:lpstr>Штиль на морі </vt:lpstr>
      <vt:lpstr>Дев’ятий вал</vt:lpstr>
      <vt:lpstr>Веселка </vt:lpstr>
      <vt:lpstr>Спокійне море </vt:lpstr>
      <vt:lpstr>Чорне море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Романтизм в образотворчому мистецтві</dc:title>
  <dc:creator>All</dc:creator>
  <cp:lastModifiedBy>All</cp:lastModifiedBy>
  <cp:revision>15</cp:revision>
  <dcterms:created xsi:type="dcterms:W3CDTF">2017-03-14T15:08:58Z</dcterms:created>
  <dcterms:modified xsi:type="dcterms:W3CDTF">2018-09-11T19:53:50Z</dcterms:modified>
</cp:coreProperties>
</file>