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0" r:id="rId4"/>
    <p:sldId id="261" r:id="rId5"/>
    <p:sldId id="262" r:id="rId6"/>
    <p:sldId id="263" r:id="rId7"/>
    <p:sldId id="258" r:id="rId8"/>
    <p:sldId id="264" r:id="rId9"/>
    <p:sldId id="265" r:id="rId10"/>
    <p:sldId id="266" r:id="rId11"/>
    <p:sldId id="271" r:id="rId12"/>
    <p:sldId id="267" r:id="rId13"/>
    <p:sldId id="268" r:id="rId14"/>
    <p:sldId id="269" r:id="rId15"/>
    <p:sldId id="270" r:id="rId16"/>
    <p:sldId id="272" r:id="rId17"/>
    <p:sldId id="25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855C-7F29-417F-92E8-2C7D21F8E541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01942-6FE9-42A1-9EA8-0AF4F543E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535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855C-7F29-417F-92E8-2C7D21F8E541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01942-6FE9-42A1-9EA8-0AF4F543E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641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855C-7F29-417F-92E8-2C7D21F8E541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01942-6FE9-42A1-9EA8-0AF4F543E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828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855C-7F29-417F-92E8-2C7D21F8E541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01942-6FE9-42A1-9EA8-0AF4F543E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242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855C-7F29-417F-92E8-2C7D21F8E541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01942-6FE9-42A1-9EA8-0AF4F543E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433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855C-7F29-417F-92E8-2C7D21F8E541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01942-6FE9-42A1-9EA8-0AF4F543E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235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855C-7F29-417F-92E8-2C7D21F8E541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01942-6FE9-42A1-9EA8-0AF4F543E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013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855C-7F29-417F-92E8-2C7D21F8E541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01942-6FE9-42A1-9EA8-0AF4F543E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115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855C-7F29-417F-92E8-2C7D21F8E541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01942-6FE9-42A1-9EA8-0AF4F543E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70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855C-7F29-417F-92E8-2C7D21F8E541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01942-6FE9-42A1-9EA8-0AF4F543E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742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855C-7F29-417F-92E8-2C7D21F8E541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01942-6FE9-42A1-9EA8-0AF4F543E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128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E855C-7F29-417F-92E8-2C7D21F8E541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01942-6FE9-42A1-9EA8-0AF4F543E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15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81" y="643311"/>
            <a:ext cx="10644227" cy="4633369"/>
          </a:xfrm>
        </p:spPr>
      </p:pic>
      <p:sp>
        <p:nvSpPr>
          <p:cNvPr id="2" name="TextBox 1"/>
          <p:cNvSpPr txBox="1"/>
          <p:nvPr/>
        </p:nvSpPr>
        <p:spPr>
          <a:xfrm>
            <a:off x="6730584" y="5831174"/>
            <a:ext cx="48940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Підготувала: </a:t>
            </a:r>
            <a:r>
              <a:rPr lang="uk-UA" sz="2000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</a:t>
            </a:r>
            <a:r>
              <a:rPr lang="en-US" sz="20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</a:t>
            </a:r>
            <a:r>
              <a:rPr lang="uk-UA" sz="20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музич</a:t>
            </a:r>
            <a:r>
              <a:rPr lang="ru-RU" sz="2000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ного</a:t>
            </a:r>
            <a:r>
              <a:rPr lang="ru-RU" sz="20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мист</a:t>
            </a:r>
            <a:r>
              <a:rPr lang="en-US" sz="20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цтва</a:t>
            </a:r>
            <a:endParaRPr lang="uk-UA" sz="2000" dirty="0" smtClean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</a:t>
            </a:r>
            <a:r>
              <a:rPr lang="ru-RU" sz="20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щук Л. В. ЗОШ І-ІІІ ст. с. </a:t>
            </a:r>
            <a:r>
              <a:rPr lang="ru-RU" sz="2000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Суськ</a:t>
            </a:r>
            <a:endParaRPr lang="ru-RU" sz="2000" dirty="0" smtClean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248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89397"/>
            <a:ext cx="9144000" cy="3020566"/>
          </a:xfrm>
        </p:spPr>
        <p:txBody>
          <a:bodyPr/>
          <a:lstStyle/>
          <a:p>
            <a:r>
              <a:rPr lang="ru-RU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лик</a:t>
            </a:r>
            <a:r>
              <a:rPr lang="en-US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uk-UA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украї</a:t>
            </a:r>
            <a:r>
              <a:rPr lang="ru-RU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нськ</a:t>
            </a:r>
            <a:r>
              <a:rPr lang="en-US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сім</a:t>
            </a:r>
            <a:r>
              <a:rPr lang="en-US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йство</a:t>
            </a:r>
            <a:endParaRPr lang="ru-RU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980" y="3509964"/>
            <a:ext cx="9692247" cy="2725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106710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881" y="193183"/>
            <a:ext cx="11178863" cy="3554569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оркестр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складу народного оркестру,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Калачевського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засвоєння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оркестр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народного оркестру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Твори,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вивчаються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Калачевський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Ноктюрн (у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народного оркестру).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Віночок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мелодій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оркестру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калина». Сл. та муз. Н. Май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945" y="3850783"/>
            <a:ext cx="5826689" cy="266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828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8525">
              <a:srgbClr val="FFC000"/>
            </a:gs>
            <a:gs pos="0">
              <a:srgbClr val="FF0000"/>
            </a:gs>
            <a:gs pos="74000">
              <a:schemeClr val="accent1">
                <a:lumMod val="45000"/>
                <a:lumOff val="55000"/>
              </a:schemeClr>
            </a:gs>
            <a:gs pos="48083">
              <a:schemeClr val="accent4">
                <a:lumMod val="60000"/>
                <a:lumOff val="40000"/>
              </a:schemeClr>
            </a:gs>
            <a:gs pos="19092">
              <a:srgbClr val="EC363D"/>
            </a:gs>
            <a:gs pos="83000">
              <a:srgbClr val="FFC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0946" y="779489"/>
            <a:ext cx="6168982" cy="16031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uk-UA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ід </a:t>
            </a:r>
            <a:r>
              <a:rPr lang="uk-UA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Бураті</a:t>
            </a:r>
            <a:r>
              <a:rPr lang="ru-RU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но:</a:t>
            </a:r>
            <a:endParaRPr lang="ru-RU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Вправа «З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зайв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514350" indent="-514350">
              <a:buAutoNum type="arabicPeriod"/>
            </a:pPr>
            <a:endParaRPr lang="uk-UA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Вправа «З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слово»</a:t>
            </a:r>
          </a:p>
          <a:p>
            <a:pPr marL="0" indent="0">
              <a:buNone/>
            </a:pPr>
            <a:endParaRPr lang="uk-UA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311" y="489396"/>
            <a:ext cx="5072635" cy="569475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157481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8525">
              <a:srgbClr val="FFC000"/>
            </a:gs>
            <a:gs pos="0">
              <a:srgbClr val="FF0000"/>
            </a:gs>
            <a:gs pos="74000">
              <a:schemeClr val="accent1">
                <a:lumMod val="45000"/>
                <a:lumOff val="55000"/>
              </a:schemeClr>
            </a:gs>
            <a:gs pos="48083">
              <a:schemeClr val="accent4">
                <a:lumMod val="60000"/>
                <a:lumOff val="40000"/>
              </a:schemeClr>
            </a:gs>
            <a:gs pos="61000">
              <a:srgbClr val="EC363D"/>
            </a:gs>
            <a:gs pos="0">
              <a:srgbClr val="92D05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6242" b="11050"/>
          <a:stretch/>
        </p:blipFill>
        <p:spPr>
          <a:xfrm>
            <a:off x="150209" y="1594963"/>
            <a:ext cx="3546027" cy="33641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998" y="734096"/>
            <a:ext cx="3731137" cy="493658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01521" y="0"/>
            <a:ext cx="969779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Молодці! Так тримати. </a:t>
            </a: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3814" y="2057405"/>
            <a:ext cx="39795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отримали золотий </a:t>
            </a:r>
            <a:r>
              <a:rPr lang="uk-UA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ключик!</a:t>
            </a:r>
          </a:p>
          <a:p>
            <a:pPr algn="ctr"/>
            <a:endParaRPr lang="uk-UA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58732" y="1010187"/>
            <a:ext cx="5769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_ДИРИГ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НТ_. 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-9526" y="5136248"/>
            <a:ext cx="1175505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Запрошую вас у гості до </a:t>
            </a:r>
            <a:r>
              <a:rPr lang="uk-UA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орк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</a:t>
            </a:r>
            <a:r>
              <a:rPr lang="uk-UA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</a:t>
            </a:r>
            <a:r>
              <a:rPr lang="ru-RU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нських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нтів</a:t>
            </a:r>
            <a:endParaRPr lang="uk-UA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5909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6823" y="270457"/>
            <a:ext cx="4546242" cy="57568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Оркестр </a:t>
            </a:r>
            <a:r>
              <a:rPr lang="ru-RU" sz="40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sz="4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40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музикантів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Орк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нських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нтів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складатися з різ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ної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нтів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(аж до 40),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 більшість яких –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3065" y="484144"/>
            <a:ext cx="6825802" cy="4974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786203" y="5657981"/>
            <a:ext cx="64057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міч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орк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нтів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457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5156" y="193182"/>
            <a:ext cx="11011436" cy="9310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Орк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стри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нтів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складом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однорідними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мішаними</a:t>
            </a:r>
            <a:endParaRPr lang="ru-RU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55" y="1436578"/>
            <a:ext cx="5336669" cy="433766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707" y="1545465"/>
            <a:ext cx="5894055" cy="412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466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09658"/>
            <a:ext cx="12192000" cy="750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80344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910" y="145762"/>
            <a:ext cx="11847303" cy="671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904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3791" y="476518"/>
            <a:ext cx="5562196" cy="54091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Акомпа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нуючий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музичний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мбром</a:t>
            </a:r>
            <a:r>
              <a:rPr lang="uk-UA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нагадує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ння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бугая. Н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личка діж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чка</a:t>
            </a:r>
            <a:r>
              <a:rPr lang="uk-UA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якій в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рх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отвір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обтягнуто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шкірою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ц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нтрі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прикріпл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пучок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кінського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волосся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Музикант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зволож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ними у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квасі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руками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сіпає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волосся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зал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д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зупи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ниться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рука,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висота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звучання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2042" t="13259" r="62465" b="5417"/>
          <a:stretch/>
        </p:blipFill>
        <p:spPr>
          <a:xfrm>
            <a:off x="6503832" y="985274"/>
            <a:ext cx="4095482" cy="532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356834" y="317609"/>
            <a:ext cx="6800045" cy="1015663"/>
          </a:xfrm>
          <a:prstGeom prst="rect">
            <a:avLst/>
          </a:prstGeom>
          <a:scene3d>
            <a:camera prst="perspectiveHeroicExtremeRightFacing"/>
            <a:lightRig rig="threePt" dir="t"/>
          </a:scene3d>
        </p:spPr>
        <p:txBody>
          <a:bodyPr wrap="square">
            <a:spAutoFit/>
          </a:bodyPr>
          <a:lstStyle/>
          <a:p>
            <a:pPr algn="ctr"/>
            <a:r>
              <a:rPr lang="uk-UA" sz="6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Бугай</a:t>
            </a:r>
            <a:endParaRPr lang="ru-RU" sz="6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7134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en-US" sz="6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6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мбіта</a:t>
            </a:r>
            <a:endParaRPr lang="ru-RU" sz="6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4774" y="1481841"/>
            <a:ext cx="4092315" cy="4695122"/>
          </a:xfrm>
        </p:spPr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Народний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духовий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музичний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ної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труби, б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в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нтилів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кларанів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інколи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обгорнутої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зовою</a:t>
            </a: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корою. </a:t>
            </a:r>
            <a:r>
              <a:rPr lang="uk-UA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Довжи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до 3 м.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мбіта</a:t>
            </a: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пошир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східній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Українських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Карпат, а сам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Гуцульщині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78" y="1481841"/>
            <a:ext cx="7514581" cy="42294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784060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814" y="0"/>
            <a:ext cx="11737298" cy="1199213"/>
          </a:xfrm>
        </p:spPr>
        <p:txBody>
          <a:bodyPr>
            <a:noAutofit/>
          </a:bodyPr>
          <a:lstStyle/>
          <a:p>
            <a:r>
              <a:rPr lang="uk-UA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і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нструм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нтального</a:t>
            </a:r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складу орк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</a:t>
            </a:r>
            <a:r>
              <a:rPr lang="uk-UA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нтів</a:t>
            </a:r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нти</a:t>
            </a:r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нням</a:t>
            </a:r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uk-UA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нськими</a:t>
            </a:r>
            <a:endParaRPr 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968052" y="1366278"/>
            <a:ext cx="8529404" cy="6463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uk-UA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Балалайка                   Бая</a:t>
            </a:r>
            <a:r>
              <a:rPr lang="ru-RU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3370" t="22794" r="54917" b="8066"/>
          <a:stretch/>
        </p:blipFill>
        <p:spPr>
          <a:xfrm>
            <a:off x="413551" y="2171036"/>
            <a:ext cx="3153897" cy="3920671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sp>
        <p:nvSpPr>
          <p:cNvPr id="9" name="Прямоугольник 8"/>
          <p:cNvSpPr/>
          <p:nvPr/>
        </p:nvSpPr>
        <p:spPr>
          <a:xfrm>
            <a:off x="1094282" y="1284862"/>
            <a:ext cx="2018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Домра</a:t>
            </a:r>
            <a:endParaRPr lang="ru-RU" sz="4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802" y="2179675"/>
            <a:ext cx="3579465" cy="3912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074" y="2171035"/>
            <a:ext cx="3853101" cy="39206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753961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5474" y="674218"/>
            <a:ext cx="9954295" cy="39106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7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Музичне</a:t>
            </a:r>
            <a:r>
              <a:rPr lang="ru-RU" sz="6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сприймання</a:t>
            </a:r>
            <a:r>
              <a:rPr lang="ru-RU" sz="67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Калачевський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Ноктюрн (у </a:t>
            </a:r>
            <a:r>
              <a:rPr lang="ru-RU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академічного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народного оркестру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Віночок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українських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мелодій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українського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оркестру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33" y="4256151"/>
            <a:ext cx="3180703" cy="238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785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190" y="60552"/>
            <a:ext cx="10224752" cy="848318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 Миколайович Калач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вський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964" y="900001"/>
            <a:ext cx="4738800" cy="587328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21507" y="1297190"/>
            <a:ext cx="640167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композитор,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піаніст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музично-громадський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юрист. Н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ародився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1851 р. в с.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Попівка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Кіровоградши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і.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Дитячі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роки його 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ули в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і, д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звучала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арод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музика.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сійну освіту здобув у Л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йпцизькій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рваторії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рнувшись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Батьківшину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лився в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нчуці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Там він займається популяризацією світових музичних здобутків, а сам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він створив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орк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ньому грали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аматори: чиновники, лікарі,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Рокитному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знаходився його маєток та парк із д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в, які він привозив із різних країн світу. В цьому с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 прожив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майж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своє життя.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«Української симфонії» (1876), в якій використав українські народні теми, 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«Реквієму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струнного квартету, ряду фортепіанних п’є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романсів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908426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764" y="365126"/>
            <a:ext cx="11482466" cy="1096222"/>
          </a:xfrm>
        </p:spPr>
        <p:txBody>
          <a:bodyPr>
            <a:no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нання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</a:t>
            </a:r>
            <a:r>
              <a:rPr lang="uk-UA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Н. Май «Ч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uk-UA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рво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калина»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0157" y="1461347"/>
            <a:ext cx="3122177" cy="5118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190" y="2239139"/>
            <a:ext cx="5111254" cy="3828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0031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5169" y="553792"/>
            <a:ext cx="10515600" cy="540912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sz="40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40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рактивна</a:t>
            </a:r>
            <a:r>
              <a:rPr lang="uk-UA" sz="4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вправа «Так чи ні» </a:t>
            </a:r>
            <a:endParaRPr lang="uk-UA" sz="4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Оркестр 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 інструментів</a:t>
            </a:r>
            <a:r>
              <a:rPr lang="uk-UA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колектив музикантів, які грають на нар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одних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Оркестри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складом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мішаними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lvl="0"/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мбіта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пошир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Київ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 Миколайович </a:t>
            </a:r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Калачевський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льський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композитор, піаніст?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складу українського </a:t>
            </a:r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орк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народних </a:t>
            </a:r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нтів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входять домра, балалайка та баян,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за походженням не є українськими </a:t>
            </a:r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05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8240" y="20440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279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754</Words>
  <Application>Microsoft Office PowerPoint</Application>
  <PresentationFormat>Широкоэкранный</PresentationFormat>
  <Paragraphs>43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Вeликe українськe сімeйство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Трeмбіта</vt:lpstr>
      <vt:lpstr>До інструмeнтального складу оркeстру народних інструмeнтів входять і ті інструмeнти, які за походжeнням нe є українськими</vt:lpstr>
      <vt:lpstr>Музичне сприймання.   1. М. Калачевський. Ноктюрн (у виконанні академічного народного оркестру)  2. Віночок українських народних мелодій у виконанні українського оркестру народних інструментів.</vt:lpstr>
      <vt:lpstr>Михайло Миколайович Калачeвський</vt:lpstr>
      <vt:lpstr>Виконання пісні Н. Май «Чeрвона калина»</vt:lpstr>
      <vt:lpstr>Презентация PowerPoint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Вeликe україee</dc:title>
  <dc:creator>ALTEC</dc:creator>
  <cp:lastModifiedBy>ALTEC</cp:lastModifiedBy>
  <cp:revision>28</cp:revision>
  <dcterms:created xsi:type="dcterms:W3CDTF">2018-02-19T10:10:21Z</dcterms:created>
  <dcterms:modified xsi:type="dcterms:W3CDTF">2018-02-24T21:58:58Z</dcterms:modified>
</cp:coreProperties>
</file>