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5" autoAdjust="0"/>
    <p:restoredTop sz="94660"/>
  </p:normalViewPr>
  <p:slideViewPr>
    <p:cSldViewPr snapToGrid="0">
      <p:cViewPr varScale="1">
        <p:scale>
          <a:sx n="46" d="100"/>
          <a:sy n="46" d="100"/>
        </p:scale>
        <p:origin x="74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smtClean="0"/>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2660C7-FF1B-43B1-BF5C-2AD509DC2101}" type="datetimeFigureOut">
              <a:rPr lang="uk-UA" smtClean="0"/>
              <a:t>18.03.2021</a:t>
            </a:fld>
            <a:endParaRPr lang="uk-UA"/>
          </a:p>
        </p:txBody>
      </p:sp>
      <p:sp>
        <p:nvSpPr>
          <p:cNvPr id="5" name="Footer Placeholder 4"/>
          <p:cNvSpPr>
            <a:spLocks noGrp="1"/>
          </p:cNvSpPr>
          <p:nvPr>
            <p:ph type="ftr" sz="quarter" idx="11"/>
          </p:nvPr>
        </p:nvSpPr>
        <p:spPr>
          <a:xfrm>
            <a:off x="2416500" y="329307"/>
            <a:ext cx="4973915" cy="309201"/>
          </a:xfrm>
        </p:spPr>
        <p:txBody>
          <a:bodyPr/>
          <a:lstStyle/>
          <a:p>
            <a:endParaRPr lang="uk-UA"/>
          </a:p>
        </p:txBody>
      </p:sp>
      <p:sp>
        <p:nvSpPr>
          <p:cNvPr id="6" name="Slide Number Placeholder 5"/>
          <p:cNvSpPr>
            <a:spLocks noGrp="1"/>
          </p:cNvSpPr>
          <p:nvPr>
            <p:ph type="sldNum" sz="quarter" idx="12"/>
          </p:nvPr>
        </p:nvSpPr>
        <p:spPr>
          <a:xfrm>
            <a:off x="1437664" y="798973"/>
            <a:ext cx="811019" cy="503578"/>
          </a:xfrm>
        </p:spPr>
        <p:txBody>
          <a:bodyPr/>
          <a:lstStyle/>
          <a:p>
            <a:fld id="{94543F17-8BC2-4A55-B239-4FF549DBFAE1}" type="slidenum">
              <a:rPr lang="uk-UA" smtClean="0"/>
              <a:t>‹#›</a:t>
            </a:fld>
            <a:endParaRPr lang="uk-UA"/>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6979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2660C7-FF1B-43B1-BF5C-2AD509DC2101}" type="datetimeFigureOut">
              <a:rPr lang="uk-UA" smtClean="0"/>
              <a:t>18.03.2021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4543F17-8BC2-4A55-B239-4FF549DBFAE1}" type="slidenum">
              <a:rPr lang="uk-UA" smtClean="0"/>
              <a:t>‹#›</a:t>
            </a:fld>
            <a:endParaRPr lang="uk-UA"/>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7919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2660C7-FF1B-43B1-BF5C-2AD509DC2101}" type="datetimeFigureOut">
              <a:rPr lang="uk-UA" smtClean="0"/>
              <a:t>18.03.2021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4543F17-8BC2-4A55-B239-4FF549DBFAE1}" type="slidenum">
              <a:rPr lang="uk-UA" smtClean="0"/>
              <a:t>‹#›</a:t>
            </a:fld>
            <a:endParaRPr lang="uk-UA"/>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9759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2660C7-FF1B-43B1-BF5C-2AD509DC2101}" type="datetimeFigureOut">
              <a:rPr lang="uk-UA" smtClean="0"/>
              <a:t>18.03.2021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4543F17-8BC2-4A55-B239-4FF549DBFAE1}" type="slidenum">
              <a:rPr lang="uk-UA" smtClean="0"/>
              <a:t>‹#›</a:t>
            </a:fld>
            <a:endParaRPr lang="uk-UA"/>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6096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2660C7-FF1B-43B1-BF5C-2AD509DC2101}" type="datetimeFigureOut">
              <a:rPr lang="uk-UA" smtClean="0"/>
              <a:t>18.03.2021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94543F17-8BC2-4A55-B239-4FF549DBFAE1}" type="slidenum">
              <a:rPr lang="uk-UA" smtClean="0"/>
              <a:t>‹#›</a:t>
            </a:fld>
            <a:endParaRPr lang="uk-UA"/>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568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2660C7-FF1B-43B1-BF5C-2AD509DC2101}" type="datetimeFigureOut">
              <a:rPr lang="uk-UA" smtClean="0"/>
              <a:t>18.03.2021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94543F17-8BC2-4A55-B239-4FF549DBFAE1}" type="slidenum">
              <a:rPr lang="uk-UA" smtClean="0"/>
              <a:t>‹#›</a:t>
            </a:fld>
            <a:endParaRPr lang="uk-UA"/>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5767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2660C7-FF1B-43B1-BF5C-2AD509DC2101}" type="datetimeFigureOut">
              <a:rPr lang="uk-UA" smtClean="0"/>
              <a:t>18.03.2021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94543F17-8BC2-4A55-B239-4FF549DBFAE1}" type="slidenum">
              <a:rPr lang="uk-UA" smtClean="0"/>
              <a:t>‹#›</a:t>
            </a:fld>
            <a:endParaRPr lang="uk-UA"/>
          </a:p>
        </p:txBody>
      </p:sp>
    </p:spTree>
    <p:extLst>
      <p:ext uri="{BB962C8B-B14F-4D97-AF65-F5344CB8AC3E}">
        <p14:creationId xmlns:p14="http://schemas.microsoft.com/office/powerpoint/2010/main" val="3337964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smtClean="0"/>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2660C7-FF1B-43B1-BF5C-2AD509DC2101}" type="datetimeFigureOut">
              <a:rPr lang="uk-UA" smtClean="0"/>
              <a:t>18.03.2021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4543F17-8BC2-4A55-B239-4FF549DBFAE1}" type="slidenum">
              <a:rPr lang="uk-UA" smtClean="0"/>
              <a:t>‹#›</a:t>
            </a:fld>
            <a:endParaRPr lang="uk-UA"/>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739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A2660C7-FF1B-43B1-BF5C-2AD509DC2101}" type="datetimeFigureOut">
              <a:rPr lang="uk-UA" smtClean="0"/>
              <a:t>18.03.2021</a:t>
            </a:fld>
            <a:endParaRPr lang="uk-UA"/>
          </a:p>
        </p:txBody>
      </p:sp>
      <p:sp>
        <p:nvSpPr>
          <p:cNvPr id="6" name="Footer Placeholder 5"/>
          <p:cNvSpPr>
            <a:spLocks noGrp="1"/>
          </p:cNvSpPr>
          <p:nvPr>
            <p:ph type="ftr" sz="quarter" idx="11"/>
          </p:nvPr>
        </p:nvSpPr>
        <p:spPr>
          <a:xfrm>
            <a:off x="1447382" y="318640"/>
            <a:ext cx="5541004" cy="320931"/>
          </a:xfrm>
        </p:spPr>
        <p:txBody>
          <a:bodyPr/>
          <a:lstStyle/>
          <a:p>
            <a:endParaRPr lang="uk-UA"/>
          </a:p>
        </p:txBody>
      </p:sp>
      <p:sp>
        <p:nvSpPr>
          <p:cNvPr id="7" name="Slide Number Placeholder 6"/>
          <p:cNvSpPr>
            <a:spLocks noGrp="1"/>
          </p:cNvSpPr>
          <p:nvPr>
            <p:ph type="sldNum" sz="quarter" idx="12"/>
          </p:nvPr>
        </p:nvSpPr>
        <p:spPr/>
        <p:txBody>
          <a:bodyPr/>
          <a:lstStyle/>
          <a:p>
            <a:fld id="{94543F17-8BC2-4A55-B239-4FF549DBFAE1}" type="slidenum">
              <a:rPr lang="uk-UA" smtClean="0"/>
              <a:t>‹#›</a:t>
            </a:fld>
            <a:endParaRPr lang="uk-UA"/>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5345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2660C7-FF1B-43B1-BF5C-2AD509DC2101}" type="datetimeFigureOut">
              <a:rPr lang="uk-UA" smtClean="0"/>
              <a:t>18.03.2021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4543F17-8BC2-4A55-B239-4FF549DBFAE1}" type="slidenum">
              <a:rPr lang="uk-UA" smtClean="0"/>
              <a:t>‹#›</a:t>
            </a:fld>
            <a:endParaRPr lang="uk-UA"/>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9595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2660C7-FF1B-43B1-BF5C-2AD509DC2101}" type="datetimeFigureOut">
              <a:rPr lang="uk-UA" smtClean="0"/>
              <a:t>18.03.2021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4543F17-8BC2-4A55-B239-4FF549DBFAE1}" type="slidenum">
              <a:rPr lang="uk-UA" smtClean="0"/>
              <a:t>‹#›</a:t>
            </a:fld>
            <a:endParaRPr lang="uk-UA"/>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3095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A2660C7-FF1B-43B1-BF5C-2AD509DC2101}" type="datetimeFigureOut">
              <a:rPr lang="uk-UA" smtClean="0"/>
              <a:t>18.03.2021</a:t>
            </a:fld>
            <a:endParaRPr lang="uk-UA"/>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4543F17-8BC2-4A55-B239-4FF549DBFAE1}" type="slidenum">
              <a:rPr lang="uk-UA" smtClean="0"/>
              <a:t>‹#›</a:t>
            </a:fld>
            <a:endParaRPr lang="uk-UA"/>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9985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819" y="249383"/>
            <a:ext cx="10847036" cy="1604372"/>
          </a:xfrm>
        </p:spPr>
        <p:txBody>
          <a:bodyPr>
            <a:normAutofit fontScale="90000"/>
          </a:bodyPr>
          <a:lstStyle/>
          <a:p>
            <a:pPr algn="ctr"/>
            <a: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t>9 класс</a:t>
            </a:r>
            <a:b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t>Развитие речи. Культура речи </a:t>
            </a:r>
            <a:b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t>ЖИЗНЬ В  СПОРТЕ И  СПОРТ В  ЖИЗНИ </a:t>
            </a:r>
            <a:b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ru-RU" sz="2800" b="1" dirty="0" smtClean="0">
                <a:solidFill>
                  <a:schemeClr val="tx1">
                    <a:lumMod val="85000"/>
                    <a:lumOff val="15000"/>
                  </a:schemeClr>
                </a:solidFill>
                <a:latin typeface="Times New Roman" panose="02020603050405020304" pitchFamily="18" charset="0"/>
                <a:cs typeface="Times New Roman" panose="02020603050405020304" pitchFamily="18" charset="0"/>
              </a:rPr>
              <a:t>Лобановский навсегда</a:t>
            </a:r>
            <a:endParaRPr lang="uk-UA" sz="2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98764" y="1853755"/>
            <a:ext cx="8915400" cy="3612591"/>
          </a:xfrm>
        </p:spPr>
        <p:txBody>
          <a:bodyPr>
            <a:normAutofit fontScale="77500" lnSpcReduction="20000"/>
          </a:bodyPr>
          <a:lstStyle/>
          <a:p>
            <a:r>
              <a:rPr lang="ru-RU" sz="3200" dirty="0" smtClean="0">
                <a:solidFill>
                  <a:schemeClr val="accent1">
                    <a:lumMod val="50000"/>
                  </a:schemeClr>
                </a:solidFill>
                <a:latin typeface="Times New Roman" panose="02020603050405020304" pitchFamily="18" charset="0"/>
                <a:cs typeface="Times New Roman" panose="02020603050405020304" pitchFamily="18" charset="0"/>
              </a:rPr>
              <a:t>Читаем, применяя технику критического чтения, соотнося требования к описанию портрета с реальным описанием в тексте. </a:t>
            </a:r>
          </a:p>
          <a:p>
            <a:r>
              <a:rPr lang="ru-RU" sz="3200" dirty="0" smtClean="0">
                <a:solidFill>
                  <a:schemeClr val="accent1">
                    <a:lumMod val="50000"/>
                  </a:schemeClr>
                </a:solidFill>
                <a:latin typeface="Times New Roman" panose="02020603050405020304" pitchFamily="18" charset="0"/>
                <a:cs typeface="Times New Roman" panose="02020603050405020304" pitchFamily="18" charset="0"/>
              </a:rPr>
              <a:t>Говорим, определяя роль языковых единиц в портретном описании. </a:t>
            </a:r>
          </a:p>
          <a:p>
            <a:r>
              <a:rPr lang="ru-RU" sz="3200" dirty="0" smtClean="0">
                <a:solidFill>
                  <a:schemeClr val="accent1">
                    <a:lumMod val="50000"/>
                  </a:schemeClr>
                </a:solidFill>
                <a:latin typeface="Times New Roman" panose="02020603050405020304" pitchFamily="18" charset="0"/>
                <a:cs typeface="Times New Roman" panose="02020603050405020304" pitchFamily="18" charset="0"/>
              </a:rPr>
              <a:t>Пишем: делаем выписки из текста; дополняем портретное описание информацией, полученной из других источников.</a:t>
            </a:r>
            <a:endParaRPr lang="uk-UA" sz="32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5124" name="Picture 4" descr="Футбол обложка 70х50_500 экз.cd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4164" y="2602775"/>
            <a:ext cx="2162175"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0619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2509" y="665018"/>
            <a:ext cx="11305309" cy="5262979"/>
          </a:xfrm>
          <a:prstGeom prst="rect">
            <a:avLst/>
          </a:prstGeom>
        </p:spPr>
        <p:txBody>
          <a:bodyPr wrap="square">
            <a:spAutoFit/>
          </a:bodyPr>
          <a:lstStyle/>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Портретный очерк  — это описание жизни какого-либо человека (известного или неизвестного). Такое произведение схоже с  написанием портрета художником. Но если живописец работает с  помощью кисти и  красок, то в  данном случае наносят словесные «мазки». При этом изображают:</a:t>
            </a:r>
          </a:p>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 — внешность; </a:t>
            </a:r>
          </a:p>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 внутренний мир; </a:t>
            </a:r>
          </a:p>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 черты характера и  особенности темперамента; </a:t>
            </a:r>
          </a:p>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 проникаются надеждами и  мечтами изображаемого лица. </a:t>
            </a:r>
          </a:p>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Здесь важно забыть о  себе и  мысленно стать человеком, чья жизнь описывается. Особенную роль при этом играет способность к  сопереживанию.</a:t>
            </a:r>
            <a:endParaRPr lang="uk-UA" sz="28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4224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073" y="187037"/>
            <a:ext cx="10680781" cy="1666718"/>
          </a:xfrm>
        </p:spPr>
        <p:txBody>
          <a:bodyPr>
            <a:noAutofit/>
          </a:bodyPr>
          <a:lstStyle/>
          <a:p>
            <a:r>
              <a:rPr lang="ru-RU" sz="2400" b="1" dirty="0">
                <a:solidFill>
                  <a:schemeClr val="tx1">
                    <a:lumMod val="85000"/>
                    <a:lumOff val="15000"/>
                  </a:schemeClr>
                </a:solidFill>
                <a:latin typeface="Times New Roman" panose="02020603050405020304" pitchFamily="18" charset="0"/>
                <a:cs typeface="Times New Roman" panose="02020603050405020304" pitchFamily="18" charset="0"/>
              </a:rPr>
              <a:t>Прочитайте текст. Соотнесите требования к  описанию личности с  информацией из текста. </a:t>
            </a:r>
            <a: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t/>
            </a:r>
            <a:b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t>Какие </a:t>
            </a:r>
            <a:r>
              <a:rPr lang="ru-RU" sz="2400" b="1" dirty="0">
                <a:solidFill>
                  <a:schemeClr val="tx1">
                    <a:lumMod val="85000"/>
                    <a:lumOff val="15000"/>
                  </a:schemeClr>
                </a:solidFill>
                <a:latin typeface="Times New Roman" panose="02020603050405020304" pitchFamily="18" charset="0"/>
                <a:cs typeface="Times New Roman" panose="02020603050405020304" pitchFamily="18" charset="0"/>
              </a:rPr>
              <a:t>черты всемирно известного тренера В.  В.  Лобановского </a:t>
            </a:r>
            <a: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t>отмечены </a:t>
            </a:r>
            <a:r>
              <a:rPr lang="ru-RU" sz="2400" b="1" dirty="0">
                <a:solidFill>
                  <a:schemeClr val="tx1">
                    <a:lumMod val="85000"/>
                    <a:lumOff val="15000"/>
                  </a:schemeClr>
                </a:solidFill>
                <a:latin typeface="Times New Roman" panose="02020603050405020304" pitchFamily="18" charset="0"/>
                <a:cs typeface="Times New Roman" panose="02020603050405020304" pitchFamily="18" charset="0"/>
              </a:rPr>
              <a:t>в  </a:t>
            </a:r>
            <a: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t>очерке?</a:t>
            </a:r>
            <a:endParaRPr lang="uk-UA" sz="24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74072" y="1853755"/>
            <a:ext cx="11533909" cy="4256100"/>
          </a:xfrm>
        </p:spPr>
        <p:txBody>
          <a:bodyPr>
            <a:noAutofit/>
          </a:bodyPr>
          <a:lstStyle/>
          <a:p>
            <a:pPr algn="ctr"/>
            <a:r>
              <a:rPr lang="ru-RU" sz="2400" b="1" dirty="0">
                <a:solidFill>
                  <a:schemeClr val="accent1">
                    <a:lumMod val="50000"/>
                  </a:schemeClr>
                </a:solidFill>
                <a:latin typeface="Times New Roman" panose="02020603050405020304" pitchFamily="18" charset="0"/>
                <a:cs typeface="Times New Roman" panose="02020603050405020304" pitchFamily="18" charset="0"/>
              </a:rPr>
              <a:t>АЙСБЕРГ* УКРАИНСКОГО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ФУТБОЛА</a:t>
            </a:r>
          </a:p>
          <a:p>
            <a:pPr algn="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Айсберг </a:t>
            </a:r>
            <a:r>
              <a:rPr lang="ru-RU" sz="2400" b="1" dirty="0">
                <a:solidFill>
                  <a:schemeClr val="accent1">
                    <a:lumMod val="50000"/>
                  </a:schemeClr>
                </a:solidFill>
                <a:latin typeface="Times New Roman" panose="02020603050405020304" pitchFamily="18" charset="0"/>
                <a:cs typeface="Times New Roman" panose="02020603050405020304" pitchFamily="18" charset="0"/>
              </a:rPr>
              <a:t>— крупная, свободно плавающая по водной глади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ледяная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глыба. Видимая часть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айсберга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невелика — около 90 % его объема скрыто под водой. (Из словаря</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400" b="1" dirty="0">
                <a:solidFill>
                  <a:schemeClr val="accent1">
                    <a:lumMod val="50000"/>
                  </a:schemeClr>
                </a:solidFill>
                <a:latin typeface="Times New Roman" panose="02020603050405020304" pitchFamily="18" charset="0"/>
                <a:cs typeface="Times New Roman" panose="02020603050405020304" pitchFamily="18" charset="0"/>
              </a:rPr>
              <a:t> </a:t>
            </a:r>
            <a:endParaRPr lang="ru-RU" sz="2400" b="1" dirty="0" smtClean="0">
              <a:solidFill>
                <a:schemeClr val="accent1">
                  <a:lumMod val="50000"/>
                </a:schemeClr>
              </a:solidFill>
              <a:latin typeface="Times New Roman" panose="02020603050405020304" pitchFamily="18" charset="0"/>
              <a:cs typeface="Times New Roman" panose="02020603050405020304" pitchFamily="18" charset="0"/>
            </a:endParaRPr>
          </a:p>
          <a:p>
            <a:pPr algn="just"/>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Лобановский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в «Динамо» — отдельная история в истории.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Лобановский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в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сборной </a:t>
            </a:r>
            <a:r>
              <a:rPr lang="ru-RU" sz="2400" b="1" dirty="0">
                <a:solidFill>
                  <a:schemeClr val="accent1">
                    <a:lumMod val="50000"/>
                  </a:schemeClr>
                </a:solidFill>
                <a:latin typeface="Times New Roman" panose="02020603050405020304" pitchFamily="18" charset="0"/>
                <a:cs typeface="Times New Roman" panose="02020603050405020304" pitchFamily="18" charset="0"/>
              </a:rPr>
              <a:t>— недопетая песня. Лобановский в футболе —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великий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мастер. А кто такой Лобановский для мирового футбола,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продемонстрировал </a:t>
            </a:r>
            <a:r>
              <a:rPr lang="ru-RU" sz="2400" b="1" dirty="0">
                <a:solidFill>
                  <a:schemeClr val="accent1">
                    <a:lumMod val="50000"/>
                  </a:schemeClr>
                </a:solidFill>
                <a:latin typeface="Times New Roman" panose="02020603050405020304" pitchFamily="18" charset="0"/>
                <a:cs typeface="Times New Roman" panose="02020603050405020304" pitchFamily="18" charset="0"/>
              </a:rPr>
              <a:t>УЕФА* — перед финалом Лиги чемпионов 2002 года весь футбольный мир почтил память Мэтра минутой молчания…</a:t>
            </a:r>
            <a:endParaRPr lang="uk-UA" sz="24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942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5472" y="207819"/>
            <a:ext cx="11824855" cy="6147116"/>
          </a:xfrm>
          <a:prstGeom prst="rect">
            <a:avLst/>
          </a:prstGeom>
        </p:spPr>
        <p:txBody>
          <a:bodyPr wrap="square">
            <a:spAutoFit/>
          </a:bodyPr>
          <a:lstStyle/>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УЕФА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аббр</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от англ.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Union</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of</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European</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Football</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Associations</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 Союз европейских футбольных ассоциаций, организация, управляющая футболом в Европе и некоторых западных регионах Азии. Она объединяет национальные футбольные ассоциации европейских стран. </a:t>
            </a:r>
          </a:p>
          <a:p>
            <a:pPr algn="just"/>
            <a:r>
              <a:rPr lang="ru-RU" sz="2800" b="1" i="1" dirty="0" smtClean="0">
                <a:solidFill>
                  <a:schemeClr val="accent1">
                    <a:lumMod val="50000"/>
                  </a:schemeClr>
                </a:solidFill>
                <a:latin typeface="Times New Roman" panose="02020603050405020304" pitchFamily="18" charset="0"/>
                <a:cs typeface="Times New Roman" panose="02020603050405020304" pitchFamily="18" charset="0"/>
              </a:rPr>
              <a:t>Видимая часть </a:t>
            </a:r>
          </a:p>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Отрочество Лобановского пришлось на время, когда жили бедно, но сохраняли оптимизм. После рабочих будней люди ждали отдушины, и находили ее в футболе, теснясь на трибунах стадиона общества «Динамо», чья литера «Д» на футболках манила всю молодежь. Сейчас стадион называют стадионом Лобановского, того Лобановского, который приходил поглазеть на кумиров рыжим мальчишкой. Ему повезло влиться в великий поток послевоенной футбольной молодежи. В футбол играли все: и дети, и взрослые. При этом, не в пример другим ребятам, умудрялся еще и хорошо учиться в школе, много читал. Родителям, конечно же, футбольное увлечение сына не нравилось, они еще не знали, что детская забава перерастет в смысл его жизни и сделает из него первоклассного футболиста и выдающегося тренера.</a:t>
            </a:r>
            <a:endParaRPr lang="uk-UA" sz="2400" b="1" i="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9364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1109" y="477982"/>
            <a:ext cx="11014363" cy="4955203"/>
          </a:xfrm>
          <a:prstGeom prst="rect">
            <a:avLst/>
          </a:prstGeom>
        </p:spPr>
        <p:txBody>
          <a:bodyPr wrap="square">
            <a:spAutoFit/>
          </a:bodyPr>
          <a:lstStyle/>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Лобановского никогда не отличало наличие скорости, но это не мешало ему показывать фееричный футбол. Он словно веревкой привязывал мяч к ноге, за что и получил прозвище болельщиков «Шнур». А его убийственные крученые удары и угловые, которые он, к слову, отрабатывал еще будучи студентом политехнического института, не раз ставили в тупик вратарей разных команд. Пока другие пытались всеми способами продолжить игровую жизнь, он быстро покинул карьеру футболиста и уже в 29 лет стал тренером.</a:t>
            </a:r>
          </a:p>
          <a:p>
            <a:pPr algn="just"/>
            <a:endParaRPr lang="ru-RU" sz="2400" b="1" i="1" dirty="0">
              <a:solidFill>
                <a:schemeClr val="accent1">
                  <a:lumMod val="50000"/>
                </a:schemeClr>
              </a:solidFill>
              <a:latin typeface="Times New Roman" panose="02020603050405020304" pitchFamily="18" charset="0"/>
              <a:cs typeface="Times New Roman" panose="02020603050405020304" pitchFamily="18" charset="0"/>
            </a:endParaRPr>
          </a:p>
          <a:p>
            <a:pPr algn="just"/>
            <a:r>
              <a:rPr lang="ru-RU" sz="2800" b="1" i="1" dirty="0" smtClean="0">
                <a:solidFill>
                  <a:schemeClr val="accent1">
                    <a:lumMod val="50000"/>
                  </a:schemeClr>
                </a:solidFill>
                <a:latin typeface="Times New Roman" panose="02020603050405020304" pitchFamily="18" charset="0"/>
                <a:cs typeface="Times New Roman" panose="02020603050405020304" pitchFamily="18" charset="0"/>
              </a:rPr>
              <a:t> Невидимая часть </a:t>
            </a:r>
          </a:p>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Впоследствии, когда были уже два Кубка кубков, Суперкубок Европы и прочие титулы и регалии, многие пытались разгадать секреты успеха команд Лобановского. Мировая пресса поражалась монолитности и гибкости его построений. </a:t>
            </a:r>
            <a:endParaRPr lang="uk-UA" sz="2400" b="1" i="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5130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0327" y="353291"/>
            <a:ext cx="11284527" cy="4893647"/>
          </a:xfrm>
          <a:prstGeom prst="rect">
            <a:avLst/>
          </a:prstGeom>
        </p:spPr>
        <p:txBody>
          <a:bodyPr wrap="square">
            <a:spAutoFit/>
          </a:bodyPr>
          <a:lstStyle/>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Команда-звезда, которую он создал в кратчайший период в родном Киеве, была укомплектована звездами, не по светскому статусу, а по одаренности. Не команда звезд, а команда-звезда — это фактически слоган киевского «Динамо» второй половины 1990-х годов, придуманный и воплощенный в жизнь Валерием Лобановским. Тренер не боялся «ломать» игроков, подбирал оптимальные «детали» под командный «конструктор». Он видел в каждом игроке те качества, которые можно развить для пользы команды. И все время держал баланс за счет скорости, выносливости, трудоспособности футболистов. </a:t>
            </a:r>
          </a:p>
          <a:p>
            <a:pPr algn="just"/>
            <a:endParaRPr lang="ru-RU" sz="2400" b="1" i="1" dirty="0">
              <a:solidFill>
                <a:schemeClr val="accent1">
                  <a:lumMod val="50000"/>
                </a:schemeClr>
              </a:solidFill>
              <a:latin typeface="Times New Roman" panose="02020603050405020304" pitchFamily="18" charset="0"/>
              <a:cs typeface="Times New Roman" panose="02020603050405020304" pitchFamily="18" charset="0"/>
            </a:endParaRPr>
          </a:p>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В число учеников Валерия Лобановского входят такие известные футболисты, как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Мунтян</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Буряк, Блохин,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Балтача</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Демьяненко, Бессонов, Ребров, Михайличенко,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Шовковский</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Шевченко и другие. По мнению Сергея </a:t>
            </a:r>
            <a:r>
              <a:rPr lang="ru-RU" sz="2400" b="1" i="1" dirty="0" err="1" smtClean="0">
                <a:solidFill>
                  <a:schemeClr val="accent1">
                    <a:lumMod val="50000"/>
                  </a:schemeClr>
                </a:solidFill>
                <a:latin typeface="Times New Roman" panose="02020603050405020304" pitchFamily="18" charset="0"/>
                <a:cs typeface="Times New Roman" panose="02020603050405020304" pitchFamily="18" charset="0"/>
              </a:rPr>
              <a:t>Балтачи</a:t>
            </a:r>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 «В 70-е он играл в тот прессингующий футбол, в который сейчас играет “Барса”».</a:t>
            </a:r>
            <a:endParaRPr lang="uk-UA" sz="2400" b="1" i="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7705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6418" y="353291"/>
            <a:ext cx="11139055" cy="2740000"/>
          </a:xfrm>
          <a:prstGeom prst="rect">
            <a:avLst/>
          </a:prstGeom>
        </p:spPr>
        <p:txBody>
          <a:bodyPr wrap="square">
            <a:spAutoFit/>
          </a:bodyPr>
          <a:lstStyle/>
          <a:p>
            <a:pPr algn="just"/>
            <a:r>
              <a:rPr lang="ru-RU" sz="2400" b="1" i="1" dirty="0" smtClean="0">
                <a:solidFill>
                  <a:schemeClr val="accent1">
                    <a:lumMod val="50000"/>
                  </a:schemeClr>
                </a:solidFill>
                <a:latin typeface="Times New Roman" panose="02020603050405020304" pitchFamily="18" charset="0"/>
                <a:cs typeface="Times New Roman" panose="02020603050405020304" pitchFamily="18" charset="0"/>
              </a:rPr>
              <a:t>Великое видится на расстоянии. Символично, что УЕФА отдал должное величию этого потрясающего человека. Его память, его выдающаяся работа заставила склонить головы в минуту молчания лучших игроков мира, вышедших на поле со звездным мячом, чтобы разыграть европейскую футбольную корону. Валерий Васильевич Лобановский — это наиболее известный украинский тренер, а его заслуги будут жить в сердцах болельщиков вечно.                                                                                                   (Из Интернета)</a:t>
            </a:r>
            <a:endParaRPr lang="uk-UA" sz="2400" b="1" i="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26" name="Picture 2" descr="Книга «Лобановский» Александр Горбунов купить на YAKABOO.ua |  978-5-235-0408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0779" y="2912653"/>
            <a:ext cx="2530332" cy="35920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Лобановский, Валерий Васильевич — Википед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1102" y="3429000"/>
            <a:ext cx="3159519" cy="22116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Лобановский вошел в топ-25 тренеров за всю историю футбола - Новости на  KP.U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995" y="3330862"/>
            <a:ext cx="3585152" cy="240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913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3291" y="187037"/>
            <a:ext cx="11617036" cy="1666718"/>
          </a:xfrm>
        </p:spPr>
        <p:txBody>
          <a:bodyPr>
            <a:noAutofit/>
          </a:bodyPr>
          <a:lstStyle/>
          <a:p>
            <a:r>
              <a:rPr lang="ru-RU" sz="2400" b="1" dirty="0">
                <a:solidFill>
                  <a:schemeClr val="tx1">
                    <a:lumMod val="85000"/>
                    <a:lumOff val="15000"/>
                  </a:schemeClr>
                </a:solidFill>
                <a:latin typeface="Times New Roman" panose="02020603050405020304" pitchFamily="18" charset="0"/>
                <a:cs typeface="Times New Roman" panose="02020603050405020304" pitchFamily="18" charset="0"/>
              </a:rPr>
              <a:t>Прозвища в футболе такое же обычное дело, как обмен футболками после игры. Лобановский известен в истории под несколькими прозвищами: </a:t>
            </a:r>
            <a: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t>Айсберг </a:t>
            </a:r>
            <a:r>
              <a:rPr lang="ru-RU" sz="2400" b="1" dirty="0">
                <a:solidFill>
                  <a:schemeClr val="tx1">
                    <a:lumMod val="85000"/>
                    <a:lumOff val="15000"/>
                  </a:schemeClr>
                </a:solidFill>
                <a:latin typeface="Times New Roman" panose="02020603050405020304" pitchFamily="18" charset="0"/>
                <a:cs typeface="Times New Roman" panose="02020603050405020304" pitchFamily="18" charset="0"/>
              </a:rPr>
              <a:t>— за невозмутимость и кажущуюся холодность, Полковник — за </a:t>
            </a:r>
            <a:r>
              <a:rPr lang="ru-RU" sz="2400" b="1" dirty="0" smtClean="0">
                <a:solidFill>
                  <a:schemeClr val="tx1">
                    <a:lumMod val="85000"/>
                    <a:lumOff val="15000"/>
                  </a:schemeClr>
                </a:solidFill>
                <a:latin typeface="Times New Roman" panose="02020603050405020304" pitchFamily="18" charset="0"/>
                <a:cs typeface="Times New Roman" panose="02020603050405020304" pitchFamily="18" charset="0"/>
              </a:rPr>
              <a:t>требовательность</a:t>
            </a:r>
            <a:r>
              <a:rPr lang="ru-RU" sz="2400" dirty="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pic>
        <p:nvPicPr>
          <p:cNvPr id="2052" name="Picture 4" descr="Игроки «Динамо» встретятся с болельщиками на стадионе им. В.Лобановского (7  августа 2019 г.) — Динамо Киев от Шури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291" y="2191838"/>
            <a:ext cx="4925291" cy="276711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amsara Suite в круизе Costa Favolosa 05/2018+10/2018+05 и10/19-20, один  маршрут и один Slava - Страница 100 - Круизный форум"/>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07267" y="2191838"/>
            <a:ext cx="6463060" cy="276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451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7982" y="0"/>
            <a:ext cx="11097491" cy="6234983"/>
          </a:xfrm>
          <a:prstGeom prst="rect">
            <a:avLst/>
          </a:prstGeom>
        </p:spPr>
        <p:txBody>
          <a:bodyPr wrap="square">
            <a:spAutoFit/>
          </a:bodyPr>
          <a:lstStyle/>
          <a:p>
            <a:pPr algn="ctr"/>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Работа со словом</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 </a:t>
            </a:r>
          </a:p>
          <a:p>
            <a:pPr algn="just"/>
            <a:endParaRPr lang="ru-RU" sz="2400" b="1" dirty="0" smtClean="0">
              <a:solidFill>
                <a:schemeClr val="accent1">
                  <a:lumMod val="50000"/>
                </a:schemeClr>
              </a:solidFill>
              <a:latin typeface="Times New Roman" panose="02020603050405020304" pitchFamily="18" charset="0"/>
              <a:cs typeface="Times New Roman" panose="02020603050405020304" pitchFamily="18" charset="0"/>
            </a:endParaRPr>
          </a:p>
          <a:p>
            <a:pPr algn="just"/>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Выпишите имена собственные  — прозвища знаменитого футболиста. Объясните их значение. </a:t>
            </a:r>
          </a:p>
          <a:p>
            <a:pPr algn="just"/>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Какое прозвище положено в  основу построения очерка? Как называется такое художественное средство? Согласны ли вы с  выбором автора? </a:t>
            </a:r>
          </a:p>
          <a:p>
            <a:pPr algn="just"/>
            <a:endParaRPr lang="ru-RU" sz="2400" b="1" dirty="0" smtClean="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Работа с  текстом. </a:t>
            </a:r>
          </a:p>
          <a:p>
            <a:pPr algn="just"/>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Определите роль эпиграфа в  тексте. Что он выражает: тему или идею? </a:t>
            </a:r>
          </a:p>
          <a:p>
            <a:pPr algn="just"/>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a:p>
            <a:pPr algn="just"/>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Расскажите, какие эпизоды из жизни выдающегося тренера изображены в  каждой из частей: «Видимая часть» и  «Невидимая часть». Подумайте, почему части озаглавлены именно так. </a:t>
            </a:r>
          </a:p>
          <a:p>
            <a:pPr algn="just"/>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Соотнесите изложенные выше требования к  портретному очерку с  тем, о  чем рассказано в  данном тексте. Соблюдаются ли они? Свой ответ обоснуйте.</a:t>
            </a:r>
            <a:endParaRPr lang="uk-UA" sz="24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40463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0491" y="207819"/>
            <a:ext cx="10244363" cy="1645936"/>
          </a:xfrm>
        </p:spPr>
        <p:txBody>
          <a:bodyPr>
            <a:normAutofit/>
          </a:bodyPr>
          <a:lstStyle/>
          <a:p>
            <a:pPr algn="ctr"/>
            <a:r>
              <a:rPr lang="ru-RU" sz="2700" b="1" dirty="0">
                <a:solidFill>
                  <a:schemeClr val="tx1">
                    <a:lumMod val="85000"/>
                    <a:lumOff val="15000"/>
                  </a:schemeClr>
                </a:solidFill>
                <a:latin typeface="Times New Roman" panose="02020603050405020304" pitchFamily="18" charset="0"/>
                <a:cs typeface="Times New Roman" panose="02020603050405020304" pitchFamily="18" charset="0"/>
              </a:rPr>
              <a:t>Домашнее задание </a:t>
            </a:r>
            <a:r>
              <a:rPr lang="ru-RU" sz="2700" b="1" dirty="0" smtClean="0">
                <a:solidFill>
                  <a:schemeClr val="tx1">
                    <a:lumMod val="85000"/>
                    <a:lumOff val="15000"/>
                  </a:schemeClr>
                </a:solidFill>
                <a:latin typeface="Times New Roman" panose="02020603050405020304" pitchFamily="18" charset="0"/>
                <a:cs typeface="Times New Roman" panose="02020603050405020304" pitchFamily="18" charset="0"/>
              </a:rPr>
              <a:t/>
            </a:r>
            <a:br>
              <a:rPr lang="ru-RU" sz="2700" b="1" dirty="0" smtClean="0">
                <a:solidFill>
                  <a:schemeClr val="tx1">
                    <a:lumMod val="85000"/>
                    <a:lumOff val="15000"/>
                  </a:schemeClr>
                </a:solidFill>
                <a:latin typeface="Times New Roman" panose="02020603050405020304" pitchFamily="18" charset="0"/>
                <a:cs typeface="Times New Roman" panose="02020603050405020304" pitchFamily="18" charset="0"/>
              </a:rPr>
            </a:br>
            <a:r>
              <a:rPr lang="ru-RU" sz="2700" b="1" dirty="0" smtClean="0">
                <a:solidFill>
                  <a:schemeClr val="tx1">
                    <a:lumMod val="85000"/>
                    <a:lumOff val="15000"/>
                  </a:schemeClr>
                </a:solidFill>
                <a:latin typeface="Times New Roman" panose="02020603050405020304" pitchFamily="18" charset="0"/>
                <a:cs typeface="Times New Roman" panose="02020603050405020304" pitchFamily="18" charset="0"/>
              </a:rPr>
              <a:t>Выберите </a:t>
            </a:r>
            <a:r>
              <a:rPr lang="ru-RU" sz="2700" b="1" dirty="0">
                <a:solidFill>
                  <a:schemeClr val="tx1">
                    <a:lumMod val="85000"/>
                    <a:lumOff val="15000"/>
                  </a:schemeClr>
                </a:solidFill>
                <a:latin typeface="Times New Roman" panose="02020603050405020304" pitchFamily="18" charset="0"/>
                <a:cs typeface="Times New Roman" panose="02020603050405020304" pitchFamily="18" charset="0"/>
              </a:rPr>
              <a:t>посильное задание и  выполните его. </a:t>
            </a:r>
            <a:endParaRPr lang="uk-UA" dirty="0"/>
          </a:p>
        </p:txBody>
      </p:sp>
      <p:sp>
        <p:nvSpPr>
          <p:cNvPr id="3" name="Объект 2"/>
          <p:cNvSpPr>
            <a:spLocks noGrp="1"/>
          </p:cNvSpPr>
          <p:nvPr>
            <p:ph idx="1"/>
          </p:nvPr>
        </p:nvSpPr>
        <p:spPr>
          <a:xfrm>
            <a:off x="228600" y="2244435"/>
            <a:ext cx="8167255" cy="3221909"/>
          </a:xfrm>
        </p:spPr>
        <p:txBody>
          <a:bodyPr>
            <a:normAutofit lnSpcReduction="10000"/>
          </a:bodyPr>
          <a:lstStyle/>
          <a:p>
            <a:r>
              <a:rPr lang="ru-RU" sz="2800" b="1" dirty="0">
                <a:solidFill>
                  <a:schemeClr val="accent1">
                    <a:lumMod val="50000"/>
                  </a:schemeClr>
                </a:solidFill>
                <a:latin typeface="Times New Roman" panose="02020603050405020304" pitchFamily="18" charset="0"/>
                <a:cs typeface="Times New Roman" panose="02020603050405020304" pitchFamily="18" charset="0"/>
              </a:rPr>
              <a:t>А Напишите небольшое сообщение о  В.  В.  Лобановском с  использованием </a:t>
            </a:r>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дополнительных </a:t>
            </a:r>
            <a:r>
              <a:rPr lang="ru-RU" sz="2800" b="1" dirty="0">
                <a:solidFill>
                  <a:schemeClr val="accent1">
                    <a:lumMod val="50000"/>
                  </a:schemeClr>
                </a:solidFill>
                <a:latin typeface="Times New Roman" panose="02020603050405020304" pitchFamily="18" charset="0"/>
                <a:cs typeface="Times New Roman" panose="02020603050405020304" pitchFamily="18" charset="0"/>
              </a:rPr>
              <a:t>источников информации. </a:t>
            </a:r>
            <a:endParaRPr lang="ru-RU" sz="2800" b="1" dirty="0" smtClean="0">
              <a:solidFill>
                <a:schemeClr val="accent1">
                  <a:lumMod val="50000"/>
                </a:schemeClr>
              </a:solidFill>
              <a:latin typeface="Times New Roman" panose="02020603050405020304" pitchFamily="18" charset="0"/>
              <a:cs typeface="Times New Roman" panose="02020603050405020304" pitchFamily="18" charset="0"/>
            </a:endParaRPr>
          </a:p>
          <a:p>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Б </a:t>
            </a:r>
            <a:r>
              <a:rPr lang="ru-RU" sz="2800" b="1" dirty="0">
                <a:solidFill>
                  <a:schemeClr val="accent1">
                    <a:lumMod val="50000"/>
                  </a:schemeClr>
                </a:solidFill>
                <a:latin typeface="Times New Roman" panose="02020603050405020304" pitchFamily="18" charset="0"/>
                <a:cs typeface="Times New Roman" panose="02020603050405020304" pitchFamily="18" charset="0"/>
              </a:rPr>
              <a:t>Напишите небольшое сообщение об одном из известных украинских </a:t>
            </a:r>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футболистов </a:t>
            </a:r>
            <a:r>
              <a:rPr lang="ru-RU" sz="2800" b="1" dirty="0">
                <a:solidFill>
                  <a:schemeClr val="accent1">
                    <a:lumMod val="50000"/>
                  </a:schemeClr>
                </a:solidFill>
                <a:latin typeface="Times New Roman" panose="02020603050405020304" pitchFamily="18" charset="0"/>
                <a:cs typeface="Times New Roman" panose="02020603050405020304" pitchFamily="18" charset="0"/>
              </a:rPr>
              <a:t>(о любимой футбольной команде, спортсмене)</a:t>
            </a:r>
            <a:endParaRPr lang="uk-UA" sz="28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3074" name="Picture 2" descr="Олег БЛОХИН – о Золотом мяче: «Думал, что это новогодний розыгрыш»"/>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5854" y="1751306"/>
            <a:ext cx="3439680" cy="230458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Футбол обложка 70х50_500 экз.c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4728217"/>
            <a:ext cx="1943389" cy="1900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491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819" y="207819"/>
            <a:ext cx="11388436" cy="1645936"/>
          </a:xfrm>
        </p:spPr>
        <p:txBody>
          <a:bodyPr>
            <a:normAutofit/>
          </a:bodyPr>
          <a:lstStyle/>
          <a:p>
            <a:pPr algn="ctr"/>
            <a:r>
              <a:rPr lang="uk-UA" sz="2800" b="1" dirty="0" smtClean="0">
                <a:solidFill>
                  <a:schemeClr val="tx1">
                    <a:lumMod val="85000"/>
                    <a:lumOff val="15000"/>
                  </a:schemeClr>
                </a:solidFill>
                <a:latin typeface="Times New Roman" panose="02020603050405020304" pitchFamily="18" charset="0"/>
                <a:cs typeface="Times New Roman" panose="02020603050405020304" pitchFamily="18" charset="0"/>
              </a:rPr>
              <a:t>По </a:t>
            </a:r>
            <a:r>
              <a:rPr lang="uk-UA" sz="2800" b="1" dirty="0" err="1" smtClean="0">
                <a:solidFill>
                  <a:schemeClr val="tx1">
                    <a:lumMod val="85000"/>
                    <a:lumOff val="15000"/>
                  </a:schemeClr>
                </a:solidFill>
                <a:latin typeface="Times New Roman" panose="02020603050405020304" pitchFamily="18" charset="0"/>
                <a:cs typeface="Times New Roman" panose="02020603050405020304" pitchFamily="18" charset="0"/>
              </a:rPr>
              <a:t>учебнику</a:t>
            </a:r>
            <a:r>
              <a:rPr lang="uk-UA" sz="2800" b="1" dirty="0" smtClean="0">
                <a:solidFill>
                  <a:schemeClr val="tx1">
                    <a:lumMod val="85000"/>
                    <a:lumOff val="15000"/>
                  </a:schemeClr>
                </a:solidFill>
                <a:latin typeface="Times New Roman" panose="02020603050405020304" pitchFamily="18" charset="0"/>
                <a:cs typeface="Times New Roman" panose="02020603050405020304" pitchFamily="18" charset="0"/>
              </a:rPr>
              <a:t>:</a:t>
            </a:r>
            <a:endParaRPr lang="uk-UA" sz="28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68927" y="935182"/>
            <a:ext cx="11076709" cy="4531164"/>
          </a:xfrm>
        </p:spPr>
        <p:txBody>
          <a:bodyPr>
            <a:normAutofit/>
          </a:bodyPr>
          <a:lstStyle/>
          <a:p>
            <a:r>
              <a:rPr lang="ru-RU" sz="2400" b="1" dirty="0" err="1">
                <a:solidFill>
                  <a:schemeClr val="accent1">
                    <a:lumMod val="50000"/>
                  </a:schemeClr>
                </a:solidFill>
                <a:latin typeface="Times New Roman" panose="02020603050405020304" pitchFamily="18" charset="0"/>
                <a:cs typeface="Times New Roman" panose="02020603050405020304" pitchFamily="18" charset="0"/>
              </a:rPr>
              <a:t>Баландина</a:t>
            </a:r>
            <a:r>
              <a:rPr lang="ru-RU" sz="2400" b="1" dirty="0">
                <a:solidFill>
                  <a:schemeClr val="accent1">
                    <a:lumMod val="50000"/>
                  </a:schemeClr>
                </a:solidFill>
                <a:latin typeface="Times New Roman" panose="02020603050405020304" pitchFamily="18" charset="0"/>
                <a:cs typeface="Times New Roman" panose="02020603050405020304" pitchFamily="18" charset="0"/>
              </a:rPr>
              <a:t> Н. Ф.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Русский </a:t>
            </a:r>
            <a:r>
              <a:rPr lang="ru-RU" sz="2400" b="1" dirty="0">
                <a:solidFill>
                  <a:schemeClr val="accent1">
                    <a:lumMod val="50000"/>
                  </a:schemeClr>
                </a:solidFill>
                <a:latin typeface="Times New Roman" panose="02020603050405020304" pitchFamily="18" charset="0"/>
                <a:cs typeface="Times New Roman" panose="02020603050405020304" pitchFamily="18" charset="0"/>
              </a:rPr>
              <a:t>язык (5-й год обучения) для общеобразовательных учебных заведений с обучением на украинском языке : учеб. для 9 класса </a:t>
            </a:r>
            <a:r>
              <a:rPr lang="ru-RU" sz="2400" b="1" dirty="0" err="1" smtClean="0">
                <a:solidFill>
                  <a:schemeClr val="accent1">
                    <a:lumMod val="50000"/>
                  </a:schemeClr>
                </a:solidFill>
                <a:latin typeface="Times New Roman" panose="02020603050405020304" pitchFamily="18" charset="0"/>
                <a:cs typeface="Times New Roman" panose="02020603050405020304" pitchFamily="18" charset="0"/>
              </a:rPr>
              <a:t>общеобразоват</a:t>
            </a:r>
            <a:r>
              <a:rPr lang="ru-RU" sz="2400" b="1" dirty="0">
                <a:solidFill>
                  <a:schemeClr val="accent1">
                    <a:lumMod val="50000"/>
                  </a:schemeClr>
                </a:solidFill>
                <a:latin typeface="Times New Roman" panose="02020603050405020304" pitchFamily="18" charset="0"/>
                <a:cs typeface="Times New Roman" panose="02020603050405020304" pitchFamily="18" charset="0"/>
              </a:rPr>
              <a:t>. учеб. заведений / Н. Ф. </a:t>
            </a:r>
            <a:r>
              <a:rPr lang="ru-RU" sz="2400" b="1" dirty="0" err="1">
                <a:solidFill>
                  <a:schemeClr val="accent1">
                    <a:lumMod val="50000"/>
                  </a:schemeClr>
                </a:solidFill>
                <a:latin typeface="Times New Roman" panose="02020603050405020304" pitchFamily="18" charset="0"/>
                <a:cs typeface="Times New Roman" panose="02020603050405020304" pitchFamily="18" charset="0"/>
              </a:rPr>
              <a:t>Баландина</a:t>
            </a:r>
            <a:r>
              <a:rPr lang="ru-RU" sz="2400" b="1" dirty="0">
                <a:solidFill>
                  <a:schemeClr val="accent1">
                    <a:lumMod val="50000"/>
                  </a:schemeClr>
                </a:solidFill>
                <a:latin typeface="Times New Roman" panose="02020603050405020304" pitchFamily="18" charset="0"/>
                <a:cs typeface="Times New Roman" panose="02020603050405020304" pitchFamily="18" charset="0"/>
              </a:rPr>
              <a:t>. — Харьков : Изд-во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Ранок</a:t>
            </a:r>
            <a:r>
              <a:rPr lang="ru-RU" sz="2400" b="1" dirty="0">
                <a:solidFill>
                  <a:schemeClr val="accent1">
                    <a:lumMod val="50000"/>
                  </a:schemeClr>
                </a:solidFill>
                <a:latin typeface="Times New Roman" panose="02020603050405020304" pitchFamily="18" charset="0"/>
                <a:cs typeface="Times New Roman" panose="02020603050405020304" pitchFamily="18" charset="0"/>
              </a:rPr>
              <a:t>», 2017. — 256 с. :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ил                   Памятник В. В. Лобановскому в Киеве</a:t>
            </a:r>
            <a:endParaRPr lang="uk-UA" sz="2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098" name="Picture 2" descr="Информация ФК «Динамо» Киев о Дне памяти Валерия Лобановского (11 мая 2020  г.) — Динамо Киев от Шури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254" y="3008616"/>
            <a:ext cx="4260271" cy="308908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Памятник Валерию Лобановскому описание и фото - Украина: Кие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3188" y="3008617"/>
            <a:ext cx="4332739" cy="3089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911170"/>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Галерея</Template>
  <TotalTime>55</TotalTime>
  <Words>779</Words>
  <Application>Microsoft Office PowerPoint</Application>
  <PresentationFormat>Широкоэкранный</PresentationFormat>
  <Paragraphs>41</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Gill Sans MT</vt:lpstr>
      <vt:lpstr>Times New Roman</vt:lpstr>
      <vt:lpstr>Gallery</vt:lpstr>
      <vt:lpstr>9 класс Развитие речи. Культура речи  ЖИЗНЬ В  СПОРТЕ И  СПОРТ В  ЖИЗНИ  Лобановский навсегда</vt:lpstr>
      <vt:lpstr>Презентация PowerPoint</vt:lpstr>
      <vt:lpstr>Прочитайте текст. Соотнесите требования к  описанию личности с  информацией из текста.  Какие черты всемирно известного тренера В.  В.  Лобановского отмечены в  очерке?</vt:lpstr>
      <vt:lpstr>Презентация PowerPoint</vt:lpstr>
      <vt:lpstr>Презентация PowerPoint</vt:lpstr>
      <vt:lpstr>Презентация PowerPoint</vt:lpstr>
      <vt:lpstr>Презентация PowerPoint</vt:lpstr>
      <vt:lpstr>Прозвища в футболе такое же обычное дело, как обмен футболками после игры. Лобановский известен в истории под несколькими прозвищами: Айсберг — за невозмутимость и кажущуюся холодность, Полковник — за требовательность.</vt:lpstr>
      <vt:lpstr>Презентация PowerPoint</vt:lpstr>
      <vt:lpstr>Домашнее задание  Выберите посильное задание и  выполните его. </vt:lpstr>
      <vt:lpstr>По учебнику:</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Svitlana</dc:creator>
  <cp:lastModifiedBy>Svitlana</cp:lastModifiedBy>
  <cp:revision>15</cp:revision>
  <dcterms:created xsi:type="dcterms:W3CDTF">2021-03-18T09:43:26Z</dcterms:created>
  <dcterms:modified xsi:type="dcterms:W3CDTF">2021-03-18T10:38:39Z</dcterms:modified>
</cp:coreProperties>
</file>