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58" r:id="rId3"/>
    <p:sldId id="261" r:id="rId4"/>
    <p:sldId id="260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4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1390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437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142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6116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9350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829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353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4778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4805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716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4545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3051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9493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3100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4697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3248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E315D-A5D6-4253-B61F-F0A3D9BDDE00}" type="datetimeFigureOut">
              <a:rPr lang="uk-UA" smtClean="0"/>
              <a:t>20.03.2021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007C3E7-64E1-4275-91D6-CB5DAFE41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7105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obrazovaka.ru/russkiy-yazyk/obosoblenie-opredeleniy-usloviya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класс</a:t>
            </a:r>
            <a:br>
              <a:rPr lang="ru-RU" sz="32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Обособленные определения. Сравнительный оборот</a:t>
            </a:r>
            <a:br>
              <a:rPr lang="ru-RU" sz="32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углубить знания об обособлении определений, в том числе сравнительных оборотов;</a:t>
            </a:r>
          </a:p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находить в предложении обособленные определения, сравнительные обороты, выделять их на письме знаками препинания, в устной речи – соответствующей интонацией.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50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/>
                </a:solidFill>
              </a:rPr>
              <a:t>Спишите высказывание, вставляя пропущенные буквы и раскрывая скобки. </a:t>
            </a:r>
            <a:endParaRPr lang="uk-UA" sz="3200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6127" y="1905000"/>
            <a:ext cx="10278485" cy="4006222"/>
          </a:xfrm>
        </p:spPr>
        <p:txBody>
          <a:bodyPr>
            <a:normAutofit/>
          </a:bodyPr>
          <a:lstStyle/>
          <a:p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Пр..рода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 – (не) храм, а мастерская, и ч..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ловек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 (в) ней работает ( 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И.Тургенев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 ).  </a:t>
            </a:r>
            <a:endParaRPr lang="uk-UA" sz="36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9218" name="Picture 2" descr="Семинар «Человек, природа, технологии: сибирский и глобальный контекст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06" y="3908111"/>
            <a:ext cx="3564370" cy="266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Сочинение человек и природа | Сочинение и анализ произведений, биографии,  образ герое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157" y="3569391"/>
            <a:ext cx="4067532" cy="266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Природа Польши – особенности и красоты современной дикой природ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565" y="3197118"/>
            <a:ext cx="4231343" cy="271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40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Что такое обособленные определения и знаки препинания при ни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184564"/>
            <a:ext cx="5264727" cy="3948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9545" y="1184564"/>
            <a:ext cx="60267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Обособленные определения – это выделенные интонационно и пунктуационно члены предложения, выступающие в функции определения.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..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Обособленные определения выражаются причастными оборотами, одиночными и однородными причастиями и прилагательными, а также оборотами, состоящими из прилагательных или существительных с зависимыми словами.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..</a:t>
            </a:r>
            <a:endParaRPr lang="uk-UA" sz="2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8091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Обособленные определения: что это такое и примеры предложений с  определениями или обстоятельствами, выраженными причастными оборот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274" y="291883"/>
            <a:ext cx="8936182" cy="623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Обособленные определения. 40 примеров предложен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582" y="251732"/>
            <a:ext cx="9164782" cy="63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77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резентация по русскому языку на тему &quot;Обособленные определения и  приложения&quot; (8 класс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666" y="405460"/>
            <a:ext cx="7845425" cy="588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94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1108" y="436417"/>
            <a:ext cx="11450783" cy="146858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Условия обособления определений</a:t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Существует несколько условий, которые предполагают обособление определений в предложении.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uk-UA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3219166"/>
              </p:ext>
            </p:extLst>
          </p:nvPr>
        </p:nvGraphicFramePr>
        <p:xfrm>
          <a:off x="561108" y="2133596"/>
          <a:ext cx="11263746" cy="4329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1873">
                  <a:extLst>
                    <a:ext uri="{9D8B030D-6E8A-4147-A177-3AD203B41FA5}">
                      <a16:colId xmlns:a16="http://schemas.microsoft.com/office/drawing/2014/main" val="3700357550"/>
                    </a:ext>
                  </a:extLst>
                </a:gridCol>
                <a:gridCol w="5631873">
                  <a:extLst>
                    <a:ext uri="{9D8B030D-6E8A-4147-A177-3AD203B41FA5}">
                      <a16:colId xmlns:a16="http://schemas.microsoft.com/office/drawing/2014/main" val="3879704412"/>
                    </a:ext>
                  </a:extLst>
                </a:gridCol>
              </a:tblGrid>
              <a:tr h="2164774">
                <a:tc>
                  <a:txBody>
                    <a:bodyPr/>
                    <a:lstStyle/>
                    <a:p>
                      <a:r>
                        <a:rPr lang="ru-RU" sz="3200" b="1" i="0" kern="1200" dirty="0" smtClean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Если определение относится к личному местоимению</a:t>
                      </a:r>
                      <a:endParaRPr lang="uk-UA" sz="32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i="0" kern="1200" dirty="0" smtClean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Я, уставший и замерзший, в тепле быстро разомлел и заснул.</a:t>
                      </a:r>
                      <a:endParaRPr lang="uk-UA" sz="32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275245"/>
                  </a:ext>
                </a:extLst>
              </a:tr>
              <a:tr h="2164774">
                <a:tc>
                  <a:txBody>
                    <a:bodyPr/>
                    <a:lstStyle/>
                    <a:p>
                      <a:r>
                        <a:rPr lang="ru-RU" sz="3200" b="1" i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Если определение выражено причастным оборотом и стоит после определяемого слова</a:t>
                      </a:r>
                      <a:endParaRPr lang="uk-UA" sz="32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i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Мальчик, слишком быстро ехавший на велосипеде, упал в кусты.</a:t>
                      </a:r>
                      <a:endParaRPr lang="uk-UA" sz="32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688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362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566111"/>
              </p:ext>
            </p:extLst>
          </p:nvPr>
        </p:nvGraphicFramePr>
        <p:xfrm>
          <a:off x="1246909" y="581891"/>
          <a:ext cx="10557164" cy="5694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8582">
                  <a:extLst>
                    <a:ext uri="{9D8B030D-6E8A-4147-A177-3AD203B41FA5}">
                      <a16:colId xmlns:a16="http://schemas.microsoft.com/office/drawing/2014/main" val="1911272785"/>
                    </a:ext>
                  </a:extLst>
                </a:gridCol>
                <a:gridCol w="5278582">
                  <a:extLst>
                    <a:ext uri="{9D8B030D-6E8A-4147-A177-3AD203B41FA5}">
                      <a16:colId xmlns:a16="http://schemas.microsoft.com/office/drawing/2014/main" val="670783620"/>
                    </a:ext>
                  </a:extLst>
                </a:gridCol>
              </a:tblGrid>
              <a:tr h="1643297">
                <a:tc>
                  <a:txBody>
                    <a:bodyPr/>
                    <a:lstStyle/>
                    <a:p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Если определения одиночные, но при этом их два или больше и стоят они после определяемого существительного</a:t>
                      </a:r>
                      <a:endParaRPr lang="uk-UA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Пустыня, бескрайняя и безжизненная, подавляла его.</a:t>
                      </a:r>
                      <a:endParaRPr lang="uk-UA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583465"/>
                  </a:ext>
                </a:extLst>
              </a:tr>
              <a:tr h="2025460">
                <a:tc>
                  <a:txBody>
                    <a:bodyPr/>
                    <a:lstStyle/>
                    <a:p>
                      <a:r>
                        <a:rPr lang="ru-RU" sz="2400" b="1" i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Если определение распространенное и имеет обстоятельственный оттенок, оно может обособляться и перед определяемым словом</a:t>
                      </a:r>
                      <a:endParaRPr lang="uk-UA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i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Привлеченный светом свечи, мотылек сгорел.</a:t>
                      </a:r>
                      <a:endParaRPr lang="uk-UA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036366"/>
                  </a:ext>
                </a:extLst>
              </a:tr>
              <a:tr h="2025460">
                <a:tc>
                  <a:txBody>
                    <a:bodyPr/>
                    <a:lstStyle/>
                    <a:p>
                      <a:r>
                        <a:rPr lang="ru-RU" sz="2400" b="1" i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 в художественной литературе могут обособляться и несогласованные определения, если они уточняют представление о лице или предмете</a:t>
                      </a:r>
                      <a:endParaRPr lang="uk-UA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i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Царь, в красном плаще с мехом, вышел на крыльцо.</a:t>
                      </a:r>
                      <a:endParaRPr lang="uk-UA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469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71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273" y="332508"/>
            <a:ext cx="10993582" cy="1572491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При любых условиях необходимо различать обособленные определения, которые выражаются причастиями и прилагательными, от тех же прилагательных и причастий, но являющихся частью составного именного сказуемого.</a:t>
            </a:r>
            <a:endParaRPr lang="uk-UA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2389909"/>
            <a:ext cx="10993582" cy="362522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Например, в предложении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“Он пришел необыкновенно веселый и оживленный”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 прилагательные “веселый” и “оживленный” не обособляются как раз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потому,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что являются частью такого сказуемого. В то же время в предложении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“Он пришел к ней за советом, усталый и грустный”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 прилагательные выступают в роли определения и поэтому выделяются запятой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.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Подробнее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: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+mj-lt"/>
                <a:hlinkClick r:id="rId2"/>
              </a:rPr>
              <a:t>https://obrazovaka.ru/russkiy-yazyk/obosoblenie-opredeleniy-usloviya.html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endParaRPr lang="uk-UA" sz="28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8004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2835" y="540327"/>
            <a:ext cx="533871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2"/>
                </a:solidFill>
                <a:latin typeface="+mj-lt"/>
              </a:rPr>
              <a:t>Сравнительный оборот — это синтаксическая конструкция c сравнительными союзами, основанная на образном сопоставлении признаков одного предмета с другим. Сравнительный оборот является в предложении обособленным обстоятельством. В его состав входят существительные, прилагательные или наречия</a:t>
            </a:r>
            <a:r>
              <a:rPr lang="ru-RU" sz="2800" dirty="0">
                <a:solidFill>
                  <a:srgbClr val="202124"/>
                </a:solidFill>
                <a:latin typeface="+mj-lt"/>
              </a:rPr>
              <a:t>.</a:t>
            </a:r>
            <a:endParaRPr lang="uk-UA" sz="2800" dirty="0">
              <a:latin typeface="+mj-lt"/>
            </a:endParaRPr>
          </a:p>
        </p:txBody>
      </p:sp>
      <p:pic>
        <p:nvPicPr>
          <p:cNvPr id="6146" name="Picture 2" descr="Сравнительный оборот - это... Примеры предложен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550" y="1454729"/>
            <a:ext cx="5771098" cy="386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32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Обособленные обстоятельства (презентаци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367" y="477766"/>
            <a:ext cx="8063633" cy="60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71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Обособленное обстоятельство - это... 40 примеров предложен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754" y="261632"/>
            <a:ext cx="8448099" cy="635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10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/>
                </a:solidFill>
              </a:rPr>
              <a:t>Спишите. Выделите обособленные определения.</a:t>
            </a:r>
            <a:endParaRPr lang="uk-UA" sz="2800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4565" y="1579418"/>
            <a:ext cx="10806544" cy="4634346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1. На крыльце сидел хозяин дачи, в яркой рубахе, и тихонько пел.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2. Анисим, в черном сюртуке с красным шнурком вместо галстука, задумался, глядя в одну точку (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А.Чехов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).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3. Алена, с красными от жары щеками, бегала то в сад, то в дом, то в погреб (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А.Чехов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).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4. Рядом с женщиной стоял белобрысый и очень серьезный мальчик, босой, без шапки (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К.Паустовский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). 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5. Квадратный, широкогрудый, с огромной кудрявой головой, он явился под вечер ( Максим Горький).</a:t>
            </a:r>
          </a:p>
          <a:p>
            <a:endParaRPr lang="uk-UA" sz="24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292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2836" y="228601"/>
            <a:ext cx="1055716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Прочитайте.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Укажите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обособление.</a:t>
            </a:r>
          </a:p>
          <a:p>
            <a:endParaRPr lang="ru-RU" sz="2400" b="1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just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1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. Карл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+mj-lt"/>
              </a:rPr>
              <a:t>Иваныч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, с очками на носу и книгой в руке, сидел на своем обычном месте (Л. Толстой).</a:t>
            </a:r>
          </a:p>
          <a:p>
            <a:pPr algn="just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2. Я шел и поминутно оглядывался, пораженный мрачной прелестью природы (А. Пушкин). </a:t>
            </a:r>
          </a:p>
          <a:p>
            <a:pPr algn="just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3. Иногда, не довольно тепло одетый, я не чувствовал холода наступающего ноября (С. Аксаков). </a:t>
            </a:r>
          </a:p>
          <a:p>
            <a:pPr algn="just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4. Огромное, теряющееся в пространстве, оно [море] лежало глубоко внизу, далеко белея сквозь сумрак бегущими к земле гривами пены (И. Бунин). </a:t>
            </a:r>
          </a:p>
          <a:p>
            <a:pPr algn="just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5. Черный орел, царственно величавый в своем одиночестве, медленно парил в холодном поднебесье, почти незаметно теряя на кругах высоту (М. Шолохов). </a:t>
            </a:r>
          </a:p>
          <a:p>
            <a:pPr algn="just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6. Над домами висели мутные облака, а внизу лежал белый снег, пушистый и холодный (В. Короленко).</a:t>
            </a:r>
            <a:endParaRPr lang="uk-UA" sz="24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just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.</a:t>
            </a:r>
            <a:endParaRPr lang="uk-UA" sz="24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33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5636"/>
            <a:ext cx="11504612" cy="151014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Домашнее задание. </a:t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>Выполните упражнение: 469-А, Б на с. 182 </a:t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>( учебник Поляковой Т.М.)</a:t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uk-UA" sz="2800" b="1" dirty="0">
              <a:solidFill>
                <a:schemeClr val="accent2"/>
              </a:solidFill>
            </a:endParaRPr>
          </a:p>
        </p:txBody>
      </p:sp>
      <p:pic>
        <p:nvPicPr>
          <p:cNvPr id="10242" name="Picture 2" descr="ПРИРОДА – ЭТО И ЕСТЬ БОГ -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7" y="2660072"/>
            <a:ext cx="5364055" cy="365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Всесвіт | Все про природу та навколишнє середовищ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812" y="2659783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48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Оранжевый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Times New Roman/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100</TotalTime>
  <Words>479</Words>
  <Application>Microsoft Office PowerPoint</Application>
  <PresentationFormat>Широкоэкранный</PresentationFormat>
  <Paragraphs>38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Times New Roman</vt:lpstr>
      <vt:lpstr>Wingdings 3</vt:lpstr>
      <vt:lpstr>Легкий дым</vt:lpstr>
      <vt:lpstr>7 класс Обособленные определения. Сравнительный оборот </vt:lpstr>
      <vt:lpstr>Спишите высказывание, вставляя пропущенные буквы и раскрывая скобки. </vt:lpstr>
      <vt:lpstr>Презентация PowerPoint</vt:lpstr>
      <vt:lpstr>Презентация PowerPoint</vt:lpstr>
      <vt:lpstr>Презентация PowerPoint</vt:lpstr>
      <vt:lpstr>Презентация PowerPoint</vt:lpstr>
      <vt:lpstr>Условия обособления определений Существует несколько условий, которые предполагают обособление определений в предложении.  . </vt:lpstr>
      <vt:lpstr>Презентация PowerPoint</vt:lpstr>
      <vt:lpstr>При любых условиях необходимо различать обособленные определения, которые выражаются причастиями и прилагательными, от тех же прилагательных и причастий, но являющихся частью составного именного сказуемого.</vt:lpstr>
      <vt:lpstr>Презентация PowerPoint</vt:lpstr>
      <vt:lpstr>Презентация PowerPoint</vt:lpstr>
      <vt:lpstr>Презентация PowerPoint</vt:lpstr>
      <vt:lpstr>Спишите. Выделите обособленные определения.</vt:lpstr>
      <vt:lpstr>Презентация PowerPoint</vt:lpstr>
      <vt:lpstr>Домашнее задание.  Выполните упражнение: 469-А, Б на с. 182  ( учебник Поляковой Т.М.)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Svitlana</dc:creator>
  <cp:lastModifiedBy>Svitlana</cp:lastModifiedBy>
  <cp:revision>21</cp:revision>
  <dcterms:created xsi:type="dcterms:W3CDTF">2021-03-19T14:08:48Z</dcterms:created>
  <dcterms:modified xsi:type="dcterms:W3CDTF">2021-03-20T08:36:44Z</dcterms:modified>
</cp:coreProperties>
</file>