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319" r:id="rId4"/>
    <p:sldId id="317" r:id="rId5"/>
    <p:sldId id="318" r:id="rId6"/>
    <p:sldId id="326" r:id="rId7"/>
    <p:sldId id="327" r:id="rId8"/>
    <p:sldId id="331" r:id="rId9"/>
    <p:sldId id="332" r:id="rId10"/>
    <p:sldId id="333" r:id="rId11"/>
    <p:sldId id="334" r:id="rId12"/>
    <p:sldId id="336" r:id="rId13"/>
    <p:sldId id="335" r:id="rId14"/>
    <p:sldId id="301" r:id="rId15"/>
    <p:sldId id="337" r:id="rId16"/>
    <p:sldId id="328" r:id="rId17"/>
    <p:sldId id="338" r:id="rId18"/>
    <p:sldId id="274" r:id="rId19"/>
    <p:sldId id="28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3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07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79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0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53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06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6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4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92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57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88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AA228-DFFC-4597-9621-86F5277C2EF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59542-2BE5-45FA-9EFD-BF46009FD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7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4438" y="879895"/>
            <a:ext cx="9144000" cy="2117843"/>
          </a:xfrm>
        </p:spPr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sz="66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sz="6600" b="1" dirty="0" smtClean="0">
                <a:solidFill>
                  <a:srgbClr val="FF0000"/>
                </a:solidFill>
                <a:latin typeface="+mn-lt"/>
              </a:rPr>
              <a:t>ОДНОРОДНЫЕ ЧЛЕНЫ ПРЕДЛОЖЕНИЯ</a:t>
            </a:r>
            <a:endParaRPr lang="ru-RU" sz="6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781" y="325677"/>
            <a:ext cx="11461315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496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638" y="149464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ru-RU" sz="5400" b="1" spc="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8912" y="1078302"/>
            <a:ext cx="9709799" cy="2553419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8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Однородные </a:t>
            </a:r>
            <a:r>
              <a:rPr lang="ru-RU" sz="8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члены предложения </a:t>
            </a:r>
            <a:r>
              <a:rPr lang="ru-RU" sz="80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члены предложения, которые выполняют одну и ту же синтаксическую функцию. В предложении они относятся к одному слову и отвечают на один и тот же вопрос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781" y="325677"/>
            <a:ext cx="11461315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detsad-kitty.ru/uploads/posts/2014-08/1408961049_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792" y="-232913"/>
            <a:ext cx="1957825" cy="276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Однородные члены предложения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96"/>
          <a:stretch/>
        </p:blipFill>
        <p:spPr bwMode="auto">
          <a:xfrm>
            <a:off x="2659407" y="3105509"/>
            <a:ext cx="6430259" cy="323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75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62" y="89080"/>
            <a:ext cx="1105187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</a:t>
            </a: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</a:t>
            </a: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310" y="1380075"/>
            <a:ext cx="10515600" cy="1526875"/>
          </a:xfrm>
        </p:spPr>
        <p:txBody>
          <a:bodyPr>
            <a:noAutofit/>
          </a:bodyPr>
          <a:lstStyle/>
          <a:p>
            <a:r>
              <a:rPr lang="ru-RU" sz="3600" i="1" dirty="0"/>
              <a:t>Отвечают  на один и тот же вопрос</a:t>
            </a:r>
          </a:p>
          <a:p>
            <a:r>
              <a:rPr lang="ru-RU" sz="3600" i="1" dirty="0"/>
              <a:t>Относятся к одному и тому же члену предложения</a:t>
            </a:r>
          </a:p>
          <a:p>
            <a:r>
              <a:rPr lang="ru-RU" sz="3600" i="1" dirty="0"/>
              <a:t>Являются одним членом предложения</a:t>
            </a:r>
          </a:p>
          <a:p>
            <a:r>
              <a:rPr lang="ru-RU" sz="3600" i="1" dirty="0"/>
              <a:t>Обычно выражены одной и той же частью речи</a:t>
            </a:r>
          </a:p>
          <a:p>
            <a:r>
              <a:rPr lang="ru-RU" sz="3600" i="1" dirty="0"/>
              <a:t>Произносятся с перечислительной интонацией, на письме соединяются союзами </a:t>
            </a:r>
            <a:r>
              <a:rPr lang="ru-RU" sz="3600" i="1" dirty="0" smtClean="0"/>
              <a:t>или разделяются </a:t>
            </a:r>
            <a:r>
              <a:rPr lang="ru-RU" sz="3600" i="1" dirty="0"/>
              <a:t>запятыми</a:t>
            </a:r>
          </a:p>
        </p:txBody>
      </p:sp>
      <p:pic>
        <p:nvPicPr>
          <p:cNvPr id="4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5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3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err="1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</a:t>
            </a:r>
            <a:r>
              <a:rPr lang="uk-UA" sz="54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400" b="1" dirty="0" err="1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</a:t>
            </a:r>
            <a:r>
              <a:rPr lang="uk-UA" sz="54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400" b="1" dirty="0" err="1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92" y="1383490"/>
            <a:ext cx="6956772" cy="50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3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62" y="89080"/>
            <a:ext cx="1105187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</a:t>
            </a: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</a:t>
            </a: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804" y="1164414"/>
            <a:ext cx="10515600" cy="1216477"/>
          </a:xfrm>
        </p:spPr>
        <p:txBody>
          <a:bodyPr>
            <a:noAutofit/>
          </a:bodyPr>
          <a:lstStyle/>
          <a:p>
            <a:r>
              <a:rPr lang="ru-RU" sz="3600" i="1" dirty="0"/>
              <a:t>В качестве однородных могут выступать любые члены </a:t>
            </a:r>
            <a:r>
              <a:rPr lang="ru-RU" sz="3600" i="1" dirty="0" smtClean="0"/>
              <a:t>предложения.</a:t>
            </a:r>
            <a:endParaRPr lang="ru-RU" sz="3600" i="1" dirty="0"/>
          </a:p>
        </p:txBody>
      </p:sp>
      <p:pic>
        <p:nvPicPr>
          <p:cNvPr id="4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5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6596" y="2126433"/>
            <a:ext cx="918713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У меня дома живут </a:t>
            </a:r>
            <a:r>
              <a:rPr lang="ru-RU" sz="3200" b="1" u="sng" dirty="0">
                <a:solidFill>
                  <a:srgbClr val="C00000"/>
                </a:solidFill>
                <a:latin typeface="Constantia" panose="02030602050306030303" pitchFamily="18" charset="0"/>
              </a:rPr>
              <a:t>котенок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и </a:t>
            </a:r>
            <a:r>
              <a:rPr lang="ru-RU" sz="3200" b="1" u="sng" dirty="0">
                <a:solidFill>
                  <a:srgbClr val="C00000"/>
                </a:solidFill>
                <a:latin typeface="Constantia" panose="02030602050306030303" pitchFamily="18" charset="0"/>
              </a:rPr>
              <a:t>щенок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(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однородные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подлежащие)</a:t>
            </a:r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Сегодня на уроке мы </a:t>
            </a:r>
            <a:r>
              <a:rPr lang="ru-RU" sz="3200" b="1" u="dbl" dirty="0">
                <a:solidFill>
                  <a:srgbClr val="C00000"/>
                </a:solidFill>
                <a:latin typeface="Constantia" panose="02030602050306030303" pitchFamily="18" charset="0"/>
              </a:rPr>
              <a:t>приседали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3200" b="1" u="dbl" dirty="0">
                <a:solidFill>
                  <a:srgbClr val="C00000"/>
                </a:solidFill>
                <a:latin typeface="Constantia" panose="02030602050306030303" pitchFamily="18" charset="0"/>
              </a:rPr>
              <a:t>бегали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и </a:t>
            </a:r>
            <a:r>
              <a:rPr lang="ru-RU" sz="3200" b="1" u="dbl" dirty="0">
                <a:solidFill>
                  <a:srgbClr val="C00000"/>
                </a:solidFill>
                <a:latin typeface="Constantia" panose="02030602050306030303" pitchFamily="18" charset="0"/>
              </a:rPr>
              <a:t>прыгали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(однородные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сказуемые)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Я купил </a:t>
            </a:r>
            <a:r>
              <a:rPr lang="ru-RU" sz="3200" b="1" u="wavyHeavy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желтые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3200" b="1" u="wavyHeavy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красные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и </a:t>
            </a:r>
            <a:r>
              <a:rPr lang="ru-RU" sz="3200" b="1" u="wavyHeavy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синие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шарики.</a:t>
            </a:r>
            <a:r>
              <a:rPr lang="ru-RU" sz="3200" b="1" dirty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(однородные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определения)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На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картине художник изобразил </a:t>
            </a:r>
            <a:r>
              <a:rPr lang="ru-RU" sz="3200" b="1" u="dashLong" dirty="0">
                <a:solidFill>
                  <a:srgbClr val="C00000"/>
                </a:solidFill>
                <a:latin typeface="Constantia" panose="02030602050306030303" pitchFamily="18" charset="0"/>
              </a:rPr>
              <a:t>поле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и </a:t>
            </a:r>
            <a:r>
              <a:rPr lang="ru-RU" sz="3200" b="1" u="dashLongHeavy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озеро</a:t>
            </a:r>
            <a:r>
              <a:rPr lang="ru-RU" sz="3200" b="1" u="dashLongHeavy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</a:t>
            </a:r>
            <a:r>
              <a:rPr lang="ru-RU" sz="3200" b="1" dirty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(однородные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дополнения)</a:t>
            </a:r>
            <a:endParaRPr lang="ru-RU" sz="3200" b="1" u="dashLongHeavy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Тропинка шла </a:t>
            </a:r>
            <a:r>
              <a:rPr lang="ru-RU" sz="3200" b="1" u="dotDashHeavy" dirty="0">
                <a:solidFill>
                  <a:srgbClr val="C00000"/>
                </a:solidFill>
                <a:latin typeface="Constantia" panose="02030602050306030303" pitchFamily="18" charset="0"/>
              </a:rPr>
              <a:t>то вверх</a:t>
            </a:r>
            <a:r>
              <a:rPr lang="ru-RU" sz="3200" b="1" dirty="0">
                <a:solidFill>
                  <a:srgbClr val="C00000"/>
                </a:solidFill>
                <a:latin typeface="Constantia" panose="02030602050306030303" pitchFamily="18" charset="0"/>
              </a:rPr>
              <a:t>,</a:t>
            </a:r>
            <a:r>
              <a:rPr lang="ru-RU" sz="3200" b="1" u="dashLongHeavy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r>
              <a:rPr lang="ru-RU" sz="3200" b="1" u="dotDashHeavy" dirty="0">
                <a:solidFill>
                  <a:srgbClr val="C00000"/>
                </a:solidFill>
                <a:latin typeface="Constantia" panose="02030602050306030303" pitchFamily="18" charset="0"/>
              </a:rPr>
              <a:t>то вниз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</a:t>
            </a:r>
            <a:r>
              <a:rPr lang="ru-RU" sz="3200" b="1" dirty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  <a:latin typeface="Constantia" panose="02030602050306030303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Constantia" panose="02030602050306030303" pitchFamily="18" charset="0"/>
              </a:rPr>
              <a:t>(однородные 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обстоятельства)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49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43" y="321992"/>
            <a:ext cx="11412748" cy="108411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Основные случаи постановки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знаков препинания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 однородных членах предложения</a:t>
            </a:r>
            <a:endParaRPr lang="ru-RU" sz="3200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333" y="1656273"/>
            <a:ext cx="10775830" cy="1319842"/>
          </a:xfrm>
        </p:spPr>
        <p:txBody>
          <a:bodyPr>
            <a:normAutofit/>
          </a:bodyPr>
          <a:lstStyle/>
          <a:p>
            <a:r>
              <a:rPr lang="ru-RU" sz="3200" dirty="0"/>
              <a:t> </a:t>
            </a:r>
            <a:r>
              <a:rPr lang="ru-RU" sz="3200" b="1" dirty="0">
                <a:solidFill>
                  <a:srgbClr val="C00000"/>
                </a:solidFill>
              </a:rPr>
              <a:t>[о, о, </a:t>
            </a:r>
            <a:r>
              <a:rPr lang="ru-RU" sz="3200" b="1" dirty="0" smtClean="0">
                <a:solidFill>
                  <a:srgbClr val="C00000"/>
                </a:solidFill>
              </a:rPr>
              <a:t>о ]</a:t>
            </a:r>
          </a:p>
          <a:p>
            <a:pPr marL="0" indent="0">
              <a:buNone/>
            </a:pPr>
            <a:r>
              <a:rPr lang="ru-RU" sz="3200" b="1" dirty="0" smtClean="0"/>
              <a:t>Мне </a:t>
            </a:r>
            <a:r>
              <a:rPr lang="ru-RU" sz="3200" b="1" dirty="0"/>
              <a:t>подарили конфеты, шары, игрушки.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52733" y="2999118"/>
            <a:ext cx="10775830" cy="10725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  </a:t>
            </a:r>
            <a:r>
              <a:rPr lang="ru-RU" sz="3200" b="1" dirty="0">
                <a:solidFill>
                  <a:srgbClr val="C00000"/>
                </a:solidFill>
              </a:rPr>
              <a:t>[о, а о</a:t>
            </a:r>
            <a:r>
              <a:rPr lang="ru-RU" sz="3200" b="1" dirty="0" smtClean="0">
                <a:solidFill>
                  <a:srgbClr val="C00000"/>
                </a:solidFill>
              </a:rPr>
              <a:t>]</a:t>
            </a:r>
          </a:p>
          <a:p>
            <a:r>
              <a:rPr lang="ru-RU" sz="3200" b="1" dirty="0" smtClean="0"/>
              <a:t>Шары были не красными, а синими.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80846" y="3962399"/>
            <a:ext cx="10775830" cy="27403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rgbClr val="C00000"/>
                </a:solidFill>
              </a:rPr>
              <a:t> [о и о</a:t>
            </a:r>
            <a:r>
              <a:rPr lang="ru-RU" sz="3200" b="1" dirty="0" smtClean="0">
                <a:solidFill>
                  <a:srgbClr val="C00000"/>
                </a:solidFill>
              </a:rPr>
              <a:t>]</a:t>
            </a:r>
          </a:p>
          <a:p>
            <a:r>
              <a:rPr lang="ru-RU" sz="3200" b="1" dirty="0" smtClean="0"/>
              <a:t>В </a:t>
            </a:r>
            <a:r>
              <a:rPr lang="ru-RU" sz="3200" b="1" dirty="0"/>
              <a:t>класс зашли Марина и Ольга</a:t>
            </a:r>
            <a:r>
              <a:rPr lang="ru-RU" sz="3200" b="1" dirty="0" smtClean="0"/>
              <a:t>. </a:t>
            </a:r>
          </a:p>
          <a:p>
            <a:r>
              <a:rPr lang="ru-RU" sz="3200" b="1" dirty="0">
                <a:solidFill>
                  <a:srgbClr val="C00000"/>
                </a:solidFill>
              </a:rPr>
              <a:t>[о </a:t>
            </a:r>
            <a:r>
              <a:rPr lang="ru-RU" sz="3200" b="1" dirty="0" smtClean="0">
                <a:solidFill>
                  <a:srgbClr val="C00000"/>
                </a:solidFill>
              </a:rPr>
              <a:t>или </a:t>
            </a:r>
            <a:r>
              <a:rPr lang="ru-RU" sz="3200" b="1" dirty="0">
                <a:solidFill>
                  <a:srgbClr val="C00000"/>
                </a:solidFill>
              </a:rPr>
              <a:t>о</a:t>
            </a:r>
            <a:r>
              <a:rPr lang="ru-RU" sz="3200" b="1" dirty="0" smtClean="0">
                <a:solidFill>
                  <a:srgbClr val="C00000"/>
                </a:solidFill>
              </a:rPr>
              <a:t>]</a:t>
            </a:r>
            <a:endParaRPr lang="ru-RU" sz="3200" b="1" dirty="0"/>
          </a:p>
          <a:p>
            <a:r>
              <a:rPr lang="ru-RU" sz="3200" b="1" dirty="0" smtClean="0"/>
              <a:t>Это написал Пушкин или Гоголь.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5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3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43" y="321992"/>
            <a:ext cx="11412748" cy="108411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Основные случаи постановки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знаков препинания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 однородных членах предложения</a:t>
            </a:r>
            <a:endParaRPr lang="ru-RU" sz="3200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556" y="1751162"/>
            <a:ext cx="6909758" cy="4615131"/>
          </a:xfrm>
        </p:spPr>
        <p:txBody>
          <a:bodyPr>
            <a:normAutofit/>
          </a:bodyPr>
          <a:lstStyle/>
          <a:p>
            <a:r>
              <a:rPr lang="ru-RU" sz="4800" dirty="0"/>
              <a:t> </a:t>
            </a:r>
            <a:r>
              <a:rPr lang="ru-RU" sz="4800" b="1" dirty="0">
                <a:solidFill>
                  <a:srgbClr val="C00000"/>
                </a:solidFill>
              </a:rPr>
              <a:t>[о, о, о и о]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dirty="0">
                <a:solidFill>
                  <a:srgbClr val="C00000"/>
                </a:solidFill>
              </a:rPr>
              <a:t>и о, и о, и о</a:t>
            </a:r>
            <a:r>
              <a:rPr lang="ru-RU" sz="4800" b="1" dirty="0" smtClean="0">
                <a:solidFill>
                  <a:srgbClr val="C00000"/>
                </a:solidFill>
              </a:rPr>
              <a:t>]</a:t>
            </a:r>
          </a:p>
          <a:p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>
                <a:solidFill>
                  <a:srgbClr val="C00000"/>
                </a:solidFill>
              </a:rPr>
              <a:t>[о, и о, и о]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dirty="0">
                <a:solidFill>
                  <a:srgbClr val="C00000"/>
                </a:solidFill>
              </a:rPr>
              <a:t>о и о, о и о]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dirty="0">
                <a:solidFill>
                  <a:srgbClr val="C00000"/>
                </a:solidFill>
              </a:rPr>
              <a:t>как о, так и о]</a:t>
            </a:r>
            <a:endParaRPr lang="ru-RU" sz="4800" b="1" dirty="0" smtClean="0">
              <a:solidFill>
                <a:srgbClr val="C00000"/>
              </a:solidFill>
            </a:endParaRP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5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2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ТЕОРИЯ!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333" y="1656272"/>
            <a:ext cx="10775830" cy="4157931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 однородных членах предложения могут быть </a:t>
            </a:r>
            <a:r>
              <a:rPr lang="ru-RU" sz="4200" b="1" dirty="0">
                <a:solidFill>
                  <a:srgbClr val="C00000"/>
                </a:solidFill>
                <a:latin typeface="Constantia" panose="02030602050306030303" pitchFamily="18" charset="0"/>
              </a:rPr>
              <a:t>обобщающие слова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4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которые 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называют более широкое понятие по сравнению с однородными </a:t>
            </a:r>
            <a:r>
              <a:rPr lang="ru-RU" sz="4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членами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, называющими понятия узкие. </a:t>
            </a:r>
            <a:endParaRPr lang="ru-RU" sz="42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r>
              <a:rPr lang="ru-RU" sz="42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Обобщающие слова </a:t>
            </a:r>
            <a:r>
              <a:rPr lang="ru-RU" sz="4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в предложении 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являются тем же членом предложения, что и однородные. </a:t>
            </a:r>
          </a:p>
        </p:txBody>
      </p:sp>
    </p:spTree>
    <p:extLst>
      <p:ext uri="{BB962C8B-B14F-4D97-AF65-F5344CB8AC3E}">
        <p14:creationId xmlns:p14="http://schemas.microsoft.com/office/powerpoint/2010/main" val="29118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ТЕОРИЯ!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333" y="1656272"/>
            <a:ext cx="10775830" cy="4157931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200" b="1" dirty="0">
                <a:solidFill>
                  <a:srgbClr val="C00000"/>
                </a:solidFill>
                <a:latin typeface="Constantia" panose="02030602050306030303" pitchFamily="18" charset="0"/>
              </a:rPr>
              <a:t>Обобщающее слово </a:t>
            </a:r>
            <a:r>
              <a:rPr lang="ru-RU" sz="4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 однородных членах предложения – это синтаксическая единица, выраженная существительным, местоимением или наречием, которая </a:t>
            </a:r>
            <a:r>
              <a:rPr lang="ru-RU" sz="4200" b="1" dirty="0">
                <a:solidFill>
                  <a:srgbClr val="C00000"/>
                </a:solidFill>
                <a:latin typeface="Constantia" panose="02030602050306030303" pitchFamily="18" charset="0"/>
              </a:rPr>
              <a:t>указывает на общее значение однородных </a:t>
            </a:r>
            <a:r>
              <a:rPr lang="ru-RU" sz="42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членов</a:t>
            </a:r>
            <a:r>
              <a:rPr lang="ru-RU" sz="4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</a:t>
            </a:r>
            <a:endParaRPr lang="ru-RU" sz="4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70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28" y="692928"/>
            <a:ext cx="11412748" cy="108411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Основные случаи постановки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знаков препинания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 однородных членах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предложения</a:t>
            </a:r>
            <a:b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</a:br>
            <a:endParaRPr lang="ru-RU" sz="3200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839" y="5193133"/>
            <a:ext cx="4942936" cy="1155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: </a:t>
            </a:r>
            <a:r>
              <a:rPr lang="ru-RU" sz="4800" b="1" u="wavyHeavy" dirty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 </a:t>
            </a:r>
            <a:r>
              <a:rPr lang="ru-RU" sz="4800" b="1" dirty="0">
                <a:solidFill>
                  <a:srgbClr val="C00000"/>
                </a:solidFill>
              </a:rPr>
              <a:t>и </a:t>
            </a:r>
            <a:r>
              <a:rPr lang="ru-RU" sz="4800" b="1" u="wavyHeavy" dirty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].</a:t>
            </a: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5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9304" y="2067875"/>
            <a:ext cx="94257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После обобщающего слова перед однородными членами ставится </a:t>
            </a:r>
            <a:r>
              <a:rPr lang="ru-RU" sz="3200" b="1" dirty="0" smtClean="0"/>
              <a:t>двоеточие</a:t>
            </a:r>
            <a:r>
              <a:rPr lang="ru-RU" sz="3200" b="1" dirty="0"/>
              <a:t>: </a:t>
            </a:r>
            <a:endParaRPr lang="ru-RU" sz="3200" b="1" dirty="0" smtClean="0"/>
          </a:p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В вазе лежали </a:t>
            </a:r>
            <a:r>
              <a:rPr lang="ru-RU" sz="3200" b="1" i="1" u="sng" dirty="0" smtClean="0">
                <a:solidFill>
                  <a:srgbClr val="FF0000"/>
                </a:solidFill>
              </a:rPr>
              <a:t>фрукты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яблоки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груши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сливы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" y="4364937"/>
            <a:ext cx="1102836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94239" y="3466481"/>
            <a:ext cx="4942936" cy="1155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800" dirty="0" smtClean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u="sng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: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19184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28" y="692928"/>
            <a:ext cx="11412748" cy="108411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Основные случаи постановки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знаков препинания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 однородных членах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предложения</a:t>
            </a:r>
            <a:b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</a:br>
            <a:endParaRPr lang="ru-RU" sz="3200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9206" y="5274512"/>
            <a:ext cx="4942936" cy="1155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>
                <a:solidFill>
                  <a:srgbClr val="C00000"/>
                </a:solidFill>
              </a:rPr>
              <a:t>и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-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].</a:t>
            </a: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66" y="3860321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9304" y="2067875"/>
            <a:ext cx="94257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Если обобщающее слово стоит после однородных членов предложения, то перед ним ставится тире:</a:t>
            </a:r>
          </a:p>
          <a:p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Яблоки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груши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сливы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</a:rPr>
              <a:t>–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разные </a:t>
            </a:r>
            <a:r>
              <a:rPr lang="ru-RU" sz="3200" b="1" i="1" u="sng" dirty="0" smtClean="0">
                <a:solidFill>
                  <a:srgbClr val="FF0000"/>
                </a:solidFill>
              </a:rPr>
              <a:t>фрукты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лежали в вазе.</a:t>
            </a:r>
          </a:p>
          <a:p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412820" y="3562710"/>
            <a:ext cx="4942936" cy="1155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800" dirty="0" smtClean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>
                <a:solidFill>
                  <a:srgbClr val="C00000"/>
                </a:solidFill>
              </a:rPr>
              <a:t>,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- </a:t>
            </a:r>
            <a:r>
              <a:rPr lang="ru-RU" sz="4800" b="1" u="sng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].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304" y="4649638"/>
            <a:ext cx="9842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Яркие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, </a:t>
            </a:r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блеклые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тусклые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</a:rPr>
              <a:t>–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u="wavyHeavy" dirty="0" smtClean="0">
                <a:solidFill>
                  <a:srgbClr val="FF0000"/>
                </a:solidFill>
              </a:rPr>
              <a:t>всякие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 краски были на холсте.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5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28" y="692928"/>
            <a:ext cx="11412748" cy="108411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Основные случаи постановки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знаков препинания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 однородных членах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предложения</a:t>
            </a:r>
            <a:b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</a:br>
            <a:endParaRPr lang="ru-RU" sz="3200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3033" y="5870026"/>
            <a:ext cx="4830493" cy="857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: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>
                <a:solidFill>
                  <a:srgbClr val="C00000"/>
                </a:solidFill>
              </a:rPr>
              <a:t>и </a:t>
            </a:r>
            <a:r>
              <a:rPr lang="ru-RU" sz="4800" b="1" u="wavyHeavy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- …].</a:t>
            </a: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66" y="3860321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5568" y="1598163"/>
            <a:ext cx="94257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Если обобщающее слово стоит перед однородными членами предложения, а после однородных членов предложение продолжается, то после обобщающего слова ставится двоеточие, а после ОЧП ставится тире. :</a:t>
            </a:r>
          </a:p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Разные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фрукты</a:t>
            </a:r>
            <a:r>
              <a:rPr lang="ru-RU" sz="3200" b="1" i="1" dirty="0" smtClean="0">
                <a:solidFill>
                  <a:srgbClr val="C00000"/>
                </a:solidFill>
              </a:rPr>
              <a:t>: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яблоки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груши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, сливы </a:t>
            </a:r>
            <a:r>
              <a:rPr lang="ru-RU" sz="3200" b="1" i="1" dirty="0" smtClean="0">
                <a:solidFill>
                  <a:srgbClr val="C00000"/>
                </a:solidFill>
              </a:rPr>
              <a:t>–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лежали в вазе.</a:t>
            </a:r>
          </a:p>
          <a:p>
            <a:endParaRPr lang="ru-RU" sz="32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050" y="5296619"/>
            <a:ext cx="9842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Всякие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краски</a:t>
            </a:r>
            <a:r>
              <a:rPr lang="ru-RU" sz="3200" b="1" i="1" dirty="0" smtClean="0">
                <a:solidFill>
                  <a:srgbClr val="C00000"/>
                </a:solidFill>
              </a:rPr>
              <a:t>: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u="wavyHeavy" dirty="0">
                <a:solidFill>
                  <a:schemeClr val="accent6">
                    <a:lumMod val="50000"/>
                  </a:schemeClr>
                </a:solidFill>
              </a:rPr>
              <a:t>я</a:t>
            </a:r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ркие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, </a:t>
            </a:r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блеклые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sz="3200" b="1" i="1" u="wavyHeavy" dirty="0" smtClean="0">
                <a:solidFill>
                  <a:schemeClr val="accent6">
                    <a:lumMod val="50000"/>
                  </a:schemeClr>
                </a:solidFill>
              </a:rPr>
              <a:t>тусклые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</a:rPr>
              <a:t>–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были на холсте.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576057" y="4507302"/>
            <a:ext cx="4942936" cy="1155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800" dirty="0" smtClean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[</a:t>
            </a:r>
            <a:r>
              <a:rPr lang="ru-RU" sz="4800" b="1" u="sng" dirty="0" smtClean="0">
                <a:solidFill>
                  <a:srgbClr val="C00000"/>
                </a:solidFill>
              </a:rPr>
              <a:t>ОС</a:t>
            </a:r>
            <a:r>
              <a:rPr lang="ru-RU" sz="4800" b="1" dirty="0" smtClean="0">
                <a:solidFill>
                  <a:srgbClr val="C00000"/>
                </a:solidFill>
              </a:rPr>
              <a:t>: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,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>
                <a:solidFill>
                  <a:srgbClr val="C00000"/>
                </a:solidFill>
              </a:rPr>
              <a:t>,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u="sng" dirty="0" smtClean="0">
                <a:solidFill>
                  <a:srgbClr val="C00000"/>
                </a:solidFill>
              </a:rPr>
              <a:t>о</a:t>
            </a:r>
            <a:r>
              <a:rPr lang="ru-RU" sz="4800" b="1" dirty="0" smtClean="0">
                <a:solidFill>
                  <a:srgbClr val="C00000"/>
                </a:solidFill>
              </a:rPr>
              <a:t> - …].</a:t>
            </a:r>
          </a:p>
        </p:txBody>
      </p:sp>
    </p:spTree>
    <p:extLst>
      <p:ext uri="{BB962C8B-B14F-4D97-AF65-F5344CB8AC3E}">
        <p14:creationId xmlns:p14="http://schemas.microsoft.com/office/powerpoint/2010/main" val="163209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Схемы предложений с обобщающими словами при однородных членах</a:t>
            </a:r>
            <a:endParaRPr lang="ru-RU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4" b="4910"/>
          <a:stretch/>
        </p:blipFill>
        <p:spPr bwMode="auto">
          <a:xfrm>
            <a:off x="2092822" y="1656272"/>
            <a:ext cx="7793315" cy="50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1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549" y="1011783"/>
            <a:ext cx="10515600" cy="5865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Найди </a:t>
            </a:r>
            <a:r>
              <a:rPr lang="ru-RU" sz="3200" b="1" dirty="0" smtClean="0"/>
              <a:t>однородные члены предложения </a:t>
            </a:r>
            <a:r>
              <a:rPr lang="ru-RU" sz="3200" b="1" dirty="0"/>
              <a:t>и подчеркни  </a:t>
            </a:r>
            <a:r>
              <a:rPr lang="ru-RU" sz="3200" b="1" dirty="0" smtClean="0"/>
              <a:t>их условными линиями .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685" y="1703716"/>
            <a:ext cx="9586823" cy="2455653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4400" b="1" i="1" dirty="0">
                <a:solidFill>
                  <a:srgbClr val="003300"/>
                </a:solidFill>
              </a:rPr>
              <a:t>С кленов, берез и осин — со всех деревьев осенний ветер немилосердно срывает  их золотую </a:t>
            </a:r>
            <a:r>
              <a:rPr lang="ru-RU" sz="4400" b="1" i="1" dirty="0" smtClean="0">
                <a:solidFill>
                  <a:srgbClr val="003300"/>
                </a:solidFill>
              </a:rPr>
              <a:t>прическу.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8494" y="242342"/>
            <a:ext cx="7023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300" dirty="0">
                <a:solidFill>
                  <a:schemeClr val="accent5">
                    <a:lumMod val="50000"/>
                  </a:schemeClr>
                </a:solidFill>
              </a:rPr>
              <a:t>Проверяем свои умения</a:t>
            </a:r>
            <a:endParaRPr lang="ru-RU" sz="4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77326" y="4055854"/>
            <a:ext cx="9586823" cy="1695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4400" b="1" i="1" dirty="0">
                <a:solidFill>
                  <a:srgbClr val="003300"/>
                </a:solidFill>
              </a:rPr>
              <a:t>С </a:t>
            </a:r>
            <a:r>
              <a:rPr lang="ru-RU" sz="4400" b="1" i="1" u="dashLongHeavy" dirty="0">
                <a:solidFill>
                  <a:srgbClr val="C00000"/>
                </a:solidFill>
              </a:rPr>
              <a:t>кленов</a:t>
            </a:r>
            <a:r>
              <a:rPr lang="ru-RU" sz="4400" b="1" i="1" dirty="0">
                <a:solidFill>
                  <a:srgbClr val="003300"/>
                </a:solidFill>
              </a:rPr>
              <a:t>, </a:t>
            </a:r>
            <a:r>
              <a:rPr lang="ru-RU" sz="4400" b="1" i="1" u="dashLongHeavy" dirty="0">
                <a:solidFill>
                  <a:srgbClr val="C00000"/>
                </a:solidFill>
              </a:rPr>
              <a:t>берез</a:t>
            </a:r>
            <a:r>
              <a:rPr lang="ru-RU" sz="4400" b="1" i="1" dirty="0">
                <a:solidFill>
                  <a:srgbClr val="003300"/>
                </a:solidFill>
              </a:rPr>
              <a:t> </a:t>
            </a:r>
            <a:r>
              <a:rPr lang="ru-RU" sz="4400" b="1" i="1" dirty="0">
                <a:solidFill>
                  <a:srgbClr val="C00000"/>
                </a:solidFill>
              </a:rPr>
              <a:t>и </a:t>
            </a:r>
            <a:r>
              <a:rPr lang="ru-RU" sz="4400" b="1" i="1" u="dashLongHeavy" dirty="0">
                <a:solidFill>
                  <a:srgbClr val="C00000"/>
                </a:solidFill>
              </a:rPr>
              <a:t>осин</a:t>
            </a:r>
            <a:r>
              <a:rPr lang="ru-RU" sz="4400" b="1" i="1" dirty="0">
                <a:solidFill>
                  <a:srgbClr val="C00000"/>
                </a:solidFill>
              </a:rPr>
              <a:t> </a:t>
            </a:r>
            <a:r>
              <a:rPr lang="ru-RU" sz="4400" b="1" i="1" dirty="0">
                <a:solidFill>
                  <a:srgbClr val="003300"/>
                </a:solidFill>
              </a:rPr>
              <a:t>— со всех </a:t>
            </a:r>
            <a:r>
              <a:rPr lang="ru-RU" sz="4400" b="1" i="1" u="dashLongHeavy" dirty="0">
                <a:solidFill>
                  <a:srgbClr val="C00000"/>
                </a:solidFill>
              </a:rPr>
              <a:t>деревьев</a:t>
            </a:r>
            <a:r>
              <a:rPr lang="ru-RU" sz="4400" b="1" i="1" dirty="0">
                <a:solidFill>
                  <a:srgbClr val="003300"/>
                </a:solidFill>
              </a:rPr>
              <a:t> осенний ветер немилосердно срывает  их золотую прическу.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9213" y="5894081"/>
            <a:ext cx="44446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[о, </a:t>
            </a:r>
            <a:r>
              <a:rPr lang="ru-RU" sz="4400" b="1" dirty="0" smtClean="0">
                <a:solidFill>
                  <a:srgbClr val="C00000"/>
                </a:solidFill>
              </a:rPr>
              <a:t>о и о - ОС]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74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8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5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549" y="1011783"/>
            <a:ext cx="10515600" cy="5865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Найди </a:t>
            </a:r>
            <a:r>
              <a:rPr lang="ru-RU" sz="3200" b="1" dirty="0" smtClean="0"/>
              <a:t>однородные члены предложения </a:t>
            </a:r>
            <a:r>
              <a:rPr lang="ru-RU" sz="3200" b="1" dirty="0"/>
              <a:t>и подчеркни  </a:t>
            </a:r>
            <a:r>
              <a:rPr lang="ru-RU" sz="3200" b="1" dirty="0" smtClean="0"/>
              <a:t>их условными линиями .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685" y="1703717"/>
            <a:ext cx="9586823" cy="1738224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4400" b="1" i="1" dirty="0">
                <a:solidFill>
                  <a:srgbClr val="003300"/>
                </a:solidFill>
              </a:rPr>
              <a:t>Мы </a:t>
            </a:r>
            <a:r>
              <a:rPr lang="ru-RU" sz="4400" b="1" i="1" dirty="0" smtClean="0">
                <a:solidFill>
                  <a:srgbClr val="003300"/>
                </a:solidFill>
              </a:rPr>
              <a:t> говорили обо </a:t>
            </a:r>
            <a:r>
              <a:rPr lang="ru-RU" sz="4400" b="1" i="1" dirty="0">
                <a:solidFill>
                  <a:srgbClr val="003300"/>
                </a:solidFill>
              </a:rPr>
              <a:t>всем: о </a:t>
            </a:r>
            <a:r>
              <a:rPr lang="ru-RU" sz="4400" b="1" i="1" dirty="0" smtClean="0">
                <a:solidFill>
                  <a:srgbClr val="003300"/>
                </a:solidFill>
              </a:rPr>
              <a:t>музыке</a:t>
            </a:r>
            <a:r>
              <a:rPr lang="ru-RU" sz="4400" b="1" i="1" dirty="0">
                <a:solidFill>
                  <a:srgbClr val="003300"/>
                </a:solidFill>
              </a:rPr>
              <a:t>, о поэзии, </a:t>
            </a:r>
            <a:r>
              <a:rPr lang="ru-RU" sz="4400" b="1" i="1" dirty="0" smtClean="0">
                <a:solidFill>
                  <a:srgbClr val="003300"/>
                </a:solidFill>
              </a:rPr>
              <a:t>о спорте.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8494" y="242342"/>
            <a:ext cx="7023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300" dirty="0">
                <a:solidFill>
                  <a:schemeClr val="accent5">
                    <a:lumMod val="50000"/>
                  </a:schemeClr>
                </a:solidFill>
              </a:rPr>
              <a:t>Проверяем свои умения</a:t>
            </a:r>
            <a:endParaRPr lang="ru-RU" sz="4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77325" y="3452005"/>
            <a:ext cx="9586823" cy="1695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4400" b="1" i="1" dirty="0">
                <a:solidFill>
                  <a:srgbClr val="003300"/>
                </a:solidFill>
              </a:rPr>
              <a:t>Мы </a:t>
            </a:r>
            <a:r>
              <a:rPr lang="ru-RU" sz="4400" b="1" i="1" dirty="0" smtClean="0">
                <a:solidFill>
                  <a:srgbClr val="003300"/>
                </a:solidFill>
              </a:rPr>
              <a:t> </a:t>
            </a:r>
            <a:r>
              <a:rPr lang="ru-RU" sz="4400" b="1" i="1" dirty="0">
                <a:solidFill>
                  <a:srgbClr val="003300"/>
                </a:solidFill>
              </a:rPr>
              <a:t>говорили обо </a:t>
            </a:r>
            <a:r>
              <a:rPr lang="ru-RU" sz="4400" b="1" i="1" u="dashLongHeavy" dirty="0">
                <a:solidFill>
                  <a:srgbClr val="C00000"/>
                </a:solidFill>
              </a:rPr>
              <a:t>всем</a:t>
            </a:r>
            <a:r>
              <a:rPr lang="ru-RU" sz="4400" b="1" i="1" dirty="0">
                <a:solidFill>
                  <a:srgbClr val="003300"/>
                </a:solidFill>
              </a:rPr>
              <a:t>: о </a:t>
            </a:r>
            <a:r>
              <a:rPr lang="ru-RU" sz="4400" b="1" i="1" u="dashLongHeavy" dirty="0">
                <a:solidFill>
                  <a:srgbClr val="C00000"/>
                </a:solidFill>
              </a:rPr>
              <a:t>музыке</a:t>
            </a:r>
            <a:r>
              <a:rPr lang="ru-RU" sz="4400" b="1" i="1" dirty="0">
                <a:solidFill>
                  <a:srgbClr val="003300"/>
                </a:solidFill>
              </a:rPr>
              <a:t>, о </a:t>
            </a:r>
            <a:r>
              <a:rPr lang="ru-RU" sz="4400" b="1" i="1" u="dashLongHeavy" dirty="0">
                <a:solidFill>
                  <a:srgbClr val="C00000"/>
                </a:solidFill>
              </a:rPr>
              <a:t>поэзии</a:t>
            </a:r>
            <a:r>
              <a:rPr lang="ru-RU" sz="4400" b="1" i="1" dirty="0">
                <a:solidFill>
                  <a:srgbClr val="003300"/>
                </a:solidFill>
              </a:rPr>
              <a:t>, о </a:t>
            </a:r>
            <a:r>
              <a:rPr lang="ru-RU" sz="4400" b="1" i="1" u="dashLongHeavy" dirty="0">
                <a:solidFill>
                  <a:srgbClr val="C00000"/>
                </a:solidFill>
              </a:rPr>
              <a:t>спорте</a:t>
            </a:r>
            <a:r>
              <a:rPr lang="ru-RU" sz="4400" b="1" i="1" dirty="0">
                <a:solidFill>
                  <a:srgbClr val="003300"/>
                </a:solidFill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26134" y="5124640"/>
            <a:ext cx="44446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[ОС: о</a:t>
            </a:r>
            <a:r>
              <a:rPr lang="ru-RU" sz="4400" b="1" dirty="0">
                <a:solidFill>
                  <a:srgbClr val="C00000"/>
                </a:solidFill>
              </a:rPr>
              <a:t>, </a:t>
            </a:r>
            <a:r>
              <a:rPr lang="ru-RU" sz="4400" b="1" dirty="0" smtClean="0">
                <a:solidFill>
                  <a:srgbClr val="C00000"/>
                </a:solidFill>
              </a:rPr>
              <a:t>о, о].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74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13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5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802" y="1011783"/>
            <a:ext cx="10515600" cy="5865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Найди </a:t>
            </a:r>
            <a:r>
              <a:rPr lang="ru-RU" sz="3200" b="1" dirty="0" smtClean="0"/>
              <a:t>однородные члены предложения </a:t>
            </a:r>
            <a:r>
              <a:rPr lang="ru-RU" sz="3200" b="1" dirty="0"/>
              <a:t>и подчеркни  </a:t>
            </a:r>
            <a:r>
              <a:rPr lang="ru-RU" sz="3200" b="1" dirty="0" smtClean="0"/>
              <a:t>их условными линиями .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903" y="1658765"/>
            <a:ext cx="10193546" cy="1695090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4400" b="1" i="1" dirty="0" smtClean="0">
                <a:solidFill>
                  <a:srgbClr val="003300"/>
                </a:solidFill>
              </a:rPr>
              <a:t>Весной отовсюду</a:t>
            </a:r>
            <a:r>
              <a:rPr lang="ru-RU" sz="4400" b="1" i="1" dirty="0">
                <a:solidFill>
                  <a:srgbClr val="003300"/>
                </a:solidFill>
              </a:rPr>
              <a:t>: из зарослей камыша, с берега </a:t>
            </a:r>
            <a:r>
              <a:rPr lang="ru-RU" sz="4400" b="1" i="1" dirty="0" smtClean="0">
                <a:solidFill>
                  <a:srgbClr val="003300"/>
                </a:solidFill>
              </a:rPr>
              <a:t>речки и </a:t>
            </a:r>
            <a:r>
              <a:rPr lang="ru-RU" sz="4400" b="1" i="1" dirty="0">
                <a:solidFill>
                  <a:srgbClr val="003300"/>
                </a:solidFill>
              </a:rPr>
              <a:t>из-под </a:t>
            </a:r>
            <a:r>
              <a:rPr lang="ru-RU" sz="4400" b="1" i="1" dirty="0" smtClean="0">
                <a:solidFill>
                  <a:srgbClr val="003300"/>
                </a:solidFill>
              </a:rPr>
              <a:t>ракит </a:t>
            </a:r>
            <a:r>
              <a:rPr lang="ru-RU" sz="4400" b="1" i="1" dirty="0">
                <a:solidFill>
                  <a:srgbClr val="003300"/>
                </a:solidFill>
              </a:rPr>
              <a:t>— доносится </a:t>
            </a:r>
            <a:r>
              <a:rPr lang="ru-RU" sz="4400" b="1" i="1" dirty="0" smtClean="0">
                <a:solidFill>
                  <a:srgbClr val="003300"/>
                </a:solidFill>
              </a:rPr>
              <a:t>лягушачий </a:t>
            </a:r>
            <a:r>
              <a:rPr lang="ru-RU" sz="4400" b="1" i="1" dirty="0">
                <a:solidFill>
                  <a:srgbClr val="003300"/>
                </a:solidFill>
              </a:rPr>
              <a:t>хор.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8494" y="242342"/>
            <a:ext cx="7023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300" dirty="0">
                <a:solidFill>
                  <a:schemeClr val="accent5">
                    <a:lumMod val="50000"/>
                  </a:schemeClr>
                </a:solidFill>
              </a:rPr>
              <a:t>Проверяем свои умения</a:t>
            </a:r>
            <a:endParaRPr lang="ru-RU" sz="4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1063" y="3598654"/>
            <a:ext cx="9586823" cy="1695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4400" b="1" i="1" dirty="0">
                <a:solidFill>
                  <a:srgbClr val="003300"/>
                </a:solidFill>
              </a:rPr>
              <a:t>Весной </a:t>
            </a:r>
            <a:r>
              <a:rPr lang="ru-RU" sz="4400" b="1" i="1" u="dotDashHeavy" dirty="0">
                <a:solidFill>
                  <a:srgbClr val="C00000"/>
                </a:solidFill>
              </a:rPr>
              <a:t>отовсюду</a:t>
            </a:r>
            <a:r>
              <a:rPr lang="ru-RU" sz="4400" b="1" i="1" dirty="0">
                <a:solidFill>
                  <a:srgbClr val="003300"/>
                </a:solidFill>
              </a:rPr>
              <a:t>: </a:t>
            </a:r>
            <a:r>
              <a:rPr lang="ru-RU" sz="4400" b="1" i="1" u="dotDashHeavy" dirty="0">
                <a:solidFill>
                  <a:srgbClr val="C00000"/>
                </a:solidFill>
              </a:rPr>
              <a:t>из зарослей </a:t>
            </a:r>
            <a:r>
              <a:rPr lang="ru-RU" sz="4400" b="1" i="1" dirty="0">
                <a:solidFill>
                  <a:srgbClr val="003300"/>
                </a:solidFill>
              </a:rPr>
              <a:t>камыша, </a:t>
            </a:r>
            <a:r>
              <a:rPr lang="ru-RU" sz="4400" b="1" i="1" u="dotDashHeavy" dirty="0">
                <a:solidFill>
                  <a:srgbClr val="C00000"/>
                </a:solidFill>
              </a:rPr>
              <a:t>с берега </a:t>
            </a:r>
            <a:r>
              <a:rPr lang="ru-RU" sz="4400" b="1" i="1" dirty="0">
                <a:solidFill>
                  <a:srgbClr val="003300"/>
                </a:solidFill>
              </a:rPr>
              <a:t>речки и </a:t>
            </a:r>
            <a:r>
              <a:rPr lang="ru-RU" sz="4400" b="1" i="1" u="dotDashHeavy" dirty="0">
                <a:solidFill>
                  <a:srgbClr val="C00000"/>
                </a:solidFill>
              </a:rPr>
              <a:t>из-под ракит </a:t>
            </a:r>
            <a:r>
              <a:rPr lang="ru-RU" sz="4400" b="1" i="1" dirty="0">
                <a:solidFill>
                  <a:srgbClr val="003300"/>
                </a:solidFill>
              </a:rPr>
              <a:t>— доносится </a:t>
            </a:r>
            <a:r>
              <a:rPr lang="ru-RU" sz="4400" b="1" i="1" dirty="0" smtClean="0">
                <a:solidFill>
                  <a:srgbClr val="003300"/>
                </a:solidFill>
              </a:rPr>
              <a:t>лягушачий хор.</a:t>
            </a:r>
            <a:endParaRPr lang="ru-RU" sz="4400" b="1" i="1" dirty="0">
              <a:solidFill>
                <a:srgbClr val="0033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3367" y="5411450"/>
            <a:ext cx="42333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[ОС: о, о и о- …].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74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93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802" y="1011783"/>
            <a:ext cx="10515600" cy="5865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Найди </a:t>
            </a:r>
            <a:r>
              <a:rPr lang="ru-RU" sz="3200" b="1" dirty="0" smtClean="0"/>
              <a:t>однородные члены предложения </a:t>
            </a:r>
            <a:r>
              <a:rPr lang="ru-RU" sz="3200" b="1" dirty="0"/>
              <a:t>и подчеркни  </a:t>
            </a:r>
            <a:r>
              <a:rPr lang="ru-RU" sz="3200" b="1" dirty="0" smtClean="0"/>
              <a:t>их условными линиями . 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58494" y="242342"/>
            <a:ext cx="7023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300" dirty="0">
                <a:solidFill>
                  <a:schemeClr val="accent5">
                    <a:lumMod val="50000"/>
                  </a:schemeClr>
                </a:solidFill>
              </a:rPr>
              <a:t>Проверяем свои умения</a:t>
            </a:r>
            <a:endParaRPr lang="ru-RU" sz="4400" dirty="0"/>
          </a:p>
        </p:txBody>
      </p:sp>
      <p:pic>
        <p:nvPicPr>
          <p:cNvPr id="7" name="Picture 9" descr="https://i.pinimg.com/originals/da/c1/e5/dac1e5425380754e1db296f328011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748" y="4718649"/>
            <a:ext cx="1343283" cy="17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41585" y="1864108"/>
            <a:ext cx="10218163" cy="478685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Расставьте </a:t>
            </a:r>
            <a:r>
              <a:rPr lang="ru-RU" sz="3200" b="1" dirty="0"/>
              <a:t>знаки препинания, подчеркните обобщающие слова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 smtClean="0"/>
              <a:t>Составьте </a:t>
            </a:r>
            <a:r>
              <a:rPr lang="ru-RU" sz="3200" b="1"/>
              <a:t>схемы </a:t>
            </a:r>
            <a:r>
              <a:rPr lang="ru-RU" sz="3200" b="1" smtClean="0"/>
              <a:t>предложений.</a:t>
            </a:r>
            <a:endParaRPr lang="ru-RU" sz="3200" b="1" dirty="0"/>
          </a:p>
          <a:p>
            <a:pPr marL="0" indent="0">
              <a:buNone/>
            </a:pP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1. Пшеница овёс подсолнух кукуруза всё уже созрело и требовало хозяйских хлопот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2. Я как будто вижу перед собой эту картину тихие берега лунную дорогу длинные тени и бегущих людей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3. И всё это и река и прутья и этот мальчишка напоминало мне далёкие дни детства.</a:t>
            </a:r>
          </a:p>
        </p:txBody>
      </p:sp>
    </p:spTree>
    <p:extLst>
      <p:ext uri="{BB962C8B-B14F-4D97-AF65-F5344CB8AC3E}">
        <p14:creationId xmlns:p14="http://schemas.microsoft.com/office/powerpoint/2010/main" val="217005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75989"/>
            <a:ext cx="9746293" cy="14279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Рефлексия</a:t>
            </a:r>
            <a:endParaRPr lang="ru-RU" sz="5400" b="1" spc="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309" y="1848387"/>
            <a:ext cx="9333310" cy="4271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Обобщающие слова – это …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Обобщающие слова могут стоять…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Если обобщающее слово стоит перед ОЧП, то…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Если обобщающее слово стоит после ОЧП, то…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781" y="325677"/>
            <a:ext cx="11461315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://detsad-kitty.ru/uploads/posts/2014-08/1408961049_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51967" y="463700"/>
            <a:ext cx="2467814" cy="276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2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453" y="325677"/>
            <a:ext cx="10503427" cy="21523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Домашнее 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задание</a:t>
            </a:r>
            <a:b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Упражнение 494 - А</a:t>
            </a:r>
            <a:endParaRPr lang="ru-RU" sz="5400" b="1" spc="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781" y="325677"/>
            <a:ext cx="11461315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090" y="5556239"/>
            <a:ext cx="2236958" cy="1052069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27725"/>
            <a:ext cx="3735705" cy="3735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https://avatars.mds.yandex.net/get-pdb/1885801/207c1379-8a96-4e38-8021-fc25c3586ec4/s1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cdn1.flamp.ru/1f88fcd045cf0cdfca8a30e92d859f2b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137" y="2601376"/>
            <a:ext cx="4256623" cy="425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9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1097</TotalTime>
  <Words>820</Words>
  <Application>Microsoft Office PowerPoint</Application>
  <PresentationFormat>Широкоэкранный</PresentationFormat>
  <Paragraphs>82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Constantia</vt:lpstr>
      <vt:lpstr>Times New Roman</vt:lpstr>
      <vt:lpstr>Office Theme</vt:lpstr>
      <vt:lpstr> ОДНОРОДНЫЕ ЧЛЕНЫ ПРЕДЛОЖЕНИЯ</vt:lpstr>
      <vt:lpstr>Презентация PowerPoint</vt:lpstr>
      <vt:lpstr>Однородные члены предложения</vt:lpstr>
      <vt:lpstr>Однородные члены предложения</vt:lpstr>
      <vt:lpstr>Однородные члены предложения</vt:lpstr>
      <vt:lpstr>Основные случаи постановки знаков препинания при однородных членах предложения</vt:lpstr>
      <vt:lpstr>Основные случаи постановки знаков препинания при однородных членах предложения</vt:lpstr>
      <vt:lpstr>ВНИМАНИЕ! ТЕОРИЯ!</vt:lpstr>
      <vt:lpstr>ВНИМАНИЕ! ТЕОРИЯ!</vt:lpstr>
      <vt:lpstr>Основные случаи постановки знаков препинания при однородных членах предложения </vt:lpstr>
      <vt:lpstr>Основные случаи постановки знаков препинания при однородных членах предложения </vt:lpstr>
      <vt:lpstr>Основные случаи постановки знаков препинания при однородных членах предложения </vt:lpstr>
      <vt:lpstr>Схемы предложений с обобщающими словами при однородных членах</vt:lpstr>
      <vt:lpstr>Найди однородные члены предложения и подчеркни  их условными линиями . </vt:lpstr>
      <vt:lpstr>Найди однородные члены предложения и подчеркни  их условными линиями . </vt:lpstr>
      <vt:lpstr>Найди однородные члены предложения и подчеркни  их условными линиями . </vt:lpstr>
      <vt:lpstr>Найди однородные члены предложения и подчеркни  их условными линиями . </vt:lpstr>
      <vt:lpstr>Рефлексия</vt:lpstr>
      <vt:lpstr>Домашнее задание Упражнение 494 - 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Словосочетания. Виды словосочетаний.</dc:title>
  <dc:creator>admin</dc:creator>
  <cp:lastModifiedBy>Svitlana</cp:lastModifiedBy>
  <cp:revision>81</cp:revision>
  <dcterms:created xsi:type="dcterms:W3CDTF">2016-11-19T21:08:22Z</dcterms:created>
  <dcterms:modified xsi:type="dcterms:W3CDTF">2022-04-26T11:29:45Z</dcterms:modified>
</cp:coreProperties>
</file>