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1" r:id="rId3"/>
    <p:sldId id="257" r:id="rId4"/>
    <p:sldId id="258" r:id="rId5"/>
    <p:sldId id="262" r:id="rId6"/>
    <p:sldId id="270" r:id="rId7"/>
    <p:sldId id="264" r:id="rId8"/>
    <p:sldId id="271" r:id="rId9"/>
    <p:sldId id="266" r:id="rId10"/>
    <p:sldId id="272" r:id="rId11"/>
    <p:sldId id="268" r:id="rId12"/>
    <p:sldId id="274" r:id="rId13"/>
    <p:sldId id="259" r:id="rId14"/>
    <p:sldId id="273" r:id="rId15"/>
    <p:sldId id="260" r:id="rId16"/>
    <p:sldId id="275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87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9D88C-FF80-43DD-BD43-619C1848C660}" type="datetimeFigureOut">
              <a:rPr lang="uk-UA" smtClean="0"/>
              <a:t>12.04.2022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27B4-DCA4-49AA-8489-93410AAD5541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0787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9D88C-FF80-43DD-BD43-619C1848C660}" type="datetimeFigureOut">
              <a:rPr lang="uk-UA" smtClean="0"/>
              <a:t>12.04.2022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27B4-DCA4-49AA-8489-93410AAD55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9031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9D88C-FF80-43DD-BD43-619C1848C660}" type="datetimeFigureOut">
              <a:rPr lang="uk-UA" smtClean="0"/>
              <a:t>12.04.2022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27B4-DCA4-49AA-8489-93410AAD5541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3483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9D88C-FF80-43DD-BD43-619C1848C660}" type="datetimeFigureOut">
              <a:rPr lang="uk-UA" smtClean="0"/>
              <a:t>12.04.2022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27B4-DCA4-49AA-8489-93410AAD55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5253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9D88C-FF80-43DD-BD43-619C1848C660}" type="datetimeFigureOut">
              <a:rPr lang="uk-UA" smtClean="0"/>
              <a:t>12.04.2022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27B4-DCA4-49AA-8489-93410AAD55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5128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9D88C-FF80-43DD-BD43-619C1848C660}" type="datetimeFigureOut">
              <a:rPr lang="uk-UA" smtClean="0"/>
              <a:t>12.04.2022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27B4-DCA4-49AA-8489-93410AAD55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544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9D88C-FF80-43DD-BD43-619C1848C660}" type="datetimeFigureOut">
              <a:rPr lang="uk-UA" smtClean="0"/>
              <a:t>12.04.2022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27B4-DCA4-49AA-8489-93410AAD55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3347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C89D88C-FF80-43DD-BD43-619C1848C660}" type="datetimeFigureOut">
              <a:rPr lang="uk-UA" smtClean="0"/>
              <a:t>12.04.2022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D0727B4-DCA4-49AA-8489-93410AAD55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3054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9D88C-FF80-43DD-BD43-619C1848C660}" type="datetimeFigureOut">
              <a:rPr lang="uk-UA" smtClean="0"/>
              <a:t>12.04.2022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27B4-DCA4-49AA-8489-93410AAD55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0807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9D88C-FF80-43DD-BD43-619C1848C660}" type="datetimeFigureOut">
              <a:rPr lang="uk-UA" smtClean="0"/>
              <a:t>12.04.2022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27B4-DCA4-49AA-8489-93410AAD55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5673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9D88C-FF80-43DD-BD43-619C1848C660}" type="datetimeFigureOut">
              <a:rPr lang="uk-UA" smtClean="0"/>
              <a:t>12.04.2022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27B4-DCA4-49AA-8489-93410AAD554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1999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C89D88C-FF80-43DD-BD43-619C1848C660}" type="datetimeFigureOut">
              <a:rPr lang="uk-UA" smtClean="0"/>
              <a:t>12.04.2022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D0727B4-DCA4-49AA-8489-93410AAD5541}" type="slidenum">
              <a:rPr lang="uk-UA" smtClean="0"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5905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31440" y="758952"/>
            <a:ext cx="8524240" cy="356616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    </a:t>
            </a:r>
            <a:r>
              <a:rPr lang="ru-RU" dirty="0" smtClean="0"/>
              <a:t>Обособленные члены предложения.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ru-RU" dirty="0" smtClean="0"/>
              <a:t>Обобщение изученного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endParaRPr lang="ru-RU" dirty="0" smtClean="0"/>
          </a:p>
        </p:txBody>
      </p:sp>
      <p:pic>
        <p:nvPicPr>
          <p:cNvPr id="10242" name="Picture 2" descr="Ученик Stock Vector - FreeImages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" y="1300480"/>
            <a:ext cx="2019300" cy="26879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011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Какое предложение «лишнее</a:t>
            </a:r>
            <a:r>
              <a:rPr lang="uk-UA" dirty="0" smtClean="0"/>
              <a:t>»?</a:t>
            </a:r>
            <a:r>
              <a:rPr lang="uk-UA" dirty="0"/>
              <a:t>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3200" dirty="0" smtClean="0"/>
              <a:t>Объясните </a:t>
            </a:r>
            <a:r>
              <a:rPr lang="uk-UA" sz="3200" dirty="0"/>
              <a:t>свой выбор</a:t>
            </a:r>
            <a:r>
              <a:rPr lang="uk-UA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0" y="1845734"/>
            <a:ext cx="8107680" cy="40233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uk-UA" sz="3200" dirty="0">
                <a:latin typeface="+mj-lt"/>
              </a:rPr>
              <a:t>И звезды с</a:t>
            </a:r>
            <a:r>
              <a:rPr lang="uk-UA" sz="3200" dirty="0" smtClean="0">
                <a:latin typeface="+mj-lt"/>
              </a:rPr>
              <a:t>лушают </a:t>
            </a:r>
            <a:r>
              <a:rPr lang="uk-UA" sz="3200" dirty="0">
                <a:latin typeface="+mj-lt"/>
              </a:rPr>
              <a:t>меня лучами радостно играя.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3200" dirty="0">
                <a:latin typeface="+mj-lt"/>
              </a:rPr>
              <a:t>Поля покрытые росой наполняли воздух нежным ароматом.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3200" dirty="0">
                <a:latin typeface="+mj-lt"/>
              </a:rPr>
              <a:t>В тихой воде дробясь отражаются огни кораблей.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3200" dirty="0">
                <a:latin typeface="+mj-lt"/>
              </a:rPr>
              <a:t>В утренней капле воды отражается весь радужный мир.</a:t>
            </a:r>
          </a:p>
          <a:p>
            <a:pPr>
              <a:buFont typeface="Wingdings" panose="05000000000000000000" pitchFamily="2" charset="2"/>
              <a:buChar char="Ø"/>
            </a:pPr>
            <a:endParaRPr lang="uk-UA" sz="3200" dirty="0"/>
          </a:p>
        </p:txBody>
      </p:sp>
      <p:sp>
        <p:nvSpPr>
          <p:cNvPr id="6" name="AutoShape 8" descr="Правила поведения | Гимназия №18, г. Нижний Таги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082" name="Picture 10" descr="Молодой мальчик думает на белом фоне | Премиум вект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2032000"/>
            <a:ext cx="1859279" cy="33970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499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061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Цель: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8971280" cy="40233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uk-UA" sz="3600" dirty="0">
                <a:latin typeface="+mj-lt"/>
              </a:rPr>
              <a:t>повторить и закрепить понятие об обособлении как о смысловом и интонационном выделении;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3600" dirty="0">
                <a:latin typeface="+mj-lt"/>
              </a:rPr>
              <a:t>раскрыть роль обособленных членов в предложении;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3600" dirty="0">
                <a:latin typeface="+mj-lt"/>
              </a:rPr>
              <a:t>совершенствовать умение находить обособленные члены предложения и пунктуационно правильно оформлять </a:t>
            </a:r>
            <a:r>
              <a:rPr lang="uk-UA" sz="3600" dirty="0" smtClean="0">
                <a:latin typeface="+mj-lt"/>
              </a:rPr>
              <a:t>их.</a:t>
            </a:r>
            <a:endParaRPr lang="uk-UA" sz="3600" dirty="0">
              <a:latin typeface="+mj-lt"/>
            </a:endParaRPr>
          </a:p>
          <a:p>
            <a:endParaRPr lang="uk-UA" dirty="0"/>
          </a:p>
        </p:txBody>
      </p:sp>
      <p:pic>
        <p:nvPicPr>
          <p:cNvPr id="12292" name="Picture 4" descr="Анекдот про нового ученика в американской школ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8055" y="2855276"/>
            <a:ext cx="1990725" cy="25803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991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-401374"/>
            <a:ext cx="10058400" cy="1450757"/>
          </a:xfrm>
        </p:spPr>
        <p:txBody>
          <a:bodyPr/>
          <a:lstStyle/>
          <a:p>
            <a:pPr algn="ctr"/>
            <a:r>
              <a:rPr lang="ru-RU" dirty="0" smtClean="0"/>
              <a:t>Экспресс-опрос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9052560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uk-UA" dirty="0" smtClean="0">
                <a:latin typeface="+mj-lt"/>
              </a:rPr>
              <a:t>Какие </a:t>
            </a:r>
            <a:r>
              <a:rPr lang="uk-UA" dirty="0">
                <a:latin typeface="+mj-lt"/>
              </a:rPr>
              <a:t>члены предложения называются обособленными?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i="1" dirty="0" smtClean="0">
                <a:latin typeface="+mj-lt"/>
              </a:rPr>
              <a:t> </a:t>
            </a:r>
            <a:r>
              <a:rPr lang="uk-UA" dirty="0" smtClean="0">
                <a:latin typeface="+mj-lt"/>
              </a:rPr>
              <a:t>Назовите </a:t>
            </a:r>
            <a:r>
              <a:rPr lang="uk-UA" dirty="0">
                <a:latin typeface="+mj-lt"/>
              </a:rPr>
              <a:t>известные вам обособленные члены предложения.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dirty="0" smtClean="0">
                <a:latin typeface="+mj-lt"/>
              </a:rPr>
              <a:t> Чем выражены обособленные определения?</a:t>
            </a:r>
            <a:endParaRPr lang="uk-UA" dirty="0"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uk-UA" dirty="0" smtClean="0">
                <a:latin typeface="+mj-lt"/>
              </a:rPr>
              <a:t> Что </a:t>
            </a:r>
            <a:r>
              <a:rPr lang="uk-UA" dirty="0">
                <a:latin typeface="+mj-lt"/>
              </a:rPr>
              <a:t>относится к обособленным обстоятельствам?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dirty="0" smtClean="0">
                <a:latin typeface="+mj-lt"/>
              </a:rPr>
              <a:t> </a:t>
            </a:r>
            <a:r>
              <a:rPr lang="uk-UA" dirty="0">
                <a:latin typeface="+mj-lt"/>
              </a:rPr>
              <a:t>Что такое уточняющие члены предложения?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latin typeface="+mj-lt"/>
              </a:rPr>
              <a:t>Могут ли обособляться дополнения?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latin typeface="+mj-lt"/>
              </a:rPr>
              <a:t>Как выражается интонация обособления?</a:t>
            </a:r>
            <a:endParaRPr lang="uk-UA" dirty="0">
              <a:latin typeface="+mj-lt"/>
            </a:endParaRPr>
          </a:p>
        </p:txBody>
      </p:sp>
      <p:sp>
        <p:nvSpPr>
          <p:cNvPr id="4" name="AutoShape 2" descr="Правила поведения | Гимназия №18, г. Нижний Тагил"/>
          <p:cNvSpPr>
            <a:spLocks noChangeAspect="1" noChangeArrowheads="1"/>
          </p:cNvSpPr>
          <p:nvPr/>
        </p:nvSpPr>
        <p:spPr bwMode="auto">
          <a:xfrm>
            <a:off x="155575" y="-144463"/>
            <a:ext cx="27432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6148" name="Picture 4" descr="Мальчик думает | Премиум вект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495" y="2092960"/>
            <a:ext cx="1581785" cy="35252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576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41603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Укажите обособленные члены в предложениях, </a:t>
            </a:r>
            <a:r>
              <a:rPr lang="ru-RU" sz="2800" dirty="0" smtClean="0"/>
              <a:t>расставьте знаки препинания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717040"/>
            <a:ext cx="8818880" cy="415205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uk-UA" sz="2800" i="1" dirty="0" smtClean="0">
                <a:latin typeface="+mj-lt"/>
              </a:rPr>
              <a:t>Юный лес в </a:t>
            </a:r>
            <a:r>
              <a:rPr lang="uk-UA" sz="2800" i="1" dirty="0">
                <a:latin typeface="+mj-lt"/>
              </a:rPr>
              <a:t>зеленый дым </a:t>
            </a:r>
            <a:r>
              <a:rPr lang="uk-UA" sz="2800" i="1" dirty="0" smtClean="0">
                <a:latin typeface="+mj-lt"/>
              </a:rPr>
              <a:t>одетый  теплых </a:t>
            </a:r>
            <a:r>
              <a:rPr lang="uk-UA" sz="2800" i="1" dirty="0">
                <a:latin typeface="+mj-lt"/>
              </a:rPr>
              <a:t>гроз нетерпеливо ждет. </a:t>
            </a:r>
            <a:endParaRPr lang="uk-UA" sz="2800" i="1" dirty="0" smtClean="0"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uk-UA" sz="2800" dirty="0" smtClean="0">
                <a:latin typeface="+mj-lt"/>
              </a:rPr>
              <a:t> </a:t>
            </a:r>
            <a:r>
              <a:rPr lang="uk-UA" sz="2800" i="1" dirty="0" smtClean="0">
                <a:latin typeface="+mj-lt"/>
              </a:rPr>
              <a:t>На ручей рябой и пестрый за листком летит листок. </a:t>
            </a:r>
            <a:endParaRPr lang="uk-UA" sz="2800" i="1" dirty="0"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uk-UA" sz="2800" dirty="0">
                <a:latin typeface="+mj-lt"/>
              </a:rPr>
              <a:t> </a:t>
            </a:r>
            <a:r>
              <a:rPr lang="uk-UA" sz="2800" i="1" dirty="0" smtClean="0">
                <a:latin typeface="+mj-lt"/>
              </a:rPr>
              <a:t>Яблонька цветущая красавица </a:t>
            </a:r>
            <a:r>
              <a:rPr lang="uk-UA" sz="2800" i="1" dirty="0">
                <a:latin typeface="+mj-lt"/>
              </a:rPr>
              <a:t>глядела в распахнутое настежь окно.</a:t>
            </a:r>
            <a:r>
              <a:rPr lang="uk-UA" sz="2800" dirty="0">
                <a:latin typeface="+mj-lt"/>
              </a:rPr>
              <a:t> </a:t>
            </a:r>
            <a:r>
              <a:rPr lang="uk-UA" sz="2800" i="1" dirty="0" smtClean="0">
                <a:latin typeface="+mj-lt"/>
              </a:rPr>
              <a:t> </a:t>
            </a:r>
            <a:endParaRPr lang="uk-UA" sz="2800" dirty="0" smtClean="0"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uk-UA" sz="2800" i="1" dirty="0" smtClean="0">
                <a:latin typeface="+mj-lt"/>
              </a:rPr>
              <a:t>Перепачканный краской</a:t>
            </a:r>
            <a:r>
              <a:rPr lang="uk-UA" sz="2800" b="1" i="1" dirty="0" smtClean="0">
                <a:latin typeface="+mj-lt"/>
              </a:rPr>
              <a:t> </a:t>
            </a:r>
            <a:r>
              <a:rPr lang="uk-UA" sz="2800" i="1" dirty="0" smtClean="0">
                <a:latin typeface="+mj-lt"/>
              </a:rPr>
              <a:t>малыш выглядел смешно.</a:t>
            </a:r>
            <a:r>
              <a:rPr lang="uk-UA" sz="2800" dirty="0" smtClean="0">
                <a:latin typeface="+mj-lt"/>
              </a:rPr>
              <a:t> 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800" i="1" dirty="0" smtClean="0">
                <a:latin typeface="+mj-lt"/>
              </a:rPr>
              <a:t> Мы</a:t>
            </a:r>
            <a:r>
              <a:rPr lang="uk-UA" sz="2800" b="1" i="1" dirty="0">
                <a:latin typeface="+mj-lt"/>
              </a:rPr>
              <a:t> </a:t>
            </a:r>
            <a:r>
              <a:rPr lang="uk-UA" sz="2800" i="1" dirty="0" smtClean="0">
                <a:latin typeface="+mj-lt"/>
              </a:rPr>
              <a:t>квалифицированные врачи</a:t>
            </a:r>
            <a:r>
              <a:rPr lang="uk-UA" sz="2800" b="1" i="1" dirty="0">
                <a:latin typeface="+mj-lt"/>
              </a:rPr>
              <a:t> </a:t>
            </a:r>
            <a:r>
              <a:rPr lang="uk-UA" sz="2800" i="1" dirty="0">
                <a:latin typeface="+mj-lt"/>
              </a:rPr>
              <a:t>обязаны помогать людям.</a:t>
            </a:r>
            <a:r>
              <a:rPr lang="uk-UA" sz="2800" dirty="0">
                <a:latin typeface="+mj-lt"/>
              </a:rPr>
              <a:t> </a:t>
            </a:r>
          </a:p>
        </p:txBody>
      </p:sp>
      <p:pic>
        <p:nvPicPr>
          <p:cNvPr id="11270" name="Picture 6" descr="Архив новостей - СШ 187 г.Минс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775" y="3527214"/>
            <a:ext cx="1933575" cy="2362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501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0560" y="286603"/>
            <a:ext cx="7945120" cy="1450757"/>
          </a:xfrm>
        </p:spPr>
        <p:txBody>
          <a:bodyPr/>
          <a:lstStyle/>
          <a:p>
            <a:pPr algn="ctr"/>
            <a:r>
              <a:rPr lang="ru-RU" dirty="0" smtClean="0"/>
              <a:t>Обособленны  определения и приложения</a:t>
            </a:r>
            <a:endParaRPr lang="uk-UA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8328594"/>
              </p:ext>
            </p:extLst>
          </p:nvPr>
        </p:nvGraphicFramePr>
        <p:xfrm>
          <a:off x="1625599" y="1846263"/>
          <a:ext cx="10393680" cy="44021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6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5658">
                <a:tc>
                  <a:txBody>
                    <a:bodyPr/>
                    <a:lstStyle/>
                    <a:p>
                      <a:pPr algn="ctr"/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Любые определения и приложения, если они относятся к </a:t>
                      </a:r>
                      <a:r>
                        <a:rPr lang="uk-UA" sz="1800" b="0" i="0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личному</a:t>
                      </a:r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местоимению.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Стоящие </a:t>
                      </a:r>
                      <a:r>
                        <a:rPr lang="uk-UA" sz="1800" b="0" i="0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после </a:t>
                      </a:r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определяемого существительного:</a:t>
                      </a:r>
                    </a:p>
                    <a:p>
                      <a:pPr algn="ctr"/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1)согласованные </a:t>
                      </a:r>
                      <a:r>
                        <a:rPr lang="uk-UA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распространённые </a:t>
                      </a:r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определения и приложения; </a:t>
                      </a:r>
                    </a:p>
                    <a:p>
                      <a:pPr algn="ctr"/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 согласованные </a:t>
                      </a:r>
                      <a:r>
                        <a:rPr lang="uk-UA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нераспространённые </a:t>
                      </a:r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однородные определения</a:t>
                      </a:r>
                      <a:r>
                        <a:rPr lang="uk-UA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Стоящие </a:t>
                      </a:r>
                      <a:r>
                        <a:rPr lang="uk-UA" sz="1800" b="0" i="0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</a:t>
                      </a:r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определяемым существительным: </a:t>
                      </a:r>
                    </a:p>
                    <a:p>
                      <a:pPr algn="ctr"/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 имеют </a:t>
                      </a:r>
                      <a:r>
                        <a:rPr lang="uk-UA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добавочное </a:t>
                      </a:r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обстоятельственное значение </a:t>
                      </a:r>
                      <a:r>
                        <a:rPr lang="uk-UA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причины</a:t>
                      </a:r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</a:t>
                      </a:r>
                      <a:r>
                        <a:rPr lang="uk-UA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имеют </a:t>
                      </a:r>
                      <a:r>
                        <a:rPr lang="uk-UA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добавочное</a:t>
                      </a:r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обстоятельственное значение </a:t>
                      </a:r>
                      <a:r>
                        <a:rPr lang="uk-UA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уступки</a:t>
                      </a:r>
                      <a:endParaRPr lang="uk-U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6479">
                <a:tc>
                  <a:txBody>
                    <a:bodyPr/>
                    <a:lstStyle/>
                    <a:p>
                      <a:endParaRPr lang="uk-UA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b="0" i="0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Она</a:t>
                      </a:r>
                      <a:r>
                        <a:rPr lang="uk-UA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uk-UA" sz="1800" b="0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совсем измученная дорогой</a:t>
                      </a:r>
                      <a:r>
                        <a:rPr lang="uk-UA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не могла идти дальше.</a:t>
                      </a:r>
                    </a:p>
                    <a:p>
                      <a:r>
                        <a:rPr lang="uk-UA" sz="1800" b="0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Утомлённый новыми впечатлениями</a:t>
                      </a:r>
                      <a:r>
                        <a:rPr lang="uk-UA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uk-UA" sz="1800" b="0" i="0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</a:t>
                      </a:r>
                      <a:r>
                        <a:rPr lang="uk-UA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заснул ранее обыкновенного.</a:t>
                      </a:r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uk-UA" sz="1800" b="0" i="0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Небо</a:t>
                      </a:r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uk-UA" sz="1800" b="0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полное грозою</a:t>
                      </a:r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всё в зарницах трепетало.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Мартовская </a:t>
                      </a:r>
                      <a:r>
                        <a:rPr lang="uk-UA" sz="1800" b="0" i="0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ночь</a:t>
                      </a:r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uk-UA" sz="1800" b="0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облачная и туманная</a:t>
                      </a:r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окутала землю </a:t>
                      </a:r>
                      <a:r>
                        <a:rPr lang="uk-UA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endParaRPr lang="uk-UA" dirty="0" smtClean="0"/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1800" b="0" i="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b="0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Раненный осколком</a:t>
                      </a:r>
                      <a:r>
                        <a:rPr lang="uk-UA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uk-UA" sz="1800" b="0" i="0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боец</a:t>
                      </a:r>
                      <a:r>
                        <a:rPr lang="uk-UA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не покинул строя.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4338" name="Picture 2" descr="МБУ «Многофункциональный центр» городского округа г. Выкса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60" y="286603"/>
            <a:ext cx="2137216" cy="133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646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348343"/>
            <a:ext cx="10058400" cy="1262743"/>
          </a:xfrm>
        </p:spPr>
        <p:txBody>
          <a:bodyPr>
            <a:noAutofit/>
          </a:bodyPr>
          <a:lstStyle/>
          <a:p>
            <a:pPr algn="ctr"/>
            <a:r>
              <a:rPr lang="uk-UA" sz="3600" dirty="0" smtClean="0"/>
              <a:t>«Правильно-неправильно»</a:t>
            </a:r>
            <a:br>
              <a:rPr lang="uk-UA" sz="3600" dirty="0" smtClean="0"/>
            </a:br>
            <a:r>
              <a:rPr lang="uk-UA" sz="2400" dirty="0" smtClean="0"/>
              <a:t>Проверьте </a:t>
            </a:r>
            <a:r>
              <a:rPr lang="uk-UA" sz="2400" dirty="0"/>
              <a:t>расстановку знаков препинания в </a:t>
            </a:r>
            <a:r>
              <a:rPr lang="uk-UA" sz="2400" dirty="0" smtClean="0"/>
              <a:t>предложениях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9225280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uk-UA" sz="3200" i="1" dirty="0" smtClean="0">
                <a:latin typeface="+mj-lt"/>
              </a:rPr>
              <a:t>Он </a:t>
            </a:r>
            <a:r>
              <a:rPr lang="uk-UA" sz="3200" i="1" dirty="0">
                <a:latin typeface="+mj-lt"/>
              </a:rPr>
              <a:t>работал на поле, спустя рукава</a:t>
            </a:r>
            <a:r>
              <a:rPr lang="uk-UA" sz="3200" dirty="0">
                <a:latin typeface="+mj-lt"/>
              </a:rPr>
              <a:t>. </a:t>
            </a:r>
            <a:endParaRPr lang="uk-UA" sz="3200" dirty="0" smtClean="0"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uk-UA" sz="3200" i="1" dirty="0" smtClean="0">
                <a:latin typeface="+mj-lt"/>
              </a:rPr>
              <a:t>Данко </a:t>
            </a:r>
            <a:r>
              <a:rPr lang="uk-UA" sz="3200" i="1" dirty="0">
                <a:latin typeface="+mj-lt"/>
              </a:rPr>
              <a:t>бросился вперёд, высоко держа горячее сердце</a:t>
            </a:r>
            <a:r>
              <a:rPr lang="uk-UA" sz="3200" b="1" i="1" dirty="0">
                <a:latin typeface="+mj-lt"/>
              </a:rPr>
              <a:t>,</a:t>
            </a:r>
            <a:r>
              <a:rPr lang="uk-UA" sz="3200" i="1" dirty="0">
                <a:latin typeface="+mj-lt"/>
              </a:rPr>
              <a:t> и</a:t>
            </a:r>
            <a:r>
              <a:rPr lang="uk-UA" sz="3200" b="1" i="1" dirty="0">
                <a:latin typeface="+mj-lt"/>
              </a:rPr>
              <a:t>,</a:t>
            </a:r>
            <a:r>
              <a:rPr lang="uk-UA" sz="3200" i="1" dirty="0">
                <a:latin typeface="+mj-lt"/>
              </a:rPr>
              <a:t> освещая им </a:t>
            </a:r>
            <a:r>
              <a:rPr lang="uk-UA" sz="3200" i="1" dirty="0" smtClean="0">
                <a:latin typeface="+mj-lt"/>
              </a:rPr>
              <a:t>путь.</a:t>
            </a:r>
            <a:endParaRPr lang="uk-UA" sz="3200" dirty="0"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uk-UA" sz="3200" i="1" dirty="0" smtClean="0">
                <a:latin typeface="+mj-lt"/>
              </a:rPr>
              <a:t>Под </a:t>
            </a:r>
            <a:r>
              <a:rPr lang="uk-UA" sz="3200" i="1" dirty="0">
                <a:latin typeface="+mj-lt"/>
              </a:rPr>
              <a:t>облаками</a:t>
            </a:r>
            <a:r>
              <a:rPr lang="uk-UA" sz="3200" b="1" i="1" dirty="0">
                <a:latin typeface="+mj-lt"/>
              </a:rPr>
              <a:t>,</a:t>
            </a:r>
            <a:r>
              <a:rPr lang="uk-UA" sz="3200" i="1" dirty="0">
                <a:latin typeface="+mj-lt"/>
              </a:rPr>
              <a:t> заливая воздух серебряными звуками</a:t>
            </a:r>
            <a:r>
              <a:rPr lang="uk-UA" sz="3200" b="1" i="1" dirty="0">
                <a:latin typeface="+mj-lt"/>
              </a:rPr>
              <a:t>,</a:t>
            </a:r>
            <a:r>
              <a:rPr lang="uk-UA" sz="3200" i="1" dirty="0">
                <a:latin typeface="+mj-lt"/>
              </a:rPr>
              <a:t> дрожали жаворонки. </a:t>
            </a:r>
            <a:endParaRPr lang="uk-UA" sz="3200" i="1" dirty="0" smtClean="0"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uk-UA" sz="3200" i="1" dirty="0" smtClean="0">
                <a:latin typeface="+mj-lt"/>
              </a:rPr>
              <a:t> </a:t>
            </a:r>
            <a:r>
              <a:rPr lang="uk-UA" sz="3200" i="1" dirty="0">
                <a:latin typeface="+mj-lt"/>
              </a:rPr>
              <a:t>На другое </a:t>
            </a:r>
            <a:r>
              <a:rPr lang="uk-UA" sz="3200" i="1" dirty="0" smtClean="0">
                <a:latin typeface="+mj-lt"/>
              </a:rPr>
              <a:t>утро </a:t>
            </a:r>
            <a:r>
              <a:rPr lang="uk-UA" sz="3200" i="1" dirty="0">
                <a:latin typeface="+mj-lt"/>
              </a:rPr>
              <a:t>несмотря на упрашивание </a:t>
            </a:r>
            <a:r>
              <a:rPr lang="uk-UA" sz="3200" i="1" dirty="0" smtClean="0">
                <a:latin typeface="+mj-lt"/>
              </a:rPr>
              <a:t>хозяев,  Дарья Александровна</a:t>
            </a:r>
            <a:r>
              <a:rPr lang="uk-UA" sz="3200" dirty="0">
                <a:latin typeface="+mj-lt"/>
              </a:rPr>
              <a:t> </a:t>
            </a:r>
            <a:r>
              <a:rPr lang="uk-UA" sz="3200" i="1" dirty="0" smtClean="0">
                <a:latin typeface="+mj-lt"/>
              </a:rPr>
              <a:t>собралась </a:t>
            </a:r>
            <a:r>
              <a:rPr lang="uk-UA" sz="3200" i="1" dirty="0">
                <a:latin typeface="+mj-lt"/>
              </a:rPr>
              <a:t>ехать</a:t>
            </a:r>
            <a:r>
              <a:rPr lang="uk-UA" sz="3200" i="1" dirty="0"/>
              <a:t>.</a:t>
            </a:r>
            <a:endParaRPr lang="uk-UA" sz="3200" dirty="0"/>
          </a:p>
          <a:p>
            <a:endParaRPr lang="uk-UA" dirty="0"/>
          </a:p>
        </p:txBody>
      </p:sp>
      <p:pic>
        <p:nvPicPr>
          <p:cNvPr id="9218" name="Picture 2" descr="Сказки для детей и взрослых о Самом-Самом Главном - медиаплатформа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935" y="2600114"/>
            <a:ext cx="1819275" cy="2514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265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6960" y="286603"/>
            <a:ext cx="8808720" cy="1450757"/>
          </a:xfrm>
        </p:spPr>
        <p:txBody>
          <a:bodyPr/>
          <a:lstStyle/>
          <a:p>
            <a:pPr algn="ctr"/>
            <a:r>
              <a:rPr lang="uk-UA" dirty="0"/>
              <a:t>Обособленные обстоятельства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3200" dirty="0" smtClean="0"/>
              <a:t>выражены</a:t>
            </a:r>
            <a:endParaRPr lang="uk-UA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6463486"/>
              </p:ext>
            </p:extLst>
          </p:nvPr>
        </p:nvGraphicFramePr>
        <p:xfrm>
          <a:off x="1096963" y="1846263"/>
          <a:ext cx="10058400" cy="3296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07428">
                <a:tc>
                  <a:txBody>
                    <a:bodyPr/>
                    <a:lstStyle/>
                    <a:p>
                      <a:pPr algn="ctr"/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деепричастными оборотами и одиночными деепричастиями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существительным с предлогом </a:t>
                      </a:r>
                      <a:r>
                        <a:rPr lang="uk-UA" sz="1800" b="0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несмотря на</a:t>
                      </a:r>
                      <a:endParaRPr lang="uk-UA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существительными с предлогами </a:t>
                      </a:r>
                      <a:r>
                        <a:rPr lang="uk-UA" sz="1800" b="0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благодаря, согласно, вопреки, в силу, в случае, по причине, ввиду, вследствие</a:t>
                      </a:r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если они </a:t>
                      </a:r>
                      <a:r>
                        <a:rPr lang="uk-UA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распространены</a:t>
                      </a:r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стоят </a:t>
                      </a:r>
                      <a:r>
                        <a:rPr lang="uk-UA" sz="1800" b="0" i="0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</a:t>
                      </a:r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сказуемым. 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Дождь лил, </a:t>
                      </a:r>
                      <a:r>
                        <a:rPr lang="uk-UA" sz="1800" b="0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ровно и однообразно шумя по траве и деревьям</a:t>
                      </a:r>
                      <a:r>
                        <a:rPr lang="uk-UA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0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Несмотря на поздний час</a:t>
                      </a:r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было душно. </a:t>
                      </a:r>
                      <a:endParaRPr lang="uk-UA" dirty="0" smtClean="0"/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   Корабли,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вследствие отсутствия мест в бухте</a:t>
                      </a:r>
                      <a:r>
                        <a:rPr lang="ru-RU" dirty="0" smtClean="0"/>
                        <a:t>, </a:t>
                      </a:r>
                      <a:r>
                        <a:rPr lang="ru-RU" dirty="0" smtClean="0">
                          <a:solidFill>
                            <a:srgbClr val="7030A0"/>
                          </a:solidFill>
                        </a:rPr>
                        <a:t>стояли</a:t>
                      </a:r>
                      <a:r>
                        <a:rPr lang="ru-RU" dirty="0" smtClean="0"/>
                        <a:t> в открытом море.</a:t>
                      </a:r>
                      <a:endParaRPr lang="uk-UA" dirty="0" smtClean="0"/>
                    </a:p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Picture 2" descr="МБУ «Многофункциональный центр» городского округа г. Выкса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60" y="286603"/>
            <a:ext cx="2137216" cy="133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557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dirty="0" smtClean="0"/>
              <a:t> «Рассыпавшиеся</a:t>
            </a:r>
            <a:r>
              <a:rPr lang="uk-UA" dirty="0"/>
              <a:t>» </a:t>
            </a:r>
            <a:r>
              <a:rPr lang="uk-UA" dirty="0" smtClean="0"/>
              <a:t>предложения </a:t>
            </a:r>
            <a:br>
              <a:rPr lang="uk-UA" dirty="0" smtClean="0"/>
            </a:br>
            <a:r>
              <a:rPr lang="uk-UA" sz="2800" dirty="0" smtClean="0"/>
              <a:t>Соберите, расставьте знаки препинания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9204960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uk-UA" sz="3200" dirty="0" smtClean="0">
                <a:latin typeface="+mj-lt"/>
              </a:rPr>
              <a:t>Туман</a:t>
            </a:r>
            <a:r>
              <a:rPr lang="uk-UA" sz="3200" dirty="0">
                <a:latin typeface="+mj-lt"/>
              </a:rPr>
              <a:t>, над, поднялся, в, лугом, низине.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3200" dirty="0" smtClean="0">
                <a:latin typeface="+mj-lt"/>
              </a:rPr>
              <a:t> </a:t>
            </a:r>
            <a:r>
              <a:rPr lang="uk-UA" sz="3200" dirty="0">
                <a:latin typeface="+mj-lt"/>
              </a:rPr>
              <a:t>Языки, например, не, склонения, имеют, некоторые, английский.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3200" dirty="0" smtClean="0">
                <a:latin typeface="+mj-lt"/>
              </a:rPr>
              <a:t> Изучаем</a:t>
            </a:r>
            <a:r>
              <a:rPr lang="uk-UA" sz="3200" dirty="0">
                <a:latin typeface="+mj-lt"/>
              </a:rPr>
              <a:t>, то есть, мы, предложении, науку, о, словосочетании, и, синтаксис.</a:t>
            </a:r>
          </a:p>
          <a:p>
            <a:endParaRPr lang="uk-UA" sz="3200" dirty="0"/>
          </a:p>
        </p:txBody>
      </p:sp>
      <p:pic>
        <p:nvPicPr>
          <p:cNvPr id="7170" name="Picture 2" descr="милый маленький мальчик ручной Анимация мальчик PNG изображение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7735" y="2357226"/>
            <a:ext cx="1524000" cy="3000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081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706880"/>
            <a:ext cx="10058400" cy="94052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400" dirty="0" smtClean="0"/>
              <a:t>Обособленные уточняющие члены предложения</a:t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b="1" dirty="0" smtClean="0">
                <a:solidFill>
                  <a:schemeClr val="accent1">
                    <a:lumMod val="75000"/>
                  </a:schemeClr>
                </a:solidFill>
              </a:rPr>
              <a:t>(уточняют, конкретизируют, содержат дополнительную информацию)</a:t>
            </a:r>
            <a:endParaRPr lang="uk-UA" sz="27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7294392"/>
              </p:ext>
            </p:extLst>
          </p:nvPr>
        </p:nvGraphicFramePr>
        <p:xfrm>
          <a:off x="1193074" y="2865117"/>
          <a:ext cx="10267407" cy="2420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2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24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24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10493"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Обстоятельства места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Обстоятельства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времени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Обстоятельства образа действия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0493">
                <a:tc>
                  <a:txBody>
                    <a:bodyPr/>
                    <a:lstStyle/>
                    <a:p>
                      <a:r>
                        <a:rPr lang="ru-RU" dirty="0" smtClean="0"/>
                        <a:t>   Я жду тебя в центре города,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у кинотеатра.</a:t>
                      </a:r>
                      <a:endParaRPr lang="uk-U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Весной,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в начале мая</a:t>
                      </a:r>
                      <a:r>
                        <a:rPr lang="ru-RU" dirty="0" smtClean="0"/>
                        <a:t>, особенно</a:t>
                      </a:r>
                      <a:r>
                        <a:rPr lang="ru-RU" baseline="0" dirty="0" smtClean="0"/>
                        <a:t> хорошо!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Он наивно,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по-детски</a:t>
                      </a:r>
                      <a:r>
                        <a:rPr lang="ru-RU" dirty="0" smtClean="0"/>
                        <a:t>, вытер слезы</a:t>
                      </a:r>
                      <a:r>
                        <a:rPr lang="ru-RU" baseline="0" dirty="0" smtClean="0"/>
                        <a:t>.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Picture 2" descr="МБУ «Многофункциональный центр» городского округа г. Выкса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60" y="286603"/>
            <a:ext cx="2137216" cy="133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781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dirty="0" smtClean="0"/>
              <a:t>Расставьте </a:t>
            </a:r>
            <a:r>
              <a:rPr lang="uk-UA" dirty="0"/>
              <a:t>знаки препинания.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2800" dirty="0" smtClean="0"/>
              <a:t>Укажите обособления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640" y="1845734"/>
            <a:ext cx="9794240" cy="40233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uk-UA" sz="3600" dirty="0">
                <a:latin typeface="+mj-lt"/>
              </a:rPr>
              <a:t>Сверх всяких </a:t>
            </a:r>
            <a:r>
              <a:rPr lang="uk-UA" sz="3600" dirty="0" smtClean="0">
                <a:latin typeface="+mj-lt"/>
              </a:rPr>
              <a:t>ожиданий весна </a:t>
            </a:r>
            <a:r>
              <a:rPr lang="uk-UA" sz="3600" dirty="0">
                <a:latin typeface="+mj-lt"/>
              </a:rPr>
              <a:t>была холодной. </a:t>
            </a:r>
            <a:endParaRPr lang="uk-UA" sz="3600" dirty="0" smtClean="0"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uk-UA" sz="3600" dirty="0">
                <a:latin typeface="+mj-lt"/>
              </a:rPr>
              <a:t>Рассказ очень понравился </a:t>
            </a:r>
            <a:r>
              <a:rPr lang="uk-UA" sz="3600" dirty="0" smtClean="0">
                <a:latin typeface="+mj-lt"/>
              </a:rPr>
              <a:t>мне за </a:t>
            </a:r>
            <a:r>
              <a:rPr lang="uk-UA" sz="3600" dirty="0">
                <a:latin typeface="+mj-lt"/>
              </a:rPr>
              <a:t>исключением нескольких деталей. </a:t>
            </a:r>
            <a:endParaRPr lang="uk-UA" sz="3600" dirty="0" smtClean="0"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uk-UA" sz="3600" dirty="0">
                <a:latin typeface="+mj-lt"/>
              </a:rPr>
              <a:t>Ни одного </a:t>
            </a:r>
            <a:r>
              <a:rPr lang="uk-UA" sz="3600" dirty="0" smtClean="0">
                <a:latin typeface="+mj-lt"/>
              </a:rPr>
              <a:t>звука  </a:t>
            </a:r>
            <a:r>
              <a:rPr lang="uk-UA" sz="3600" dirty="0">
                <a:latin typeface="+mj-lt"/>
              </a:rPr>
              <a:t>кроме дождевых капель, </a:t>
            </a:r>
            <a:endParaRPr lang="en-US" sz="3600" dirty="0" smtClean="0">
              <a:latin typeface="+mj-lt"/>
            </a:endParaRPr>
          </a:p>
          <a:p>
            <a:pPr marL="0" indent="0">
              <a:buNone/>
            </a:pPr>
            <a:r>
              <a:rPr lang="uk-UA" sz="3600" dirty="0" smtClean="0">
                <a:latin typeface="+mj-lt"/>
              </a:rPr>
              <a:t>не </a:t>
            </a:r>
            <a:r>
              <a:rPr lang="uk-UA" sz="3600" dirty="0">
                <a:latin typeface="+mj-lt"/>
              </a:rPr>
              <a:t>слышалось вокруг</a:t>
            </a:r>
            <a:r>
              <a:rPr lang="uk-UA" sz="3600" dirty="0" smtClean="0">
                <a:latin typeface="+mj-lt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3600" dirty="0">
                <a:latin typeface="+mj-lt"/>
              </a:rPr>
              <a:t>Наряду с </a:t>
            </a:r>
            <a:r>
              <a:rPr lang="uk-UA" sz="3600" dirty="0" smtClean="0">
                <a:latin typeface="+mj-lt"/>
              </a:rPr>
              <a:t>благородными  </a:t>
            </a:r>
            <a:r>
              <a:rPr lang="uk-UA" sz="3600" dirty="0">
                <a:latin typeface="+mj-lt"/>
              </a:rPr>
              <a:t>попадаются грибы попроще.</a:t>
            </a:r>
          </a:p>
        </p:txBody>
      </p:sp>
      <p:pic>
        <p:nvPicPr>
          <p:cNvPr id="8194" name="Picture 2" descr="Думать идиота болвана иллюстрация вектора. иллюстрации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24" b="3741"/>
          <a:stretch/>
        </p:blipFill>
        <p:spPr bwMode="auto">
          <a:xfrm>
            <a:off x="10071735" y="2550160"/>
            <a:ext cx="1856105" cy="27025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0147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0560" y="286603"/>
            <a:ext cx="9215120" cy="841157"/>
          </a:xfrm>
        </p:spPr>
        <p:txBody>
          <a:bodyPr/>
          <a:lstStyle/>
          <a:p>
            <a:pPr algn="ctr"/>
            <a:r>
              <a:rPr lang="ru-RU" dirty="0" smtClean="0"/>
              <a:t>Обособленные дополнения</a:t>
            </a:r>
            <a:endParaRPr lang="uk-UA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    Выражены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именами существительными с предлогами </a:t>
            </a:r>
            <a:r>
              <a:rPr lang="ru-RU" dirty="0">
                <a:solidFill>
                  <a:srgbClr val="FF0000"/>
                </a:solidFill>
              </a:rPr>
              <a:t>сверх, включая, наряду с, </a:t>
            </a:r>
            <a:endParaRPr lang="ru-RU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за исключением</a:t>
            </a:r>
            <a:r>
              <a:rPr lang="ru-RU" dirty="0">
                <a:solidFill>
                  <a:srgbClr val="FF0000"/>
                </a:solidFill>
              </a:rPr>
              <a:t>, исключая, вместо, помимо, кроме </a:t>
            </a:r>
            <a:endParaRPr lang="ru-RU" dirty="0" smtClean="0">
              <a:solidFill>
                <a:srgbClr val="FF0000"/>
              </a:solidFill>
            </a:endParaRP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со значением включения, исключения, замещения.</a:t>
            </a:r>
            <a:r>
              <a:rPr lang="uk-UA" dirty="0">
                <a:solidFill>
                  <a:srgbClr val="FF0000"/>
                </a:solidFill>
              </a:rPr>
              <a:t/>
            </a:r>
            <a:br>
              <a:rPr lang="uk-UA" dirty="0">
                <a:solidFill>
                  <a:srgbClr val="FF0000"/>
                </a:solidFill>
              </a:rPr>
            </a:br>
            <a:endParaRPr lang="uk-UA" dirty="0"/>
          </a:p>
        </p:txBody>
      </p:sp>
      <p:pic>
        <p:nvPicPr>
          <p:cNvPr id="6" name="Picture 2" descr="https://i0.wp.com/videouroki.net/videouroki/conspekty/rus8k/38-obosoblieniie-dopolnienii.files/image01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08"/>
          <a:stretch/>
        </p:blipFill>
        <p:spPr bwMode="auto">
          <a:xfrm>
            <a:off x="1171576" y="3198947"/>
            <a:ext cx="7771487" cy="24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Клипарт Отрисовки Детей На Прозрачном Фоне - Мальчик Пнг - Free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5840" y="2477082"/>
            <a:ext cx="2032000" cy="24558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" name="Picture 2" descr="МБУ «Многофункциональный центр» городского округа г. Выкса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60" y="286603"/>
            <a:ext cx="2137216" cy="133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513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50013"/>
          </a:xfrm>
        </p:spPr>
        <p:txBody>
          <a:bodyPr>
            <a:normAutofit/>
          </a:bodyPr>
          <a:lstStyle/>
          <a:p>
            <a:pPr algn="ctr"/>
            <a:r>
              <a:rPr lang="uk-UA" sz="5400" dirty="0" smtClean="0"/>
              <a:t>Практикуемся</a:t>
            </a:r>
            <a:endParaRPr lang="uk-UA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1041" y="1696720"/>
            <a:ext cx="9530079" cy="417237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uk-UA" dirty="0"/>
              <a:t>  </a:t>
            </a:r>
            <a:r>
              <a:rPr lang="uk-UA" dirty="0" smtClean="0"/>
              <a:t>     </a:t>
            </a:r>
            <a:r>
              <a:rPr lang="uk-UA" sz="9600" i="1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Ра(нн/н)ее </a:t>
            </a:r>
            <a:r>
              <a:rPr lang="uk-UA" sz="9600" i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весе(н, </a:t>
            </a:r>
            <a:r>
              <a:rPr lang="uk-UA" sz="9600" i="1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нн)ее </a:t>
            </a:r>
            <a:r>
              <a:rPr lang="uk-UA" sz="9600" i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утро прохладное и росистое. В небе </a:t>
            </a:r>
            <a:r>
              <a:rPr lang="uk-UA" sz="9600" i="1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ни </a:t>
            </a:r>
            <a:r>
              <a:rPr lang="uk-UA" sz="9600" i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облачка. Только на востоке </a:t>
            </a:r>
            <a:r>
              <a:rPr lang="uk-UA" sz="9600" i="1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ещ(е/о) </a:t>
            </a:r>
            <a:r>
              <a:rPr lang="uk-UA" sz="9600" i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толпятся </a:t>
            </a:r>
            <a:r>
              <a:rPr lang="uk-UA" sz="9600" i="1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бл(е/и)днея </a:t>
            </a:r>
            <a:r>
              <a:rPr lang="uk-UA" sz="9600" i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и тая с каждой минутой сизые предра(с,сс)ветные тучки. Весь </a:t>
            </a:r>
            <a:r>
              <a:rPr lang="uk-UA" sz="9600" i="1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бе(з/с)брежный </a:t>
            </a:r>
            <a:r>
              <a:rPr lang="uk-UA" sz="9600" i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степной простор кажется осыпа(нн, н)ым тонкой золотой пылью.</a:t>
            </a:r>
          </a:p>
          <a:p>
            <a:pPr>
              <a:lnSpc>
                <a:spcPct val="120000"/>
              </a:lnSpc>
            </a:pPr>
            <a:r>
              <a:rPr lang="uk-UA" sz="9600" i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  </a:t>
            </a:r>
            <a:r>
              <a:rPr lang="uk-UA" sz="9600" i="1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 В </a:t>
            </a:r>
            <a:r>
              <a:rPr lang="uk-UA" sz="9600" i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густой, буйной траве дрожат переливаясь и вспыхивая разноцветными огнями бриллианты крупной росы. Степь весело пестрит цветами скромными синими колокольчиками белыми </a:t>
            </a:r>
            <a:r>
              <a:rPr lang="uk-UA" sz="9600" i="1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п(а/о)хучими </a:t>
            </a:r>
            <a:r>
              <a:rPr lang="uk-UA" sz="9600" i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ромашками дикой гвоздикой </a:t>
            </a:r>
            <a:r>
              <a:rPr lang="uk-UA" sz="9600" i="1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г(о/а)рящей пунц(о/е)выми </a:t>
            </a:r>
            <a:r>
              <a:rPr lang="uk-UA" sz="9600" i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пятнами. В утре(нн,н)ей прохладе разлит </a:t>
            </a:r>
            <a:r>
              <a:rPr lang="uk-UA" sz="9600" i="1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гор(?)кий </a:t>
            </a:r>
            <a:r>
              <a:rPr lang="uk-UA" sz="9600" i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здоровый запах полыни смеша(нн, н)ый с нежным похожим на миндаль ароматом повилики</a:t>
            </a:r>
            <a:r>
              <a:rPr lang="uk-UA" sz="9600" i="1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.</a:t>
            </a:r>
            <a:r>
              <a:rPr lang="uk-UA" sz="9600" i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 Все блещ..т и </a:t>
            </a:r>
            <a:r>
              <a:rPr lang="uk-UA" sz="9600" i="1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нежит(?)ся </a:t>
            </a:r>
            <a:r>
              <a:rPr lang="uk-UA" sz="9600" i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и </a:t>
            </a:r>
            <a:r>
              <a:rPr lang="uk-UA" sz="9600" i="1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радос(?)но тянт(?)ся </a:t>
            </a:r>
            <a:r>
              <a:rPr lang="uk-UA" sz="9600" i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к ласковому солнышку.</a:t>
            </a:r>
          </a:p>
          <a:p>
            <a:pPr>
              <a:lnSpc>
                <a:spcPct val="120000"/>
              </a:lnSpc>
            </a:pPr>
            <a:endParaRPr lang="uk-UA" sz="9600" i="1" dirty="0"/>
          </a:p>
        </p:txBody>
      </p:sp>
      <p:pic>
        <p:nvPicPr>
          <p:cNvPr id="5126" name="Picture 6" descr="Photo from album &quot;Дети в школе&quot; on | Школа, Дети и Школьные тем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935" y="3069272"/>
            <a:ext cx="1895475" cy="24193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060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Работа с текстом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8080" y="1802871"/>
            <a:ext cx="9235440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uk-UA" dirty="0" smtClean="0"/>
              <a:t> </a:t>
            </a:r>
            <a:r>
              <a:rPr lang="uk-UA" sz="3600" dirty="0">
                <a:latin typeface="+mj-lt"/>
              </a:rPr>
              <a:t>Какова </a:t>
            </a:r>
            <a:r>
              <a:rPr lang="uk-UA" sz="3600" dirty="0" smtClean="0">
                <a:latin typeface="+mj-lt"/>
              </a:rPr>
              <a:t>его </a:t>
            </a:r>
            <a:r>
              <a:rPr lang="uk-UA" sz="3600" dirty="0">
                <a:latin typeface="+mj-lt"/>
              </a:rPr>
              <a:t>тема?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3600" dirty="0" smtClean="0">
                <a:latin typeface="+mj-lt"/>
              </a:rPr>
              <a:t>Найдите </a:t>
            </a:r>
            <a:r>
              <a:rPr lang="uk-UA" sz="3600" dirty="0">
                <a:latin typeface="+mj-lt"/>
              </a:rPr>
              <a:t>предложение, в котором отражена главная мысль.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3600" dirty="0" smtClean="0">
                <a:latin typeface="+mj-lt"/>
              </a:rPr>
              <a:t>Назовите </a:t>
            </a:r>
            <a:r>
              <a:rPr lang="uk-UA" sz="3600" dirty="0">
                <a:latin typeface="+mj-lt"/>
              </a:rPr>
              <a:t>стиль речи.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3600" dirty="0" smtClean="0">
                <a:latin typeface="+mj-lt"/>
              </a:rPr>
              <a:t>Определите </a:t>
            </a:r>
            <a:r>
              <a:rPr lang="uk-UA" sz="3600" dirty="0">
                <a:latin typeface="+mj-lt"/>
              </a:rPr>
              <a:t>тип текста.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3600" dirty="0" smtClean="0">
                <a:latin typeface="+mj-lt"/>
              </a:rPr>
              <a:t>Расставьте и объясните знаки </a:t>
            </a:r>
            <a:r>
              <a:rPr lang="uk-UA" sz="3600" dirty="0">
                <a:latin typeface="+mj-lt"/>
              </a:rPr>
              <a:t>препинания.</a:t>
            </a:r>
          </a:p>
          <a:p>
            <a:pPr>
              <a:buFont typeface="Wingdings" panose="05000000000000000000" pitchFamily="2" charset="2"/>
              <a:buChar char="Ø"/>
            </a:pPr>
            <a:endParaRPr lang="uk-UA" sz="3600" dirty="0"/>
          </a:p>
        </p:txBody>
      </p:sp>
      <p:pic>
        <p:nvPicPr>
          <p:cNvPr id="13314" name="Picture 2" descr="2 дет Cte читают Коран Al на их половике молитве около окна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6615" y="3102609"/>
            <a:ext cx="2151438" cy="2241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120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«Корректор»</a:t>
            </a:r>
            <a:br>
              <a:rPr lang="ru-RU" dirty="0" smtClean="0"/>
            </a:br>
            <a:r>
              <a:rPr lang="uk-UA" sz="2700" dirty="0" smtClean="0"/>
              <a:t>исправьте </a:t>
            </a:r>
            <a:r>
              <a:rPr lang="uk-UA" sz="2700" dirty="0"/>
              <a:t>грамматические ошибки в предложениях с обособленными членами </a:t>
            </a:r>
            <a:br>
              <a:rPr lang="uk-UA" sz="2700" dirty="0"/>
            </a:br>
            <a:endParaRPr lang="uk-UA" sz="27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2480" y="1845734"/>
            <a:ext cx="9499600" cy="40233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uk-UA" sz="2400" b="1" dirty="0" smtClean="0">
                <a:latin typeface="+mj-lt"/>
              </a:rPr>
              <a:t>В</a:t>
            </a:r>
            <a:r>
              <a:rPr lang="uk-UA" sz="2400" dirty="0" smtClean="0">
                <a:latin typeface="+mj-lt"/>
              </a:rPr>
              <a:t>ыступившие </a:t>
            </a:r>
            <a:r>
              <a:rPr lang="uk-UA" sz="2400" dirty="0">
                <a:latin typeface="+mj-lt"/>
              </a:rPr>
              <a:t>старшеклассники на нашем собрании рассказали о жизни школы.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 smtClean="0">
                <a:latin typeface="+mj-lt"/>
              </a:rPr>
              <a:t>Во </a:t>
            </a:r>
            <a:r>
              <a:rPr lang="uk-UA" sz="2400" dirty="0">
                <a:latin typeface="+mj-lt"/>
              </a:rPr>
              <a:t>время экскурсии, которую организовали родители, которые давно обещали это сделать, мы узнали много нового.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 smtClean="0">
                <a:latin typeface="+mj-lt"/>
              </a:rPr>
              <a:t>Увлекающий </a:t>
            </a:r>
            <a:r>
              <a:rPr lang="uk-UA" sz="2400" dirty="0">
                <a:latin typeface="+mj-lt"/>
              </a:rPr>
              <a:t>чтением человек вызывает уважение окружающих.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 smtClean="0">
                <a:latin typeface="+mj-lt"/>
              </a:rPr>
              <a:t> </a:t>
            </a:r>
            <a:r>
              <a:rPr lang="uk-UA" sz="2400" dirty="0">
                <a:latin typeface="+mj-lt"/>
              </a:rPr>
              <a:t>Узнав его достаточно хорошо, наша дружба окрепла.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 smtClean="0">
                <a:latin typeface="+mj-lt"/>
              </a:rPr>
              <a:t>Глядя </a:t>
            </a:r>
            <a:r>
              <a:rPr lang="uk-UA" sz="2400" dirty="0">
                <a:latin typeface="+mj-lt"/>
              </a:rPr>
              <a:t>на </a:t>
            </a:r>
            <a:r>
              <a:rPr lang="uk-UA" sz="2400" dirty="0" smtClean="0">
                <a:latin typeface="+mj-lt"/>
              </a:rPr>
              <a:t>положение </a:t>
            </a:r>
            <a:r>
              <a:rPr lang="uk-UA" sz="2400" dirty="0">
                <a:latin typeface="+mj-lt"/>
              </a:rPr>
              <a:t>дел, работы были ускорены.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 smtClean="0">
                <a:latin typeface="+mj-lt"/>
              </a:rPr>
              <a:t>Все </a:t>
            </a:r>
            <a:r>
              <a:rPr lang="uk-UA" sz="2400" dirty="0">
                <a:latin typeface="+mj-lt"/>
              </a:rPr>
              <a:t>ребята, выучившие правила обособления и успешно сдавшие зачет, </a:t>
            </a:r>
            <a:r>
              <a:rPr lang="uk-UA" sz="2400" dirty="0" smtClean="0">
                <a:latin typeface="+mj-lt"/>
              </a:rPr>
              <a:t>чему </a:t>
            </a:r>
            <a:r>
              <a:rPr lang="uk-UA" sz="2400" dirty="0">
                <a:latin typeface="+mj-lt"/>
              </a:rPr>
              <a:t>были очень рады.</a:t>
            </a:r>
          </a:p>
          <a:p>
            <a:pPr>
              <a:buFont typeface="Wingdings" panose="05000000000000000000" pitchFamily="2" charset="2"/>
              <a:buChar char="Ø"/>
            </a:pPr>
            <a:endParaRPr lang="uk-UA" sz="2400" b="1" dirty="0"/>
          </a:p>
        </p:txBody>
      </p:sp>
      <p:pic>
        <p:nvPicPr>
          <p:cNvPr id="17410" name="Picture 2" descr="Школа усного рахунку Соробан в Україн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320" y="3078480"/>
            <a:ext cx="1486080" cy="259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652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488-А ( с.188 )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4" name="Picture 2" descr="Ур. 27. Программирование алгоритмической конструкции «цикл» на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38" y="2009563"/>
            <a:ext cx="2466975" cy="18478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Программа поощрения для координаторов Эйвон &quot;На крыльях успеха ..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6" b="19039"/>
          <a:stretch/>
        </p:blipFill>
        <p:spPr bwMode="auto">
          <a:xfrm>
            <a:off x="3393440" y="2933488"/>
            <a:ext cx="5165767" cy="24828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72290988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808</TotalTime>
  <Words>612</Words>
  <Application>Microsoft Office PowerPoint</Application>
  <PresentationFormat>Широкоэкранный</PresentationFormat>
  <Paragraphs>94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Calibri</vt:lpstr>
      <vt:lpstr>Calibri Light</vt:lpstr>
      <vt:lpstr>Times New Roman</vt:lpstr>
      <vt:lpstr>Wingdings</vt:lpstr>
      <vt:lpstr>Ретро</vt:lpstr>
      <vt:lpstr>    Обособленные члены предложения.  Обобщение изученного</vt:lpstr>
      <vt:lpstr>Какое предложение «лишнее»?  Объясните свой выбор </vt:lpstr>
      <vt:lpstr>Цель:</vt:lpstr>
      <vt:lpstr>Экспресс-опрос</vt:lpstr>
      <vt:lpstr>Укажите обособленные члены в предложениях, расставьте знаки препинания</vt:lpstr>
      <vt:lpstr>Обособленны  определения и приложения</vt:lpstr>
      <vt:lpstr>«Правильно-неправильно» Проверьте расстановку знаков препинания в предложениях</vt:lpstr>
      <vt:lpstr>Обособленные обстоятельства  выражены</vt:lpstr>
      <vt:lpstr> «Рассыпавшиеся» предложения  Соберите, расставьте знаки препинания</vt:lpstr>
      <vt:lpstr>   Обособленные уточняющие члены предложения   (уточняют, конкретизируют, содержат дополнительную информацию)</vt:lpstr>
      <vt:lpstr>Расставьте знаки препинания.  Укажите обособления</vt:lpstr>
      <vt:lpstr>Обособленные дополнения</vt:lpstr>
      <vt:lpstr>Практикуемся</vt:lpstr>
      <vt:lpstr>Работа с текстом</vt:lpstr>
      <vt:lpstr>«Корректор» исправьте грамматические ошибки в предложениях с обособленными членами  </vt:lpstr>
      <vt:lpstr>ДОМАШНЕЕ ЗАДАНИЕ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Обособленные члены предложения</dc:title>
  <dc:creator>Пользователь Windows</dc:creator>
  <cp:lastModifiedBy>Svitlana</cp:lastModifiedBy>
  <cp:revision>40</cp:revision>
  <dcterms:created xsi:type="dcterms:W3CDTF">2020-05-04T07:42:04Z</dcterms:created>
  <dcterms:modified xsi:type="dcterms:W3CDTF">2022-04-12T17:52:06Z</dcterms:modified>
</cp:coreProperties>
</file>