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8" r:id="rId2"/>
    <p:sldId id="259" r:id="rId3"/>
    <p:sldId id="260" r:id="rId4"/>
    <p:sldId id="282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3" d="100"/>
          <a:sy n="43" d="100"/>
        </p:scale>
        <p:origin x="129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378DA86C-9648-4F53-9BCA-708497CA6BF7}" type="datetimeFigureOut">
              <a:rPr lang="ru-RU" smtClean="0"/>
              <a:pPr/>
              <a:t>26.04.2022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CC6C463A-65F8-4936-8DB7-B974961A146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378DA86C-9648-4F53-9BCA-708497CA6BF7}" type="datetimeFigureOut">
              <a:rPr lang="ru-RU" smtClean="0"/>
              <a:pPr/>
              <a:t>26.04.2022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CC6C463A-65F8-4936-8DB7-B974961A146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378DA86C-9648-4F53-9BCA-708497CA6BF7}" type="datetimeFigureOut">
              <a:rPr lang="ru-RU" smtClean="0"/>
              <a:pPr/>
              <a:t>26.04.2022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CC6C463A-65F8-4936-8DB7-B974961A146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DA86C-9648-4F53-9BCA-708497CA6BF7}" type="datetimeFigureOut">
              <a:rPr lang="ru-RU" smtClean="0"/>
              <a:pPr/>
              <a:t>26.04.2022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C463A-65F8-4936-8DB7-B974961A146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DA86C-9648-4F53-9BCA-708497CA6BF7}" type="datetimeFigureOut">
              <a:rPr lang="ru-RU" smtClean="0"/>
              <a:pPr/>
              <a:t>26.04.2022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C463A-65F8-4936-8DB7-B974961A146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378DA86C-9648-4F53-9BCA-708497CA6BF7}" type="datetimeFigureOut">
              <a:rPr lang="ru-RU" smtClean="0"/>
              <a:pPr/>
              <a:t>26.04.2022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C6C463A-65F8-4936-8DB7-B974961A146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DA86C-9648-4F53-9BCA-708497CA6BF7}" type="datetimeFigureOut">
              <a:rPr lang="ru-RU" smtClean="0"/>
              <a:pPr/>
              <a:t>26.04.2022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C463A-65F8-4936-8DB7-B974961A146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378DA86C-9648-4F53-9BCA-708497CA6BF7}" type="datetimeFigureOut">
              <a:rPr lang="ru-RU" smtClean="0"/>
              <a:pPr/>
              <a:t>26.04.2022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CC6C463A-65F8-4936-8DB7-B974961A146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378DA86C-9648-4F53-9BCA-708497CA6BF7}" type="datetimeFigureOut">
              <a:rPr lang="ru-RU" smtClean="0"/>
              <a:pPr/>
              <a:t>26.04.2022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C6C463A-65F8-4936-8DB7-B974961A146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DA86C-9648-4F53-9BCA-708497CA6BF7}" type="datetimeFigureOut">
              <a:rPr lang="ru-RU" smtClean="0"/>
              <a:pPr/>
              <a:t>26.04.2022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C463A-65F8-4936-8DB7-B974961A146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DA86C-9648-4F53-9BCA-708497CA6BF7}" type="datetimeFigureOut">
              <a:rPr lang="ru-RU" smtClean="0"/>
              <a:pPr/>
              <a:t>26.04.2022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C463A-65F8-4936-8DB7-B974961A146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378DA86C-9648-4F53-9BCA-708497CA6BF7}" type="datetimeFigureOut">
              <a:rPr lang="ru-RU" smtClean="0"/>
              <a:pPr/>
              <a:t>26.04.2022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CC6C463A-65F8-4936-8DB7-B974961A146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b="1" dirty="0" smtClean="0"/>
              <a:t> </a:t>
            </a:r>
            <a:r>
              <a:rPr lang="ru-RU" b="1" dirty="0" smtClean="0"/>
              <a:t>«Односоставные предложения. </a:t>
            </a:r>
          </a:p>
          <a:p>
            <a:pPr algn="ctr">
              <a:buNone/>
            </a:pPr>
            <a:r>
              <a:rPr lang="ru-RU" b="1" dirty="0" smtClean="0"/>
              <a:t>Понятие об односоставном предложении. </a:t>
            </a:r>
          </a:p>
          <a:p>
            <a:pPr algn="ctr">
              <a:buNone/>
            </a:pPr>
            <a:r>
              <a:rPr lang="ru-RU" b="1" dirty="0" smtClean="0"/>
              <a:t>Виды односоставных предложений».</a:t>
            </a:r>
          </a:p>
          <a:p>
            <a:pPr algn="ctr">
              <a:buNone/>
            </a:pP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lvl="0">
              <a:buNone/>
            </a:pPr>
            <a:r>
              <a:rPr lang="ru-RU" b="1" dirty="0" smtClean="0"/>
              <a:t>Цель урока: </a:t>
            </a:r>
          </a:p>
          <a:p>
            <a:pPr lvl="0">
              <a:buNone/>
            </a:pPr>
            <a:r>
              <a:rPr lang="ru-RU" dirty="0" smtClean="0"/>
              <a:t>Выявление синтаксических и грамматических особенностей односоставных предложений.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ru-RU" b="1" i="1" dirty="0" smtClean="0"/>
              <a:t>1.Уча других так(же) </a:t>
            </a:r>
            <a:r>
              <a:rPr lang="ru-RU" b="1" i="1" dirty="0" err="1" smtClean="0"/>
              <a:t>учиш</a:t>
            </a:r>
            <a:r>
              <a:rPr lang="ru-RU" b="1" i="1" dirty="0" smtClean="0"/>
              <a:t>…</a:t>
            </a:r>
            <a:r>
              <a:rPr lang="ru-RU" b="1" i="1" dirty="0" err="1" smtClean="0"/>
              <a:t>ся</a:t>
            </a:r>
            <a:r>
              <a:rPr lang="ru-RU" b="1" i="1" dirty="0" smtClean="0"/>
              <a:t>. (Н.В.Гоголь.)</a:t>
            </a:r>
          </a:p>
          <a:p>
            <a:endParaRPr lang="ru-RU" b="1" i="1" dirty="0" smtClean="0"/>
          </a:p>
          <a:p>
            <a:endParaRPr lang="ru-RU" dirty="0" smtClean="0"/>
          </a:p>
          <a:p>
            <a:pPr>
              <a:buNone/>
            </a:pPr>
            <a:r>
              <a:rPr lang="ru-RU" b="1" i="1" dirty="0" smtClean="0"/>
              <a:t>2.Пр…обретайте знания врем…нем и терпением. (И.Быковский.)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1628800"/>
            <a:ext cx="381642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  «Обращаться со словами нужно честно. В каждом слове бездна пространства, каждое слово необъятно».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  «Перед вами громада – русский язык! Наслажденье глубокое зовет вас, наслажденье погрузиться во всю неизмеримость его и познать чудные законы его». (Н.В.Гоголь.)</a:t>
            </a:r>
            <a:endParaRPr lang="ru-RU" dirty="0"/>
          </a:p>
        </p:txBody>
      </p:sp>
      <p:pic>
        <p:nvPicPr>
          <p:cNvPr id="4" name="Picture 2" descr="C:\Users\Гость\Downloads\gogol16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1628800"/>
            <a:ext cx="3456384" cy="41044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ru-RU" i="1" u="dotDash" dirty="0" smtClean="0"/>
              <a:t>/Уча других/</a:t>
            </a:r>
            <a:r>
              <a:rPr lang="ru-RU" b="1" i="1" dirty="0" smtClean="0"/>
              <a:t>,</a:t>
            </a:r>
            <a:r>
              <a:rPr lang="ru-RU" i="1" dirty="0" smtClean="0"/>
              <a:t> </a:t>
            </a:r>
            <a:r>
              <a:rPr lang="ru-RU" b="1" i="1" dirty="0" smtClean="0"/>
              <a:t>также </a:t>
            </a:r>
            <a:r>
              <a:rPr lang="ru-RU" i="1" u="dbl" dirty="0" smtClean="0"/>
              <a:t>учиш</a:t>
            </a:r>
            <a:r>
              <a:rPr lang="ru-RU" b="1" i="1" u="dbl" dirty="0" smtClean="0"/>
              <a:t>ь</a:t>
            </a:r>
            <a:r>
              <a:rPr lang="ru-RU" i="1" u="dbl" dirty="0" smtClean="0"/>
              <a:t>ся.</a:t>
            </a:r>
          </a:p>
          <a:p>
            <a:pPr>
              <a:buNone/>
            </a:pPr>
            <a:r>
              <a:rPr lang="ru-RU" dirty="0" smtClean="0"/>
              <a:t>(Повествовательное, невосклицательное, односоставное, распространённое, осложнено обособленным обстоятельством, полное).</a:t>
            </a:r>
          </a:p>
          <a:p>
            <a:pPr>
              <a:buNone/>
            </a:pPr>
            <a:r>
              <a:rPr lang="ru-RU" i="1" u="dbl" dirty="0" smtClean="0"/>
              <a:t>Пр</a:t>
            </a:r>
            <a:r>
              <a:rPr lang="ru-RU" b="1" i="1" u="dbl" dirty="0" smtClean="0"/>
              <a:t>и</a:t>
            </a:r>
            <a:r>
              <a:rPr lang="ru-RU" i="1" u="dbl" dirty="0" smtClean="0"/>
              <a:t>обретайте </a:t>
            </a:r>
            <a:r>
              <a:rPr lang="ru-RU" i="1" dirty="0" smtClean="0"/>
              <a:t>знания врем</a:t>
            </a:r>
            <a:r>
              <a:rPr lang="ru-RU" b="1" i="1" dirty="0" smtClean="0"/>
              <a:t>ен</a:t>
            </a:r>
            <a:r>
              <a:rPr lang="ru-RU" i="1" dirty="0" smtClean="0"/>
              <a:t>ем и терпением.</a:t>
            </a:r>
          </a:p>
          <a:p>
            <a:pPr>
              <a:buNone/>
            </a:pPr>
            <a:r>
              <a:rPr lang="ru-RU" dirty="0" smtClean="0"/>
              <a:t>(Побудительное, невосклицательное, односоставное, распространённое, осложнено однородными членами, полное).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>
              <a:buNone/>
            </a:pPr>
            <a:r>
              <a:rPr lang="ru-RU" b="1" i="1" dirty="0" smtClean="0"/>
              <a:t>Постепенно темнело.</a:t>
            </a:r>
            <a:endParaRPr lang="ru-RU" dirty="0" smtClean="0"/>
          </a:p>
          <a:p>
            <a:pPr lvl="0">
              <a:buNone/>
            </a:pPr>
            <a:r>
              <a:rPr lang="ru-RU" b="1" i="1" dirty="0" smtClean="0"/>
              <a:t>Не гляди же с тоской на дорогу.</a:t>
            </a:r>
            <a:endParaRPr lang="ru-RU" dirty="0" smtClean="0"/>
          </a:p>
          <a:p>
            <a:pPr lvl="0">
              <a:buNone/>
            </a:pPr>
            <a:r>
              <a:rPr lang="ru-RU" b="1" i="1" dirty="0" smtClean="0"/>
              <a:t>Вот и снег.</a:t>
            </a:r>
            <a:endParaRPr lang="ru-RU" dirty="0" smtClean="0"/>
          </a:p>
          <a:p>
            <a:pPr lvl="0">
              <a:buNone/>
            </a:pPr>
            <a:r>
              <a:rPr lang="ru-RU" b="1" i="1" dirty="0" smtClean="0"/>
              <a:t>Его знобит с утра.</a:t>
            </a:r>
            <a:endParaRPr lang="ru-RU" dirty="0" smtClean="0"/>
          </a:p>
          <a:p>
            <a:pPr lvl="0">
              <a:buNone/>
            </a:pPr>
            <a:r>
              <a:rPr lang="ru-RU" b="1" i="1" dirty="0" smtClean="0"/>
              <a:t>За рекой косили.</a:t>
            </a:r>
            <a:endParaRPr lang="ru-RU" dirty="0" smtClean="0"/>
          </a:p>
          <a:p>
            <a:pPr lvl="0">
              <a:buNone/>
            </a:pPr>
            <a:r>
              <a:rPr lang="ru-RU" b="1" i="1" dirty="0" smtClean="0"/>
              <a:t>Что посеешь, то и пожнёшь.</a:t>
            </a:r>
            <a:endParaRPr lang="ru-RU" dirty="0" smtClean="0"/>
          </a:p>
          <a:p>
            <a:pPr lvl="0">
              <a:buNone/>
            </a:pPr>
            <a:r>
              <a:rPr lang="ru-RU" b="1" i="1" dirty="0" smtClean="0"/>
              <a:t>Приветствую тебя, прелестный уголок.</a:t>
            </a:r>
            <a:endParaRPr lang="ru-RU" dirty="0" smtClean="0"/>
          </a:p>
          <a:p>
            <a:pPr lvl="0">
              <a:buNone/>
            </a:pPr>
            <a:r>
              <a:rPr lang="ru-RU" b="1" i="1" dirty="0" smtClean="0"/>
              <a:t>К обедне ходят по звону.</a:t>
            </a:r>
            <a:endParaRPr lang="ru-RU" dirty="0" smtClean="0"/>
          </a:p>
          <a:p>
            <a:pPr lvl="0">
              <a:buNone/>
            </a:pPr>
            <a:r>
              <a:rPr lang="ru-RU" b="1" i="1" dirty="0" smtClean="0"/>
              <a:t>Ночь.</a:t>
            </a:r>
            <a:endParaRPr lang="ru-RU" dirty="0" smtClean="0"/>
          </a:p>
          <a:p>
            <a:pPr lvl="0">
              <a:buNone/>
            </a:pPr>
            <a:r>
              <a:rPr lang="ru-RU" b="1" i="1" dirty="0" smtClean="0"/>
              <a:t> Дни поздней осени бранят обыкновенно.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95536" y="1556792"/>
            <a:ext cx="7467600" cy="4873752"/>
          </a:xfrm>
        </p:spPr>
        <p:txBody>
          <a:bodyPr>
            <a:normAutofit/>
          </a:bodyPr>
          <a:lstStyle/>
          <a:p>
            <a:pPr lvl="0">
              <a:buNone/>
            </a:pPr>
            <a:r>
              <a:rPr lang="ru-RU" i="1" dirty="0" smtClean="0"/>
              <a:t>Постепенно темнело.  </a:t>
            </a:r>
            <a:endParaRPr lang="ru-RU" dirty="0" smtClean="0"/>
          </a:p>
          <a:p>
            <a:pPr lvl="0">
              <a:buNone/>
            </a:pPr>
            <a:r>
              <a:rPr lang="ru-RU" i="1" dirty="0" smtClean="0"/>
              <a:t>Не гляди же с тоской на дорогу.</a:t>
            </a:r>
            <a:endParaRPr lang="ru-RU" dirty="0" smtClean="0"/>
          </a:p>
          <a:p>
            <a:pPr lvl="0">
              <a:buNone/>
            </a:pPr>
            <a:r>
              <a:rPr lang="ru-RU" i="1" dirty="0" smtClean="0"/>
              <a:t>Вот и снег.</a:t>
            </a:r>
            <a:endParaRPr lang="ru-RU" dirty="0" smtClean="0"/>
          </a:p>
          <a:p>
            <a:pPr lvl="0">
              <a:buNone/>
            </a:pPr>
            <a:r>
              <a:rPr lang="ru-RU" i="1" dirty="0" smtClean="0"/>
              <a:t>Его знобит с утра.</a:t>
            </a:r>
            <a:endParaRPr lang="ru-RU" dirty="0" smtClean="0"/>
          </a:p>
          <a:p>
            <a:pPr lvl="0">
              <a:buNone/>
            </a:pPr>
            <a:r>
              <a:rPr lang="ru-RU" i="1" dirty="0" smtClean="0"/>
              <a:t>За рекой косили.</a:t>
            </a:r>
            <a:endParaRPr lang="ru-RU" dirty="0" smtClean="0"/>
          </a:p>
          <a:p>
            <a:pPr lvl="0">
              <a:buNone/>
            </a:pPr>
            <a:r>
              <a:rPr lang="ru-RU" i="1" dirty="0" smtClean="0"/>
              <a:t>Шила в мешке не утаишь.(Пословица)</a:t>
            </a:r>
            <a:endParaRPr lang="ru-RU" dirty="0" smtClean="0"/>
          </a:p>
          <a:p>
            <a:pPr lvl="0">
              <a:buNone/>
            </a:pPr>
            <a:r>
              <a:rPr lang="ru-RU" i="1" dirty="0" smtClean="0"/>
              <a:t>Приветствую тебя, прелестный уголок.</a:t>
            </a:r>
            <a:endParaRPr lang="ru-RU" dirty="0" smtClean="0"/>
          </a:p>
          <a:p>
            <a:pPr lvl="0">
              <a:buNone/>
            </a:pPr>
            <a:r>
              <a:rPr lang="ru-RU" i="1" dirty="0" smtClean="0"/>
              <a:t>К обедне ходят по звону.</a:t>
            </a:r>
            <a:endParaRPr lang="ru-RU" dirty="0" smtClean="0"/>
          </a:p>
          <a:p>
            <a:pPr lvl="0">
              <a:buNone/>
            </a:pPr>
            <a:r>
              <a:rPr lang="ru-RU" i="1" dirty="0" smtClean="0"/>
              <a:t>Ночь.</a:t>
            </a:r>
            <a:endParaRPr lang="ru-RU" dirty="0" smtClean="0"/>
          </a:p>
          <a:p>
            <a:pPr lvl="0">
              <a:buNone/>
            </a:pPr>
            <a:r>
              <a:rPr lang="ru-RU" i="1" dirty="0" smtClean="0"/>
              <a:t>Без совести и при большом уме не проживёшь.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1" name="Минус 40"/>
          <p:cNvSpPr/>
          <p:nvPr/>
        </p:nvSpPr>
        <p:spPr>
          <a:xfrm>
            <a:off x="5004048" y="5877272"/>
            <a:ext cx="2736304" cy="72008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Минус 42"/>
          <p:cNvSpPr/>
          <p:nvPr/>
        </p:nvSpPr>
        <p:spPr>
          <a:xfrm>
            <a:off x="5076056" y="6021288"/>
            <a:ext cx="2448272" cy="72008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Минус 24"/>
          <p:cNvSpPr/>
          <p:nvPr/>
        </p:nvSpPr>
        <p:spPr>
          <a:xfrm>
            <a:off x="1259632" y="2780928"/>
            <a:ext cx="1152128" cy="72008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Минус 26"/>
          <p:cNvSpPr/>
          <p:nvPr/>
        </p:nvSpPr>
        <p:spPr>
          <a:xfrm>
            <a:off x="179512" y="5445224"/>
            <a:ext cx="1296144" cy="72008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Минус 28"/>
          <p:cNvSpPr/>
          <p:nvPr/>
        </p:nvSpPr>
        <p:spPr>
          <a:xfrm>
            <a:off x="1619672" y="5013176"/>
            <a:ext cx="1224136" cy="45719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Минус 34"/>
          <p:cNvSpPr/>
          <p:nvPr/>
        </p:nvSpPr>
        <p:spPr>
          <a:xfrm>
            <a:off x="1619672" y="5085184"/>
            <a:ext cx="1224136" cy="72008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Минус 36"/>
          <p:cNvSpPr/>
          <p:nvPr/>
        </p:nvSpPr>
        <p:spPr>
          <a:xfrm>
            <a:off x="2483768" y="4149080"/>
            <a:ext cx="2088232" cy="45719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Минус 37"/>
          <p:cNvSpPr/>
          <p:nvPr/>
        </p:nvSpPr>
        <p:spPr>
          <a:xfrm>
            <a:off x="2483768" y="4221088"/>
            <a:ext cx="2088232" cy="72008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Минус 38"/>
          <p:cNvSpPr/>
          <p:nvPr/>
        </p:nvSpPr>
        <p:spPr>
          <a:xfrm>
            <a:off x="2123728" y="1916832"/>
            <a:ext cx="1872208" cy="45719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Минус 41"/>
          <p:cNvSpPr/>
          <p:nvPr/>
        </p:nvSpPr>
        <p:spPr>
          <a:xfrm>
            <a:off x="2123728" y="1988840"/>
            <a:ext cx="1872208" cy="72008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Минус 43"/>
          <p:cNvSpPr/>
          <p:nvPr/>
        </p:nvSpPr>
        <p:spPr>
          <a:xfrm>
            <a:off x="323528" y="2348880"/>
            <a:ext cx="1584176" cy="72008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Минус 44"/>
          <p:cNvSpPr/>
          <p:nvPr/>
        </p:nvSpPr>
        <p:spPr>
          <a:xfrm>
            <a:off x="323528" y="2420888"/>
            <a:ext cx="1656184" cy="72008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Минус 45"/>
          <p:cNvSpPr/>
          <p:nvPr/>
        </p:nvSpPr>
        <p:spPr>
          <a:xfrm>
            <a:off x="899592" y="3212976"/>
            <a:ext cx="1368152" cy="72008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Минус 46"/>
          <p:cNvSpPr/>
          <p:nvPr/>
        </p:nvSpPr>
        <p:spPr>
          <a:xfrm>
            <a:off x="899592" y="3284984"/>
            <a:ext cx="1440160" cy="72008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Минус 47"/>
          <p:cNvSpPr/>
          <p:nvPr/>
        </p:nvSpPr>
        <p:spPr>
          <a:xfrm>
            <a:off x="1619672" y="3645024"/>
            <a:ext cx="1440160" cy="72008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Минус 48"/>
          <p:cNvSpPr/>
          <p:nvPr/>
        </p:nvSpPr>
        <p:spPr>
          <a:xfrm>
            <a:off x="1619672" y="3717032"/>
            <a:ext cx="1512168" cy="72008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Минус 49"/>
          <p:cNvSpPr/>
          <p:nvPr/>
        </p:nvSpPr>
        <p:spPr>
          <a:xfrm>
            <a:off x="179512" y="4581128"/>
            <a:ext cx="2808312" cy="45719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Минус 50"/>
          <p:cNvSpPr/>
          <p:nvPr/>
        </p:nvSpPr>
        <p:spPr>
          <a:xfrm>
            <a:off x="179512" y="4653136"/>
            <a:ext cx="2808312" cy="72008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1.[=].</a:t>
            </a:r>
          </a:p>
          <a:p>
            <a:pPr>
              <a:buNone/>
            </a:pPr>
            <a:r>
              <a:rPr lang="ru-RU" dirty="0" smtClean="0"/>
              <a:t>2.[=].</a:t>
            </a:r>
          </a:p>
          <a:p>
            <a:pPr>
              <a:buNone/>
            </a:pPr>
            <a:r>
              <a:rPr lang="ru-RU" dirty="0" smtClean="0"/>
              <a:t>3.[─].</a:t>
            </a:r>
          </a:p>
          <a:p>
            <a:pPr>
              <a:buNone/>
            </a:pPr>
            <a:r>
              <a:rPr lang="ru-RU" dirty="0" smtClean="0"/>
              <a:t>4. [=].</a:t>
            </a:r>
          </a:p>
          <a:p>
            <a:pPr>
              <a:buNone/>
            </a:pPr>
            <a:r>
              <a:rPr lang="ru-RU" dirty="0" smtClean="0"/>
              <a:t>5. [=].</a:t>
            </a:r>
          </a:p>
          <a:p>
            <a:pPr>
              <a:buNone/>
            </a:pPr>
            <a:r>
              <a:rPr lang="ru-RU" dirty="0" smtClean="0"/>
              <a:t>6. [=].</a:t>
            </a:r>
          </a:p>
          <a:p>
            <a:pPr>
              <a:buNone/>
            </a:pPr>
            <a:r>
              <a:rPr lang="ru-RU" dirty="0" smtClean="0"/>
              <a:t>7. [=].</a:t>
            </a:r>
          </a:p>
          <a:p>
            <a:pPr>
              <a:buNone/>
            </a:pPr>
            <a:r>
              <a:rPr lang="ru-RU" dirty="0" smtClean="0"/>
              <a:t>8. [=].</a:t>
            </a:r>
          </a:p>
          <a:p>
            <a:pPr>
              <a:buNone/>
            </a:pPr>
            <a:r>
              <a:rPr lang="ru-RU" dirty="0" smtClean="0"/>
              <a:t>9. [─].</a:t>
            </a:r>
          </a:p>
          <a:p>
            <a:pPr>
              <a:buNone/>
            </a:pPr>
            <a:r>
              <a:rPr lang="ru-RU" dirty="0" smtClean="0"/>
              <a:t>10. [=].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     </a:t>
            </a:r>
            <a:r>
              <a:rPr lang="ru-RU" b="1" i="1" dirty="0" smtClean="0"/>
              <a:t>Односоставные предложения</a:t>
            </a:r>
            <a:endParaRPr lang="ru-RU" dirty="0" smtClean="0"/>
          </a:p>
          <a:p>
            <a:pPr>
              <a:buNone/>
            </a:pPr>
            <a:r>
              <a:rPr lang="ru-RU" b="1" i="1" dirty="0" smtClean="0"/>
              <a:t> </a:t>
            </a:r>
            <a:endParaRPr lang="ru-RU" dirty="0" smtClean="0"/>
          </a:p>
          <a:p>
            <a:pPr>
              <a:buNone/>
            </a:pPr>
            <a:r>
              <a:rPr lang="ru-RU" b="1" i="1" dirty="0" smtClean="0"/>
              <a:t>          </a:t>
            </a:r>
            <a:r>
              <a:rPr lang="ru-RU" b="1" i="1" dirty="0" err="1" smtClean="0"/>
              <a:t>↓</a:t>
            </a:r>
            <a:r>
              <a:rPr lang="ru-RU" b="1" i="1" dirty="0" smtClean="0"/>
              <a:t>                                      </a:t>
            </a:r>
            <a:r>
              <a:rPr lang="ru-RU" b="1" i="1" dirty="0" err="1" smtClean="0"/>
              <a:t>↓</a:t>
            </a:r>
            <a:r>
              <a:rPr lang="ru-RU" b="1" i="1" dirty="0" smtClean="0"/>
              <a:t> </a:t>
            </a:r>
            <a:endParaRPr lang="ru-RU" dirty="0" smtClean="0"/>
          </a:p>
          <a:p>
            <a:pPr>
              <a:buNone/>
            </a:pPr>
            <a:r>
              <a:rPr lang="ru-RU" b="1" i="1" dirty="0" smtClean="0"/>
              <a:t>      Именные                      Глагольные</a:t>
            </a:r>
            <a:endParaRPr lang="ru-RU" dirty="0" smtClean="0"/>
          </a:p>
          <a:p>
            <a:pPr>
              <a:buNone/>
            </a:pPr>
            <a:r>
              <a:rPr lang="ru-RU" b="1" i="1" dirty="0" smtClean="0"/>
              <a:t>          </a:t>
            </a:r>
            <a:r>
              <a:rPr lang="ru-RU" b="1" i="1" dirty="0" err="1" smtClean="0"/>
              <a:t>↓</a:t>
            </a:r>
            <a:r>
              <a:rPr lang="ru-RU" b="1" i="1" dirty="0" smtClean="0"/>
              <a:t>                                      </a:t>
            </a:r>
            <a:r>
              <a:rPr lang="ru-RU" b="1" i="1" dirty="0" err="1" smtClean="0"/>
              <a:t>↓</a:t>
            </a:r>
            <a:endParaRPr lang="ru-RU" dirty="0" smtClean="0"/>
          </a:p>
          <a:p>
            <a:pPr>
              <a:buNone/>
            </a:pPr>
            <a:r>
              <a:rPr lang="ru-RU" i="1" dirty="0" smtClean="0"/>
              <a:t>       </a:t>
            </a:r>
            <a:r>
              <a:rPr lang="ru-RU" b="1" i="1" dirty="0" smtClean="0"/>
              <a:t>Только ─                        Только   =</a:t>
            </a:r>
            <a:endParaRPr lang="ru-RU" dirty="0" smtClean="0"/>
          </a:p>
          <a:p>
            <a:pPr>
              <a:buNone/>
            </a:pPr>
            <a:r>
              <a:rPr lang="ru-RU" i="1" dirty="0" smtClean="0"/>
              <a:t>           </a:t>
            </a:r>
            <a:r>
              <a:rPr lang="ru-RU" i="1" dirty="0" err="1" smtClean="0"/>
              <a:t>↓</a:t>
            </a:r>
            <a:r>
              <a:rPr lang="ru-RU" i="1" dirty="0" smtClean="0"/>
              <a:t>                                      </a:t>
            </a:r>
            <a:r>
              <a:rPr lang="ru-RU" i="1" dirty="0" err="1" smtClean="0"/>
              <a:t>↓</a:t>
            </a:r>
            <a:r>
              <a:rPr lang="ru-RU" i="1" dirty="0" smtClean="0"/>
              <a:t> </a:t>
            </a:r>
          </a:p>
          <a:p>
            <a:pPr>
              <a:buNone/>
            </a:pPr>
            <a:r>
              <a:rPr lang="ru-RU" b="1" i="1" dirty="0" smtClean="0"/>
              <a:t>Выражено                   Выражено глаголом</a:t>
            </a:r>
            <a:endParaRPr lang="ru-RU" dirty="0" smtClean="0"/>
          </a:p>
          <a:p>
            <a:pPr>
              <a:buNone/>
            </a:pPr>
            <a:r>
              <a:rPr lang="ru-RU" i="1" dirty="0" smtClean="0"/>
              <a:t> </a:t>
            </a:r>
            <a:r>
              <a:rPr lang="ru-RU" b="1" i="1" dirty="0" smtClean="0"/>
              <a:t>существительным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ttp://ped-kopilka.ru/images/2(390).jpg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76672"/>
            <a:ext cx="8208911" cy="6120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Содержимое 3" descr="http://ped-kopilka.ru/images/2(390).jp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8640"/>
            <a:ext cx="8433319" cy="6561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ttp://ped-kopilka.ru/images/3(372).jpg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60648"/>
            <a:ext cx="8280920" cy="6213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ru-RU" sz="2800" dirty="0" smtClean="0"/>
              <a:t>Откройте страницу 175 учебника параграф 25. Бегло посмотрите рубрику </a:t>
            </a:r>
            <a:r>
              <a:rPr lang="ru-RU" sz="2800" b="1" dirty="0" smtClean="0"/>
              <a:t>«Теоретические сведения»</a:t>
            </a:r>
            <a:r>
              <a:rPr lang="ru-RU" sz="2800" dirty="0" smtClean="0"/>
              <a:t> и установите, в чём особенность подачи информации в ней.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i="1" dirty="0" smtClean="0"/>
              <a:t>                     КАРТОЧКА 1.</a:t>
            </a:r>
            <a:endParaRPr lang="ru-RU" dirty="0" smtClean="0"/>
          </a:p>
          <a:p>
            <a:pPr>
              <a:buNone/>
            </a:pPr>
            <a:r>
              <a:rPr lang="ru-RU" i="1" dirty="0" smtClean="0"/>
              <a:t>1.Знаю: выйдешь к вечеру за кольцо дорог.(</a:t>
            </a:r>
            <a:r>
              <a:rPr lang="ru-RU" i="1" dirty="0" err="1" smtClean="0"/>
              <a:t>о-л</a:t>
            </a:r>
            <a:r>
              <a:rPr lang="ru-RU" i="1" dirty="0" smtClean="0"/>
              <a:t>)</a:t>
            </a:r>
            <a:endParaRPr lang="ru-RU" dirty="0" smtClean="0"/>
          </a:p>
          <a:p>
            <a:pPr>
              <a:buNone/>
            </a:pPr>
            <a:r>
              <a:rPr lang="ru-RU" i="1" dirty="0" smtClean="0"/>
              <a:t>2.Что имеем, не храним – потерявши, плачем.(</a:t>
            </a:r>
            <a:r>
              <a:rPr lang="ru-RU" i="1" dirty="0" err="1" smtClean="0"/>
              <a:t>об-л</a:t>
            </a:r>
            <a:r>
              <a:rPr lang="ru-RU" i="1" dirty="0" smtClean="0"/>
              <a:t>)</a:t>
            </a:r>
            <a:endParaRPr lang="ru-RU" dirty="0" smtClean="0"/>
          </a:p>
          <a:p>
            <a:pPr>
              <a:buNone/>
            </a:pPr>
            <a:r>
              <a:rPr lang="ru-RU" i="1" dirty="0" smtClean="0"/>
              <a:t>3.Не бывать войне - пожару.(</a:t>
            </a:r>
            <a:r>
              <a:rPr lang="ru-RU" i="1" dirty="0" err="1" smtClean="0"/>
              <a:t>б-л</a:t>
            </a:r>
            <a:r>
              <a:rPr lang="ru-RU" i="1" dirty="0" smtClean="0"/>
              <a:t>)</a:t>
            </a:r>
            <a:endParaRPr lang="ru-RU" dirty="0" smtClean="0"/>
          </a:p>
          <a:p>
            <a:pPr>
              <a:buNone/>
            </a:pPr>
            <a:r>
              <a:rPr lang="ru-RU" i="1" dirty="0" smtClean="0"/>
              <a:t>4.Вот парадный подъезд.(</a:t>
            </a:r>
            <a:r>
              <a:rPr lang="ru-RU" i="1" dirty="0" err="1" smtClean="0"/>
              <a:t>н</a:t>
            </a:r>
            <a:r>
              <a:rPr lang="ru-RU" i="1" dirty="0" smtClean="0"/>
              <a:t>)</a:t>
            </a:r>
            <a:endParaRPr lang="ru-RU" dirty="0" smtClean="0"/>
          </a:p>
          <a:p>
            <a:pPr>
              <a:buNone/>
            </a:pPr>
            <a:r>
              <a:rPr lang="ru-RU" i="1" dirty="0" smtClean="0"/>
              <a:t> </a:t>
            </a:r>
            <a:endParaRPr lang="ru-RU" dirty="0" smtClean="0"/>
          </a:p>
          <a:p>
            <a:pPr>
              <a:buNone/>
            </a:pPr>
            <a:r>
              <a:rPr lang="ru-RU" i="1" dirty="0" smtClean="0"/>
              <a:t>                     КАРТОЧКА 2.</a:t>
            </a:r>
            <a:endParaRPr lang="ru-RU" dirty="0" smtClean="0"/>
          </a:p>
          <a:p>
            <a:pPr>
              <a:buNone/>
            </a:pPr>
            <a:r>
              <a:rPr lang="ru-RU" i="1" dirty="0" smtClean="0"/>
              <a:t>1.Цыплят по осени считают.(</a:t>
            </a:r>
            <a:r>
              <a:rPr lang="ru-RU" i="1" dirty="0" err="1" smtClean="0"/>
              <a:t>об-л</a:t>
            </a:r>
            <a:r>
              <a:rPr lang="ru-RU" i="1" dirty="0" smtClean="0"/>
              <a:t>)</a:t>
            </a:r>
            <a:endParaRPr lang="ru-RU" dirty="0" smtClean="0"/>
          </a:p>
          <a:p>
            <a:pPr>
              <a:buNone/>
            </a:pPr>
            <a:r>
              <a:rPr lang="ru-RU" i="1" dirty="0" smtClean="0"/>
              <a:t>2.Не гляди же с тоской на дорогу.(</a:t>
            </a:r>
            <a:r>
              <a:rPr lang="ru-RU" i="1" dirty="0" err="1" smtClean="0"/>
              <a:t>о-л</a:t>
            </a:r>
            <a:r>
              <a:rPr lang="ru-RU" i="1" dirty="0" smtClean="0"/>
              <a:t>)</a:t>
            </a:r>
            <a:endParaRPr lang="ru-RU" dirty="0" smtClean="0"/>
          </a:p>
          <a:p>
            <a:pPr>
              <a:buNone/>
            </a:pPr>
            <a:r>
              <a:rPr lang="ru-RU" i="1" dirty="0" smtClean="0"/>
              <a:t>3.Меня знобит.(</a:t>
            </a:r>
            <a:r>
              <a:rPr lang="ru-RU" i="1" dirty="0" err="1" smtClean="0"/>
              <a:t>б-л</a:t>
            </a:r>
            <a:r>
              <a:rPr lang="ru-RU" i="1" dirty="0" smtClean="0"/>
              <a:t>)</a:t>
            </a:r>
            <a:endParaRPr lang="ru-RU" dirty="0" smtClean="0"/>
          </a:p>
          <a:p>
            <a:pPr>
              <a:buNone/>
            </a:pPr>
            <a:r>
              <a:rPr lang="ru-RU" i="1" dirty="0" smtClean="0"/>
              <a:t>4.Ночь, улица, фонарь, аптека.(</a:t>
            </a:r>
            <a:r>
              <a:rPr lang="ru-RU" i="1" dirty="0" err="1" smtClean="0"/>
              <a:t>н</a:t>
            </a:r>
            <a:r>
              <a:rPr lang="ru-RU" i="1" dirty="0" smtClean="0"/>
              <a:t>)</a:t>
            </a:r>
            <a:endParaRPr lang="ru-RU" dirty="0" smtClean="0"/>
          </a:p>
          <a:p>
            <a:pPr>
              <a:buNone/>
            </a:pPr>
            <a:r>
              <a:rPr lang="ru-RU" i="1" dirty="0" smtClean="0"/>
              <a:t> </a:t>
            </a:r>
            <a:endParaRPr lang="ru-RU" dirty="0" smtClean="0"/>
          </a:p>
          <a:p>
            <a:pPr>
              <a:buNone/>
            </a:pPr>
            <a:r>
              <a:rPr lang="ru-RU" i="1" dirty="0" smtClean="0"/>
              <a:t>                     КАРТОЧКА 3</a:t>
            </a:r>
            <a:endParaRPr lang="ru-RU" dirty="0" smtClean="0"/>
          </a:p>
          <a:p>
            <a:pPr>
              <a:buNone/>
            </a:pPr>
            <a:r>
              <a:rPr lang="ru-RU" i="1" dirty="0" smtClean="0"/>
              <a:t>1.Тише едешь – дальше будешь.(</a:t>
            </a:r>
            <a:r>
              <a:rPr lang="ru-RU" i="1" dirty="0" err="1" smtClean="0"/>
              <a:t>об-л</a:t>
            </a:r>
            <a:r>
              <a:rPr lang="ru-RU" i="1" dirty="0" smtClean="0"/>
              <a:t>)</a:t>
            </a:r>
            <a:endParaRPr lang="ru-RU" dirty="0" smtClean="0"/>
          </a:p>
          <a:p>
            <a:pPr>
              <a:buNone/>
            </a:pPr>
            <a:r>
              <a:rPr lang="ru-RU" i="1" dirty="0" smtClean="0"/>
              <a:t>2. Здесь дует.(</a:t>
            </a:r>
            <a:r>
              <a:rPr lang="ru-RU" i="1" dirty="0" err="1" smtClean="0"/>
              <a:t>б-л</a:t>
            </a:r>
            <a:r>
              <a:rPr lang="ru-RU" i="1" dirty="0" smtClean="0"/>
              <a:t>)</a:t>
            </a:r>
            <a:endParaRPr lang="ru-RU" dirty="0" smtClean="0"/>
          </a:p>
          <a:p>
            <a:pPr>
              <a:buNone/>
            </a:pPr>
            <a:r>
              <a:rPr lang="ru-RU" i="1" dirty="0" smtClean="0"/>
              <a:t>3. За окном шумели.(</a:t>
            </a:r>
            <a:r>
              <a:rPr lang="ru-RU" i="1" dirty="0" err="1" smtClean="0"/>
              <a:t>н-л</a:t>
            </a:r>
            <a:r>
              <a:rPr lang="ru-RU" i="1" dirty="0" smtClean="0"/>
              <a:t>)</a:t>
            </a:r>
            <a:endParaRPr lang="ru-RU" dirty="0" smtClean="0"/>
          </a:p>
          <a:p>
            <a:pPr>
              <a:buNone/>
            </a:pPr>
            <a:r>
              <a:rPr lang="ru-RU" i="1" dirty="0" smtClean="0"/>
              <a:t>4. Знал всё и не сказал?(</a:t>
            </a:r>
            <a:r>
              <a:rPr lang="ru-RU" i="1" dirty="0" err="1" smtClean="0"/>
              <a:t>о-л</a:t>
            </a:r>
            <a:r>
              <a:rPr lang="ru-RU" i="1" dirty="0" smtClean="0"/>
              <a:t>)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i="1" dirty="0" smtClean="0"/>
              <a:t>                    КАРТОЧКА 4.</a:t>
            </a:r>
            <a:endParaRPr lang="ru-RU" dirty="0" smtClean="0"/>
          </a:p>
          <a:p>
            <a:pPr>
              <a:buNone/>
            </a:pPr>
            <a:r>
              <a:rPr lang="ru-RU" i="1" dirty="0" smtClean="0"/>
              <a:t>1.Пахнет сеном над лугами.(</a:t>
            </a:r>
            <a:r>
              <a:rPr lang="ru-RU" i="1" dirty="0" err="1" smtClean="0"/>
              <a:t>б-л</a:t>
            </a:r>
            <a:r>
              <a:rPr lang="ru-RU" i="1" dirty="0" smtClean="0"/>
              <a:t>)</a:t>
            </a:r>
            <a:endParaRPr lang="ru-RU" dirty="0" smtClean="0"/>
          </a:p>
          <a:p>
            <a:pPr>
              <a:buNone/>
            </a:pPr>
            <a:r>
              <a:rPr lang="ru-RU" i="1" dirty="0" smtClean="0"/>
              <a:t>2.Береги платье </a:t>
            </a:r>
            <a:r>
              <a:rPr lang="ru-RU" i="1" dirty="0" err="1" smtClean="0"/>
              <a:t>снову</a:t>
            </a:r>
            <a:r>
              <a:rPr lang="ru-RU" i="1" dirty="0" smtClean="0"/>
              <a:t>, а честь – смолоду.(</a:t>
            </a:r>
            <a:r>
              <a:rPr lang="ru-RU" i="1" dirty="0" err="1" smtClean="0"/>
              <a:t>об-л</a:t>
            </a:r>
            <a:r>
              <a:rPr lang="ru-RU" i="1" dirty="0" smtClean="0"/>
              <a:t>)</a:t>
            </a:r>
          </a:p>
          <a:p>
            <a:pPr>
              <a:buNone/>
            </a:pPr>
            <a:r>
              <a:rPr lang="ru-RU" i="1" dirty="0" smtClean="0"/>
              <a:t>3.Люблю тебя, Петра творенье.(</a:t>
            </a:r>
            <a:r>
              <a:rPr lang="ru-RU" i="1" dirty="0" err="1" smtClean="0"/>
              <a:t>о-л</a:t>
            </a:r>
            <a:r>
              <a:rPr lang="ru-RU" i="1" dirty="0" smtClean="0"/>
              <a:t>)</a:t>
            </a:r>
            <a:endParaRPr lang="ru-RU" dirty="0" smtClean="0"/>
          </a:p>
          <a:p>
            <a:pPr>
              <a:buNone/>
            </a:pPr>
            <a:r>
              <a:rPr lang="ru-RU" i="1" dirty="0" smtClean="0"/>
              <a:t>4.Мне грустно и легко.(</a:t>
            </a:r>
            <a:r>
              <a:rPr lang="ru-RU" i="1" dirty="0" err="1" smtClean="0"/>
              <a:t>б-л</a:t>
            </a:r>
            <a:r>
              <a:rPr lang="ru-RU" i="1" dirty="0" smtClean="0"/>
              <a:t>)</a:t>
            </a:r>
            <a:endParaRPr lang="ru-RU" dirty="0" smtClean="0"/>
          </a:p>
          <a:p>
            <a:pPr>
              <a:buNone/>
            </a:pPr>
            <a:r>
              <a:rPr lang="ru-RU" i="1" dirty="0" smtClean="0"/>
              <a:t> </a:t>
            </a:r>
            <a:endParaRPr lang="ru-RU" dirty="0" smtClean="0"/>
          </a:p>
          <a:p>
            <a:pPr>
              <a:buNone/>
            </a:pPr>
            <a:r>
              <a:rPr lang="ru-RU" i="1" dirty="0" smtClean="0"/>
              <a:t>                     КАРТОЧКА   5.</a:t>
            </a:r>
            <a:endParaRPr lang="ru-RU" dirty="0" smtClean="0"/>
          </a:p>
          <a:p>
            <a:pPr>
              <a:buNone/>
            </a:pPr>
            <a:r>
              <a:rPr lang="ru-RU" i="1" dirty="0" smtClean="0"/>
              <a:t>1.Легко на сердце от песни весёлой.(</a:t>
            </a:r>
            <a:r>
              <a:rPr lang="ru-RU" i="1" dirty="0" err="1" smtClean="0"/>
              <a:t>б-л</a:t>
            </a:r>
            <a:r>
              <a:rPr lang="ru-RU" i="1" dirty="0" smtClean="0"/>
              <a:t>)</a:t>
            </a:r>
            <a:endParaRPr lang="ru-RU" dirty="0" smtClean="0"/>
          </a:p>
          <a:p>
            <a:pPr>
              <a:buNone/>
            </a:pPr>
            <a:r>
              <a:rPr lang="ru-RU" i="1" dirty="0" smtClean="0"/>
              <a:t>2.Почему не идёшь отдыхать?(</a:t>
            </a:r>
            <a:r>
              <a:rPr lang="ru-RU" i="1" dirty="0" err="1" smtClean="0"/>
              <a:t>о-л</a:t>
            </a:r>
            <a:r>
              <a:rPr lang="ru-RU" i="1" dirty="0" smtClean="0"/>
              <a:t>)</a:t>
            </a:r>
            <a:endParaRPr lang="ru-RU" dirty="0" smtClean="0"/>
          </a:p>
          <a:p>
            <a:pPr>
              <a:buNone/>
            </a:pPr>
            <a:r>
              <a:rPr lang="ru-RU" i="1" dirty="0" smtClean="0"/>
              <a:t>3.В сёлах готовятся к севу.(</a:t>
            </a:r>
            <a:r>
              <a:rPr lang="ru-RU" i="1" dirty="0" err="1" smtClean="0"/>
              <a:t>н-л</a:t>
            </a:r>
            <a:r>
              <a:rPr lang="ru-RU" i="1" dirty="0" smtClean="0"/>
              <a:t>)</a:t>
            </a:r>
            <a:endParaRPr lang="ru-RU" dirty="0" smtClean="0"/>
          </a:p>
          <a:p>
            <a:pPr>
              <a:buNone/>
            </a:pPr>
            <a:r>
              <a:rPr lang="ru-RU" i="1" dirty="0" smtClean="0"/>
              <a:t>4.С утра морозно.(</a:t>
            </a:r>
            <a:r>
              <a:rPr lang="ru-RU" i="1" dirty="0" err="1" smtClean="0"/>
              <a:t>б-л</a:t>
            </a:r>
            <a:r>
              <a:rPr lang="ru-RU" i="1" dirty="0" smtClean="0"/>
              <a:t>)</a:t>
            </a:r>
            <a:endParaRPr lang="ru-RU" dirty="0" smtClean="0"/>
          </a:p>
          <a:p>
            <a:pPr>
              <a:buNone/>
            </a:pPr>
            <a:r>
              <a:rPr lang="ru-RU" i="1" dirty="0" smtClean="0"/>
              <a:t> </a:t>
            </a:r>
            <a:endParaRPr lang="ru-RU" dirty="0" smtClean="0"/>
          </a:p>
          <a:p>
            <a:pPr>
              <a:buNone/>
            </a:pPr>
            <a:r>
              <a:rPr lang="ru-RU" i="1" dirty="0" smtClean="0"/>
              <a:t>                     КАРТОЧКА   6.</a:t>
            </a:r>
            <a:endParaRPr lang="ru-RU" dirty="0" smtClean="0"/>
          </a:p>
          <a:p>
            <a:pPr>
              <a:buNone/>
            </a:pPr>
            <a:r>
              <a:rPr lang="ru-RU" i="1" dirty="0" smtClean="0"/>
              <a:t>1.Голубые озерца льна.(</a:t>
            </a:r>
            <a:r>
              <a:rPr lang="ru-RU" i="1" dirty="0" err="1" smtClean="0"/>
              <a:t>н</a:t>
            </a:r>
            <a:r>
              <a:rPr lang="ru-RU" i="1" dirty="0" smtClean="0"/>
              <a:t>)</a:t>
            </a:r>
            <a:endParaRPr lang="ru-RU" dirty="0" smtClean="0"/>
          </a:p>
          <a:p>
            <a:pPr>
              <a:buNone/>
            </a:pPr>
            <a:r>
              <a:rPr lang="ru-RU" i="1" dirty="0" smtClean="0"/>
              <a:t>2.На улице холодно. (</a:t>
            </a:r>
            <a:r>
              <a:rPr lang="ru-RU" i="1" dirty="0" err="1" smtClean="0"/>
              <a:t>б-л</a:t>
            </a:r>
            <a:r>
              <a:rPr lang="ru-RU" i="1" dirty="0" smtClean="0"/>
              <a:t>)</a:t>
            </a:r>
            <a:endParaRPr lang="ru-RU" dirty="0" smtClean="0"/>
          </a:p>
          <a:p>
            <a:pPr>
              <a:buNone/>
            </a:pPr>
            <a:r>
              <a:rPr lang="ru-RU" i="1" dirty="0" smtClean="0"/>
              <a:t>3.Посетителей в коридоре нет.(</a:t>
            </a:r>
            <a:r>
              <a:rPr lang="ru-RU" i="1" dirty="0" err="1" smtClean="0"/>
              <a:t>б-л</a:t>
            </a:r>
            <a:r>
              <a:rPr lang="ru-RU" i="1" dirty="0" smtClean="0"/>
              <a:t>)</a:t>
            </a:r>
            <a:endParaRPr lang="ru-RU" dirty="0" smtClean="0"/>
          </a:p>
          <a:p>
            <a:pPr>
              <a:buNone/>
            </a:pPr>
            <a:r>
              <a:rPr lang="ru-RU" i="1" dirty="0" smtClean="0"/>
              <a:t>4.На свежем воздухе мне всегда очень хорошо спалось.(</a:t>
            </a:r>
            <a:r>
              <a:rPr lang="ru-RU" i="1" dirty="0" err="1" smtClean="0"/>
              <a:t>б-л</a:t>
            </a:r>
            <a:r>
              <a:rPr lang="ru-RU" i="1" dirty="0" smtClean="0"/>
              <a:t>)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i="1" dirty="0" smtClean="0"/>
              <a:t>Есть так хочется. (</a:t>
            </a:r>
            <a:r>
              <a:rPr lang="ru-RU" i="1" dirty="0" err="1" smtClean="0"/>
              <a:t>б-л</a:t>
            </a:r>
            <a:r>
              <a:rPr lang="ru-RU" i="1" dirty="0" smtClean="0"/>
              <a:t>)</a:t>
            </a:r>
            <a:endParaRPr lang="ru-RU" dirty="0" smtClean="0"/>
          </a:p>
          <a:p>
            <a:pPr>
              <a:buNone/>
            </a:pPr>
            <a:r>
              <a:rPr lang="ru-RU" i="1" dirty="0" smtClean="0"/>
              <a:t>И в животе трескотня такая.(</a:t>
            </a:r>
            <a:r>
              <a:rPr lang="ru-RU" i="1" dirty="0" err="1" smtClean="0"/>
              <a:t>н</a:t>
            </a:r>
            <a:r>
              <a:rPr lang="ru-RU" i="1" dirty="0" smtClean="0"/>
              <a:t>)</a:t>
            </a:r>
            <a:endParaRPr lang="ru-RU" dirty="0" smtClean="0"/>
          </a:p>
          <a:p>
            <a:pPr>
              <a:buNone/>
            </a:pPr>
            <a:r>
              <a:rPr lang="ru-RU" i="1" dirty="0" smtClean="0"/>
              <a:t>Вот, не доедем да и только домой. (</a:t>
            </a:r>
            <a:r>
              <a:rPr lang="ru-RU" i="1" dirty="0" err="1" smtClean="0"/>
              <a:t>о-л</a:t>
            </a:r>
            <a:r>
              <a:rPr lang="ru-RU" i="1" dirty="0" smtClean="0"/>
              <a:t>)</a:t>
            </a:r>
            <a:endParaRPr lang="ru-RU" dirty="0" smtClean="0"/>
          </a:p>
          <a:p>
            <a:pPr>
              <a:buNone/>
            </a:pPr>
            <a:r>
              <a:rPr lang="ru-RU" i="1" dirty="0" smtClean="0"/>
              <a:t>Нужно в каждом городе показать себя. (</a:t>
            </a:r>
            <a:r>
              <a:rPr lang="ru-RU" i="1" dirty="0" err="1" smtClean="0"/>
              <a:t>б-л</a:t>
            </a:r>
            <a:r>
              <a:rPr lang="ru-RU" i="1" dirty="0" smtClean="0"/>
              <a:t>)</a:t>
            </a:r>
            <a:endParaRPr lang="ru-RU" dirty="0" smtClean="0"/>
          </a:p>
          <a:p>
            <a:pPr>
              <a:buNone/>
            </a:pPr>
            <a:r>
              <a:rPr lang="ru-RU" i="1" dirty="0" smtClean="0"/>
              <a:t>Эй, Осип, ступай посмотри комнату, лучшую, да обед спроси самый лучший. (</a:t>
            </a:r>
            <a:r>
              <a:rPr lang="ru-RU" i="1" dirty="0" err="1" smtClean="0"/>
              <a:t>о-л</a:t>
            </a:r>
            <a:r>
              <a:rPr lang="ru-RU" i="1" dirty="0" smtClean="0"/>
              <a:t>)</a:t>
            </a:r>
            <a:endParaRPr lang="ru-RU" dirty="0" smtClean="0"/>
          </a:p>
          <a:p>
            <a:pPr>
              <a:buNone/>
            </a:pPr>
            <a:r>
              <a:rPr lang="ru-RU" i="1" dirty="0" smtClean="0"/>
              <a:t>А то ведь </a:t>
            </a:r>
            <a:r>
              <a:rPr lang="ru-RU" i="1" dirty="0" err="1" smtClean="0"/>
              <a:t>елистратишка</a:t>
            </a:r>
            <a:r>
              <a:rPr lang="ru-RU" i="1" dirty="0" smtClean="0"/>
              <a:t> (искажённое регистратор) простой! (</a:t>
            </a:r>
            <a:r>
              <a:rPr lang="ru-RU" i="1" dirty="0" err="1" smtClean="0"/>
              <a:t>н</a:t>
            </a:r>
            <a:r>
              <a:rPr lang="ru-RU" i="1" dirty="0" smtClean="0"/>
              <a:t>)</a:t>
            </a:r>
            <a:endParaRPr lang="ru-RU" dirty="0" smtClean="0"/>
          </a:p>
          <a:p>
            <a:pPr>
              <a:buNone/>
            </a:pPr>
            <a:r>
              <a:rPr lang="ru-RU" i="1" dirty="0" smtClean="0"/>
              <a:t>Да и лежи весь век на полатях, да ешь пироги. (</a:t>
            </a:r>
            <a:r>
              <a:rPr lang="ru-RU" i="1" dirty="0" err="1" smtClean="0"/>
              <a:t>об-л</a:t>
            </a:r>
            <a:r>
              <a:rPr lang="ru-RU" i="1" dirty="0" smtClean="0"/>
              <a:t>)</a:t>
            </a:r>
            <a:endParaRPr lang="ru-RU" dirty="0" smtClean="0"/>
          </a:p>
          <a:p>
            <a:pPr>
              <a:buNone/>
            </a:pPr>
            <a:r>
              <a:rPr lang="ru-RU" i="1" dirty="0" smtClean="0"/>
              <a:t>Разговаривают всё на тонкой деликатности. (</a:t>
            </a:r>
            <a:r>
              <a:rPr lang="ru-RU" i="1" dirty="0" err="1" smtClean="0"/>
              <a:t>н-л</a:t>
            </a:r>
            <a:r>
              <a:rPr lang="ru-RU" i="1" dirty="0" smtClean="0"/>
              <a:t>)</a:t>
            </a:r>
            <a:endParaRPr lang="ru-RU" dirty="0" smtClean="0"/>
          </a:p>
          <a:p>
            <a:pPr>
              <a:buNone/>
            </a:pPr>
            <a:r>
              <a:rPr lang="ru-RU" i="1" dirty="0" smtClean="0"/>
              <a:t>Пойдёшь на Щукин. (</a:t>
            </a:r>
            <a:r>
              <a:rPr lang="ru-RU" i="1" dirty="0" err="1" smtClean="0"/>
              <a:t>об-л</a:t>
            </a:r>
            <a:r>
              <a:rPr lang="ru-RU" i="1" dirty="0" smtClean="0"/>
              <a:t>)</a:t>
            </a:r>
            <a:endParaRPr lang="ru-RU" dirty="0" smtClean="0"/>
          </a:p>
          <a:p>
            <a:pPr>
              <a:buNone/>
            </a:pPr>
            <a:r>
              <a:rPr lang="ru-RU" i="1" dirty="0" smtClean="0"/>
              <a:t>На перевозе в лодке с чиновником сядешь. (</a:t>
            </a:r>
            <a:r>
              <a:rPr lang="ru-RU" i="1" dirty="0" err="1" smtClean="0"/>
              <a:t>об-л</a:t>
            </a:r>
            <a:r>
              <a:rPr lang="ru-RU" i="1" dirty="0" smtClean="0"/>
              <a:t>)</a:t>
            </a:r>
            <a:endParaRPr lang="ru-RU" dirty="0" smtClean="0"/>
          </a:p>
          <a:p>
            <a:pPr>
              <a:buNone/>
            </a:pPr>
            <a:r>
              <a:rPr lang="ru-RU" i="1" dirty="0" smtClean="0"/>
              <a:t>Компании захотел – ступай в лодочку. (</a:t>
            </a:r>
            <a:r>
              <a:rPr lang="ru-RU" i="1" dirty="0" err="1" smtClean="0"/>
              <a:t>о-л</a:t>
            </a:r>
            <a:r>
              <a:rPr lang="ru-RU" i="1" dirty="0" smtClean="0"/>
              <a:t>)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i="1" dirty="0" smtClean="0"/>
              <a:t>Галантерейное (любезное, вежливое) обхождение. (</a:t>
            </a:r>
            <a:r>
              <a:rPr lang="ru-RU" i="1" dirty="0" err="1" smtClean="0"/>
              <a:t>н</a:t>
            </a:r>
            <a:r>
              <a:rPr lang="ru-RU" i="1" dirty="0" smtClean="0"/>
              <a:t>)</a:t>
            </a:r>
            <a:endParaRPr lang="ru-RU" dirty="0" smtClean="0"/>
          </a:p>
          <a:p>
            <a:pPr>
              <a:buNone/>
            </a:pPr>
            <a:r>
              <a:rPr lang="ru-RU" i="1" dirty="0" smtClean="0"/>
              <a:t>Невежливого слова никогда не услышишь. (</a:t>
            </a:r>
            <a:r>
              <a:rPr lang="ru-RU" i="1" dirty="0" err="1" smtClean="0"/>
              <a:t>об-л_</a:t>
            </a:r>
            <a:r>
              <a:rPr lang="ru-RU" i="1" dirty="0" smtClean="0"/>
              <a:t>)</a:t>
            </a:r>
            <a:endParaRPr lang="ru-RU" dirty="0" smtClean="0"/>
          </a:p>
          <a:p>
            <a:pPr>
              <a:buNone/>
            </a:pPr>
            <a:r>
              <a:rPr lang="ru-RU" i="1" dirty="0" smtClean="0"/>
              <a:t>Наскучило идти – берёшь извозчика и сидишь себе, как барин. (</a:t>
            </a:r>
            <a:r>
              <a:rPr lang="ru-RU" i="1" dirty="0" err="1" smtClean="0"/>
              <a:t>б-л</a:t>
            </a:r>
            <a:r>
              <a:rPr lang="ru-RU" i="1" dirty="0" smtClean="0"/>
              <a:t>, </a:t>
            </a:r>
            <a:r>
              <a:rPr lang="ru-RU" i="1" dirty="0" err="1" smtClean="0"/>
              <a:t>об-л</a:t>
            </a:r>
            <a:r>
              <a:rPr lang="ru-RU" i="1" dirty="0" smtClean="0"/>
              <a:t>)</a:t>
            </a:r>
            <a:endParaRPr lang="ru-RU" dirty="0" smtClean="0"/>
          </a:p>
          <a:p>
            <a:pPr>
              <a:buNone/>
            </a:pPr>
            <a:r>
              <a:rPr lang="ru-RU" i="1" dirty="0" smtClean="0"/>
              <a:t>Что с ним сделаешь? (</a:t>
            </a:r>
            <a:r>
              <a:rPr lang="ru-RU" i="1" dirty="0" err="1" smtClean="0"/>
              <a:t>об-л</a:t>
            </a:r>
            <a:r>
              <a:rPr lang="ru-RU" i="1" dirty="0" smtClean="0"/>
              <a:t>)</a:t>
            </a:r>
            <a:endParaRPr lang="ru-RU" dirty="0" smtClean="0"/>
          </a:p>
          <a:p>
            <a:pPr>
              <a:buNone/>
            </a:pPr>
            <a:r>
              <a:rPr lang="ru-RU" i="1" dirty="0" smtClean="0"/>
              <a:t>Чем бы их попридержать. (</a:t>
            </a:r>
            <a:r>
              <a:rPr lang="ru-RU" i="1" dirty="0" err="1" smtClean="0"/>
              <a:t>б-л</a:t>
            </a:r>
            <a:r>
              <a:rPr lang="ru-RU" i="1" dirty="0" smtClean="0"/>
              <a:t>)</a:t>
            </a:r>
            <a:endParaRPr lang="ru-RU" dirty="0" smtClean="0"/>
          </a:p>
          <a:p>
            <a:pPr>
              <a:buNone/>
            </a:pPr>
            <a:r>
              <a:rPr lang="ru-RU" i="1" dirty="0" smtClean="0"/>
              <a:t>Ей – богу, правда. (</a:t>
            </a:r>
            <a:r>
              <a:rPr lang="ru-RU" i="1" dirty="0" err="1" smtClean="0"/>
              <a:t>н</a:t>
            </a:r>
            <a:r>
              <a:rPr lang="ru-RU" i="1" dirty="0" smtClean="0"/>
              <a:t>)</a:t>
            </a:r>
            <a:endParaRPr lang="ru-RU" dirty="0" smtClean="0"/>
          </a:p>
          <a:p>
            <a:pPr>
              <a:buNone/>
            </a:pPr>
            <a:r>
              <a:rPr lang="ru-RU" i="1" dirty="0" smtClean="0"/>
              <a:t>Коли служить, так служи. (</a:t>
            </a:r>
            <a:r>
              <a:rPr lang="ru-RU" i="1" dirty="0" err="1" smtClean="0"/>
              <a:t>б-л</a:t>
            </a:r>
            <a:r>
              <a:rPr lang="ru-RU" i="1" dirty="0" smtClean="0"/>
              <a:t>, </a:t>
            </a:r>
            <a:r>
              <a:rPr lang="ru-RU" i="1" dirty="0" err="1" smtClean="0"/>
              <a:t>о-л</a:t>
            </a:r>
            <a:r>
              <a:rPr lang="ru-RU" i="1" dirty="0" smtClean="0"/>
              <a:t>)</a:t>
            </a:r>
            <a:endParaRPr lang="ru-RU" dirty="0" smtClean="0"/>
          </a:p>
          <a:p>
            <a:pPr>
              <a:buNone/>
            </a:pPr>
            <a:r>
              <a:rPr lang="ru-RU" i="1" dirty="0" smtClean="0"/>
              <a:t>Не дам вам есть, пока не заплатите за прежнее. (</a:t>
            </a:r>
            <a:r>
              <a:rPr lang="ru-RU" i="1" dirty="0" err="1" smtClean="0"/>
              <a:t>о-л</a:t>
            </a:r>
            <a:r>
              <a:rPr lang="ru-RU" i="1" dirty="0" smtClean="0"/>
              <a:t>, </a:t>
            </a:r>
            <a:r>
              <a:rPr lang="ru-RU" i="1" dirty="0" err="1" smtClean="0"/>
              <a:t>о-л</a:t>
            </a:r>
            <a:r>
              <a:rPr lang="ru-RU" i="1" dirty="0" smtClean="0"/>
              <a:t>)</a:t>
            </a:r>
            <a:endParaRPr lang="ru-RU" dirty="0" smtClean="0"/>
          </a:p>
          <a:p>
            <a:pPr>
              <a:buNone/>
            </a:pPr>
            <a:r>
              <a:rPr lang="ru-RU" i="1" dirty="0" smtClean="0"/>
              <a:t>Ну, а коли не заплатим? (</a:t>
            </a:r>
            <a:r>
              <a:rPr lang="ru-RU" i="1" dirty="0" err="1" smtClean="0"/>
              <a:t>о-л</a:t>
            </a:r>
            <a:r>
              <a:rPr lang="ru-RU" i="1" dirty="0" smtClean="0"/>
              <a:t>)</a:t>
            </a:r>
            <a:endParaRPr lang="ru-RU" dirty="0" smtClean="0"/>
          </a:p>
          <a:p>
            <a:pPr>
              <a:buNone/>
            </a:pPr>
            <a:r>
              <a:rPr lang="ru-RU" i="1" dirty="0" smtClean="0"/>
              <a:t>Ах, Боже ты мой, хоть бы какие – </a:t>
            </a:r>
            <a:r>
              <a:rPr lang="ru-RU" i="1" dirty="0" err="1" smtClean="0"/>
              <a:t>нибудь</a:t>
            </a:r>
            <a:r>
              <a:rPr lang="ru-RU" i="1" dirty="0" smtClean="0"/>
              <a:t> щи! (</a:t>
            </a:r>
            <a:r>
              <a:rPr lang="ru-RU" i="1" dirty="0" err="1" smtClean="0"/>
              <a:t>н</a:t>
            </a:r>
            <a:r>
              <a:rPr lang="ru-RU" i="1" dirty="0" smtClean="0"/>
              <a:t>)</a:t>
            </a:r>
            <a:endParaRPr lang="ru-RU" dirty="0" smtClean="0"/>
          </a:p>
          <a:p>
            <a:pPr>
              <a:buNone/>
            </a:pPr>
            <a:r>
              <a:rPr lang="ru-RU" i="1" dirty="0" smtClean="0"/>
              <a:t>Кажись, так бы теперь весь свет съел. (</a:t>
            </a:r>
            <a:r>
              <a:rPr lang="ru-RU" i="1" dirty="0" err="1" smtClean="0"/>
              <a:t>о-л</a:t>
            </a:r>
            <a:r>
              <a:rPr lang="ru-RU" i="1" dirty="0" smtClean="0"/>
              <a:t>)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3200" b="1" i="1" dirty="0" smtClean="0"/>
              <a:t>«Дивишься драгоценности нашего языка: что ни звук, то и подарок; всё зернисто, крупно, как сам жемчуг, и, право, иное названье ещё драгоценней самой вещи», - говорил Н.В.Гоголь. 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>
              <a:buNone/>
            </a:pPr>
            <a:r>
              <a:rPr lang="ru-RU" dirty="0" smtClean="0"/>
              <a:t>1.Определённо- личное;</a:t>
            </a:r>
          </a:p>
          <a:p>
            <a:pPr lvl="0">
              <a:buNone/>
            </a:pPr>
            <a:r>
              <a:rPr lang="ru-RU" dirty="0" smtClean="0"/>
              <a:t>2.Неопределённо – личное;</a:t>
            </a:r>
          </a:p>
          <a:p>
            <a:pPr lvl="0">
              <a:buNone/>
            </a:pPr>
            <a:r>
              <a:rPr lang="ru-RU" dirty="0" smtClean="0"/>
              <a:t>3.Обобщённо – личное;</a:t>
            </a:r>
          </a:p>
          <a:p>
            <a:pPr lvl="0">
              <a:buNone/>
            </a:pPr>
            <a:r>
              <a:rPr lang="ru-RU" dirty="0" smtClean="0"/>
              <a:t>4.Безличное;</a:t>
            </a:r>
          </a:p>
          <a:p>
            <a:pPr lvl="0">
              <a:buNone/>
            </a:pPr>
            <a:r>
              <a:rPr lang="ru-RU" dirty="0" smtClean="0"/>
              <a:t>5.Назывное.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b="1" i="1" dirty="0" smtClean="0"/>
              <a:t>1) Да отсюда, хоть три года скачи, ни до какого государства не доедешь. </a:t>
            </a:r>
            <a:endParaRPr lang="ru-RU" dirty="0" smtClean="0"/>
          </a:p>
          <a:p>
            <a:pPr>
              <a:buNone/>
            </a:pPr>
            <a:r>
              <a:rPr lang="ru-RU" b="1" i="1" dirty="0" smtClean="0"/>
              <a:t>2) Да, и над каждой кроватью надписать по-латыни или на другом каком языке всякую болезнь. </a:t>
            </a:r>
            <a:endParaRPr lang="ru-RU" dirty="0" smtClean="0"/>
          </a:p>
          <a:p>
            <a:pPr>
              <a:buNone/>
            </a:pPr>
            <a:r>
              <a:rPr lang="ru-RU" b="1" i="1" dirty="0" smtClean="0"/>
              <a:t>3) О Боже! вот уж и тележку подвезли схватить  меня.</a:t>
            </a:r>
            <a:endParaRPr lang="ru-RU" dirty="0" smtClean="0"/>
          </a:p>
          <a:p>
            <a:pPr>
              <a:buNone/>
            </a:pPr>
            <a:r>
              <a:rPr lang="ru-RU" b="1" i="1" dirty="0" smtClean="0"/>
              <a:t> 4) Сделаешь подряд с казною, на сто тысяч надуешь её, поставивши гнилого сукна, да потом пожертвуешь двадцать аршин, да и давай тебе ещё награду за это?</a:t>
            </a:r>
            <a:endParaRPr lang="ru-RU" dirty="0" smtClean="0"/>
          </a:p>
          <a:p>
            <a:pPr>
              <a:buNone/>
            </a:pPr>
            <a:r>
              <a:rPr lang="ru-RU" b="1" i="1" dirty="0" smtClean="0"/>
              <a:t> 5) Оробел, ваше </a:t>
            </a:r>
            <a:r>
              <a:rPr lang="ru-RU" b="1" i="1" dirty="0" err="1" smtClean="0"/>
              <a:t>бла</a:t>
            </a:r>
            <a:r>
              <a:rPr lang="ru-RU" b="1" i="1" dirty="0" smtClean="0"/>
              <a:t>…</a:t>
            </a:r>
            <a:r>
              <a:rPr lang="ru-RU" b="1" i="1" dirty="0" err="1" smtClean="0"/>
              <a:t>преос</a:t>
            </a:r>
            <a:r>
              <a:rPr lang="ru-RU" b="1" i="1" dirty="0" smtClean="0"/>
              <a:t>… </a:t>
            </a:r>
            <a:r>
              <a:rPr lang="ru-RU" b="1" i="1" dirty="0" err="1" smtClean="0"/>
              <a:t>сият</a:t>
            </a:r>
            <a:r>
              <a:rPr lang="ru-RU" b="1" i="1" dirty="0" smtClean="0"/>
              <a:t>…</a:t>
            </a:r>
            <a:endParaRPr lang="ru-RU" dirty="0" smtClean="0"/>
          </a:p>
          <a:p>
            <a:pPr>
              <a:buNone/>
            </a:pPr>
            <a:r>
              <a:rPr lang="ru-RU" b="1" i="1" dirty="0" smtClean="0"/>
              <a:t> 6) Какой скверный городишко!</a:t>
            </a:r>
            <a:endParaRPr lang="ru-RU" dirty="0" smtClean="0"/>
          </a:p>
          <a:p>
            <a:pPr>
              <a:buNone/>
            </a:pPr>
            <a:r>
              <a:rPr lang="ru-RU" b="1" i="1" dirty="0" smtClean="0"/>
              <a:t> 7) Арестантам не выдавали провизии!</a:t>
            </a:r>
            <a:endParaRPr lang="ru-RU" dirty="0" smtClean="0"/>
          </a:p>
          <a:p>
            <a:pPr>
              <a:buNone/>
            </a:pPr>
            <a:r>
              <a:rPr lang="ru-RU" b="1" i="1" dirty="0" smtClean="0"/>
              <a:t>8) На улицах кабак, нечистота!</a:t>
            </a:r>
            <a:endParaRPr lang="ru-RU" dirty="0" smtClean="0"/>
          </a:p>
          <a:p>
            <a:pPr>
              <a:buNone/>
            </a:pPr>
            <a:r>
              <a:rPr lang="ru-RU" b="1" i="1" dirty="0" smtClean="0"/>
              <a:t>9)Это просто подло. </a:t>
            </a:r>
          </a:p>
          <a:p>
            <a:pPr>
              <a:buNone/>
            </a:pPr>
            <a:r>
              <a:rPr lang="ru-RU" b="1" i="1" dirty="0" smtClean="0"/>
              <a:t>10) В </a:t>
            </a:r>
            <a:r>
              <a:rPr lang="ru-RU" b="1" i="1" dirty="0" err="1" smtClean="0"/>
              <a:t>овощённных</a:t>
            </a:r>
            <a:r>
              <a:rPr lang="ru-RU" b="1" i="1" dirty="0" smtClean="0"/>
              <a:t> лавках ничего не дают в долг. </a:t>
            </a:r>
            <a:endParaRPr lang="ru-RU" dirty="0" smtClean="0"/>
          </a:p>
          <a:p>
            <a:pPr>
              <a:buNone/>
            </a:pPr>
            <a:r>
              <a:rPr lang="ru-RU" b="1" i="1" dirty="0" smtClean="0"/>
              <a:t>11) Разве из платья что- </a:t>
            </a:r>
            <a:r>
              <a:rPr lang="ru-RU" b="1" i="1" dirty="0" err="1" smtClean="0"/>
              <a:t>нибудь</a:t>
            </a:r>
            <a:r>
              <a:rPr lang="ru-RU" b="1" i="1" dirty="0" smtClean="0"/>
              <a:t> пустишь в оборот? </a:t>
            </a:r>
            <a:endParaRPr lang="ru-RU" dirty="0" smtClean="0"/>
          </a:p>
          <a:p>
            <a:pPr>
              <a:buNone/>
            </a:pPr>
            <a:r>
              <a:rPr lang="ru-RU" b="1" i="1" dirty="0" smtClean="0"/>
              <a:t>12)Нет, уж лучше поголодаю, да приеду домой в петербургском костюме.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b="1" i="1" dirty="0" smtClean="0"/>
              <a:t>Ключ:</a:t>
            </a:r>
            <a:endParaRPr lang="ru-RU" dirty="0" smtClean="0"/>
          </a:p>
          <a:p>
            <a:pPr>
              <a:buNone/>
            </a:pPr>
            <a:r>
              <a:rPr lang="ru-RU" b="1" i="1" dirty="0" smtClean="0"/>
              <a:t>1)3</a:t>
            </a:r>
            <a:endParaRPr lang="ru-RU" dirty="0" smtClean="0"/>
          </a:p>
          <a:p>
            <a:pPr>
              <a:buNone/>
            </a:pPr>
            <a:r>
              <a:rPr lang="ru-RU" b="1" i="1" dirty="0" smtClean="0"/>
              <a:t>2)4</a:t>
            </a:r>
            <a:endParaRPr lang="ru-RU" dirty="0" smtClean="0"/>
          </a:p>
          <a:p>
            <a:pPr>
              <a:buNone/>
            </a:pPr>
            <a:r>
              <a:rPr lang="ru-RU" b="1" i="1" dirty="0" smtClean="0"/>
              <a:t>3)2</a:t>
            </a:r>
            <a:endParaRPr lang="ru-RU" dirty="0" smtClean="0"/>
          </a:p>
          <a:p>
            <a:pPr>
              <a:buNone/>
            </a:pPr>
            <a:r>
              <a:rPr lang="ru-RU" b="1" i="1" dirty="0" smtClean="0"/>
              <a:t>4)3</a:t>
            </a:r>
            <a:endParaRPr lang="ru-RU" dirty="0" smtClean="0"/>
          </a:p>
          <a:p>
            <a:pPr>
              <a:buNone/>
            </a:pPr>
            <a:r>
              <a:rPr lang="ru-RU" b="1" i="1" dirty="0" smtClean="0"/>
              <a:t>5)1</a:t>
            </a:r>
            <a:endParaRPr lang="ru-RU" dirty="0" smtClean="0"/>
          </a:p>
          <a:p>
            <a:pPr>
              <a:buNone/>
            </a:pPr>
            <a:r>
              <a:rPr lang="ru-RU" b="1" i="1" dirty="0" smtClean="0"/>
              <a:t>6)5</a:t>
            </a:r>
            <a:endParaRPr lang="ru-RU" dirty="0" smtClean="0"/>
          </a:p>
          <a:p>
            <a:pPr>
              <a:buNone/>
            </a:pPr>
            <a:r>
              <a:rPr lang="ru-RU" b="1" i="1" dirty="0" smtClean="0"/>
              <a:t>7)2</a:t>
            </a:r>
            <a:endParaRPr lang="ru-RU" dirty="0" smtClean="0"/>
          </a:p>
          <a:p>
            <a:pPr>
              <a:buNone/>
            </a:pPr>
            <a:r>
              <a:rPr lang="ru-RU" b="1" i="1" dirty="0" smtClean="0"/>
              <a:t>8)5</a:t>
            </a:r>
            <a:endParaRPr lang="ru-RU" dirty="0" smtClean="0"/>
          </a:p>
          <a:p>
            <a:pPr>
              <a:buNone/>
            </a:pPr>
            <a:r>
              <a:rPr lang="ru-RU" b="1" i="1" dirty="0" smtClean="0"/>
              <a:t>9)4</a:t>
            </a:r>
            <a:endParaRPr lang="ru-RU" dirty="0" smtClean="0"/>
          </a:p>
          <a:p>
            <a:pPr>
              <a:buNone/>
            </a:pPr>
            <a:r>
              <a:rPr lang="ru-RU" b="1" i="1" dirty="0" smtClean="0"/>
              <a:t>10)2</a:t>
            </a:r>
            <a:endParaRPr lang="ru-RU" dirty="0" smtClean="0"/>
          </a:p>
          <a:p>
            <a:pPr>
              <a:buNone/>
            </a:pPr>
            <a:r>
              <a:rPr lang="ru-RU" b="1" i="1" dirty="0" smtClean="0"/>
              <a:t>11)3</a:t>
            </a:r>
            <a:endParaRPr lang="ru-RU" dirty="0" smtClean="0"/>
          </a:p>
          <a:p>
            <a:pPr>
              <a:buNone/>
            </a:pPr>
            <a:r>
              <a:rPr lang="ru-RU" b="1" i="1" dirty="0" smtClean="0"/>
              <a:t>12)1</a:t>
            </a:r>
            <a:r>
              <a:rPr lang="ru-RU" b="1" dirty="0" smtClean="0"/>
              <a:t> 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Распределите предложения на две группы.</a:t>
            </a:r>
          </a:p>
          <a:p>
            <a:pPr>
              <a:buNone/>
            </a:pPr>
            <a:r>
              <a:rPr lang="ru-RU" dirty="0" smtClean="0"/>
              <a:t>Запишите, выделяя грамматические основы:</a:t>
            </a:r>
          </a:p>
          <a:p>
            <a:pPr>
              <a:buNone/>
            </a:pPr>
            <a:r>
              <a:rPr lang="ru-RU" b="1" i="1" dirty="0" smtClean="0"/>
              <a:t>1.Снег белеет кругом по колено.</a:t>
            </a:r>
            <a:endParaRPr lang="ru-RU" dirty="0" smtClean="0"/>
          </a:p>
          <a:p>
            <a:pPr>
              <a:buNone/>
            </a:pPr>
            <a:r>
              <a:rPr lang="ru-RU" b="1" i="1" dirty="0" smtClean="0"/>
              <a:t>2. Так морозно, светло и бело!..</a:t>
            </a:r>
            <a:endParaRPr lang="ru-RU" dirty="0" smtClean="0"/>
          </a:p>
          <a:p>
            <a:pPr>
              <a:buNone/>
            </a:pPr>
            <a:r>
              <a:rPr lang="ru-RU" b="1" i="1" dirty="0" smtClean="0"/>
              <a:t>3. Снегом пушистым лёд замело.</a:t>
            </a:r>
            <a:endParaRPr lang="ru-RU" dirty="0" smtClean="0"/>
          </a:p>
          <a:p>
            <a:pPr>
              <a:buNone/>
            </a:pPr>
            <a:r>
              <a:rPr lang="ru-RU" b="1" i="1" dirty="0" smtClean="0"/>
              <a:t>4. Встаю на лыжи и бегу к ближайшему лесочку.</a:t>
            </a:r>
            <a:endParaRPr lang="ru-RU" dirty="0" smtClean="0"/>
          </a:p>
          <a:p>
            <a:pPr>
              <a:buNone/>
            </a:pPr>
            <a:r>
              <a:rPr lang="ru-RU" b="1" i="1" dirty="0" smtClean="0"/>
              <a:t>5. Любишь кататься, люби и саночки возить.</a:t>
            </a:r>
            <a:endParaRPr lang="ru-RU" dirty="0" smtClean="0"/>
          </a:p>
          <a:p>
            <a:pPr>
              <a:buNone/>
            </a:pPr>
            <a:r>
              <a:rPr lang="ru-RU" b="1" i="1" dirty="0" smtClean="0"/>
              <a:t>6. Зимний воздух был тих и звучен.</a:t>
            </a:r>
            <a:endParaRPr lang="ru-RU" dirty="0" smtClean="0"/>
          </a:p>
          <a:p>
            <a:pPr>
              <a:buNone/>
            </a:pPr>
            <a:r>
              <a:rPr lang="ru-RU" b="1" i="1" dirty="0" smtClean="0"/>
              <a:t>7. В домах зимними вечерами зажигают огни.</a:t>
            </a:r>
            <a:endParaRPr lang="ru-RU" dirty="0" smtClean="0"/>
          </a:p>
          <a:p>
            <a:pPr>
              <a:buNone/>
            </a:pPr>
            <a:r>
              <a:rPr lang="ru-RU" b="1" i="1" dirty="0" smtClean="0"/>
              <a:t>8. Ночь светла, мороз сияет.</a:t>
            </a:r>
            <a:endParaRPr lang="ru-RU" dirty="0" smtClean="0"/>
          </a:p>
          <a:p>
            <a:pPr>
              <a:buNone/>
            </a:pPr>
            <a:r>
              <a:rPr lang="ru-RU" b="1" i="1" dirty="0" smtClean="0"/>
              <a:t>9. Любуемся чудесной картиной зимней природы.</a:t>
            </a:r>
            <a:endParaRPr lang="ru-RU" dirty="0" smtClean="0"/>
          </a:p>
          <a:p>
            <a:pPr>
              <a:buNone/>
            </a:pPr>
            <a:r>
              <a:rPr lang="ru-RU" b="1" i="1" dirty="0" smtClean="0"/>
              <a:t>10. Какой сильный мороз!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Проверим выполнение задания:</a:t>
            </a:r>
          </a:p>
          <a:p>
            <a:pPr>
              <a:buNone/>
            </a:pPr>
            <a:r>
              <a:rPr lang="ru-RU" b="1" i="1" dirty="0" smtClean="0"/>
              <a:t>Односоставные:  2, 3,4, 5,7,9,10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b="1" i="1" dirty="0" smtClean="0"/>
              <a:t>Двусоставные: 1,6,8</a:t>
            </a: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b="1" i="1" dirty="0" smtClean="0"/>
              <a:t> 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ru-RU" dirty="0" smtClean="0"/>
              <a:t>Дифференцированное домашнее задание :</a:t>
            </a:r>
          </a:p>
          <a:p>
            <a:pPr>
              <a:buNone/>
            </a:pPr>
            <a:r>
              <a:rPr lang="ru-RU" b="1" i="1" dirty="0" smtClean="0"/>
              <a:t>1)Творческое. Написать сочинение – миниатюру, используя односоставные предложения, на тему: Современна ли комедия Н.В.Гоголя «Ревизор»?</a:t>
            </a:r>
            <a:endParaRPr lang="ru-RU" dirty="0" smtClean="0"/>
          </a:p>
          <a:p>
            <a:pPr>
              <a:buNone/>
            </a:pPr>
            <a:r>
              <a:rPr lang="ru-RU" b="1" i="1" dirty="0" smtClean="0"/>
              <a:t>2)Теоретическое. Используя материал параграфа 25, составить таблицу «Способы выражения главного члена в односоставных предложениях». Страница 178.</a:t>
            </a:r>
            <a:endParaRPr lang="ru-RU" dirty="0" smtClean="0"/>
          </a:p>
          <a:p>
            <a:pPr>
              <a:buNone/>
            </a:pPr>
            <a:r>
              <a:rPr lang="ru-RU" b="1" i="1" dirty="0" smtClean="0"/>
              <a:t>3)Практическое. Выполнить упражнение 356, задание 1, страница 178.</a:t>
            </a:r>
            <a:endParaRPr lang="ru-RU" dirty="0" smtClean="0"/>
          </a:p>
          <a:p>
            <a:pPr>
              <a:buNone/>
            </a:pPr>
            <a:r>
              <a:rPr lang="ru-RU" b="1" i="1" dirty="0" smtClean="0"/>
              <a:t>4)Обязательное для всех. Выучить теорию на страницах 176-177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164</TotalTime>
  <Words>974</Words>
  <Application>Microsoft Office PowerPoint</Application>
  <PresentationFormat>Экран (4:3)</PresentationFormat>
  <Paragraphs>166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7" baseType="lpstr">
      <vt:lpstr>Century Schoolbook</vt:lpstr>
      <vt:lpstr>Wingdings</vt:lpstr>
      <vt:lpstr>Wingdings 2</vt:lpstr>
      <vt:lpstr>Эркер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МОУ Большеижорская СОШ</dc:title>
  <dc:creator>Люба</dc:creator>
  <cp:lastModifiedBy>Svitlana</cp:lastModifiedBy>
  <cp:revision>20</cp:revision>
  <dcterms:created xsi:type="dcterms:W3CDTF">2015-01-04T19:13:26Z</dcterms:created>
  <dcterms:modified xsi:type="dcterms:W3CDTF">2022-04-26T12:45:14Z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203100</vt:lpwstr>
  </property>
  <property fmtid="{D5CDD505-2E9C-101B-9397-08002B2CF9AE}" pid="3" name="NXPowerLiteSettings">
    <vt:lpwstr>F6000400038000</vt:lpwstr>
  </property>
  <property fmtid="{D5CDD505-2E9C-101B-9397-08002B2CF9AE}" pid="4" name="NXPowerLiteVersion">
    <vt:lpwstr>D4.3.1</vt:lpwstr>
  </property>
</Properties>
</file>