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E415-7343-403E-9BE7-B2B85CB4C314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F910-D7D6-40C8-B596-C66279B668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3196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E415-7343-403E-9BE7-B2B85CB4C314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F910-D7D6-40C8-B596-C66279B668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95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E415-7343-403E-9BE7-B2B85CB4C314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F910-D7D6-40C8-B596-C66279B668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40652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E415-7343-403E-9BE7-B2B85CB4C314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F910-D7D6-40C8-B596-C66279B668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6474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E415-7343-403E-9BE7-B2B85CB4C314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F910-D7D6-40C8-B596-C66279B668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93226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E415-7343-403E-9BE7-B2B85CB4C314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F910-D7D6-40C8-B596-C66279B668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1264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E415-7343-403E-9BE7-B2B85CB4C314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F910-D7D6-40C8-B596-C66279B668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9588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E415-7343-403E-9BE7-B2B85CB4C314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F910-D7D6-40C8-B596-C66279B668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368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E415-7343-403E-9BE7-B2B85CB4C314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F910-D7D6-40C8-B596-C66279B668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0743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E415-7343-403E-9BE7-B2B85CB4C314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F910-D7D6-40C8-B596-C66279B668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6566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E415-7343-403E-9BE7-B2B85CB4C314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F910-D7D6-40C8-B596-C66279B668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364975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E415-7343-403E-9BE7-B2B85CB4C314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F910-D7D6-40C8-B596-C66279B668EE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77768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E415-7343-403E-9BE7-B2B85CB4C314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F910-D7D6-40C8-B596-C66279B668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21648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E415-7343-403E-9BE7-B2B85CB4C314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F910-D7D6-40C8-B596-C66279B668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19719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E415-7343-403E-9BE7-B2B85CB4C314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F910-D7D6-40C8-B596-C66279B668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60589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E415-7343-403E-9BE7-B2B85CB4C314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F910-D7D6-40C8-B596-C66279B668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17457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E415-7343-403E-9BE7-B2B85CB4C314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F910-D7D6-40C8-B596-C66279B668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93656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DFE415-7343-403E-9BE7-B2B85CB4C314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BF910-D7D6-40C8-B596-C66279B668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76548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60000"/>
              <a:lumOff val="4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класс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о предложении.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Типы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предложений по цели высказывания 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573383"/>
            <a:ext cx="10353762" cy="3540033"/>
          </a:xfrm>
          <a:solidFill>
            <a:schemeClr val="bg2">
              <a:lumMod val="40000"/>
              <a:lumOff val="6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Цель:</a:t>
            </a:r>
          </a:p>
          <a:p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углубить знания учащихся о предложении, </a:t>
            </a:r>
          </a:p>
          <a:p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ознакомить с типами предложений по цели высказывания, </a:t>
            </a:r>
          </a:p>
          <a:p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постановкой знаков препинания в конце предложения, разных по цели высказывания.</a:t>
            </a:r>
            <a:endParaRPr lang="uk-UA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3074" name="Picture 2" descr="Цитаты и афоризмы о цел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554" y="4728752"/>
            <a:ext cx="1815737" cy="1815737"/>
          </a:xfrm>
          <a:prstGeom prst="rect">
            <a:avLst/>
          </a:prstGeom>
          <a:noFill/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82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60000"/>
              <a:lumOff val="4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размышления вашего сверстника. Как вы понимаете выражение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вырабатывать характер ?</a:t>
            </a:r>
            <a:endParaRPr lang="uk-UA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886890"/>
            <a:ext cx="10254948" cy="3304904"/>
          </a:xfrm>
          <a:solidFill>
            <a:schemeClr val="bg2">
              <a:lumMod val="40000"/>
              <a:lumOff val="6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часто слышим: </a:t>
            </a:r>
            <a:r>
              <a:rPr lang="ru-RU" b="1" i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«Вырабатывай в себе характер». 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что значит «вырабатывать характер»? Вот, например, настойчивость. </a:t>
            </a:r>
            <a:r>
              <a:rPr lang="ru-RU" b="1" i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не положительная черта характера? Настойчивые всегда доводят дело до конца. 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Ну, а если я настою на своём и не пойду в школу? Или упорно буду сидеть за компьютером и, не обращая внимания на просьбы мамы, не пойду в магазин? Или... Наверное, не стоит продолжать. Может, таким образом я воспитаю в себе другую черту характера - упрямство? А как же быть с настойчивостью?.. </a:t>
            </a:r>
            <a:endParaRPr lang="uk-UA" b="1" dirty="0">
              <a:solidFill>
                <a:schemeClr val="tx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5798953" y="1935921"/>
            <a:ext cx="484632" cy="9509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880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1703" y="117566"/>
            <a:ext cx="11390811" cy="3670663"/>
          </a:xfrm>
          <a:solidFill>
            <a:schemeClr val="bg2">
              <a:lumMod val="60000"/>
              <a:lumOff val="4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вы думаете, настойчивость и упрямство - это слова-синонимы?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вы знаете о предложении? Сверьте свой ответ с правилом.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вслух выделенные в тексте предложения. Опираясь на знания, полученные на уроках украинского языка, ответьте, одинаковы ли они по цели высказывания (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за метою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висловлювання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)? Как выражено это различие в знаках препинания на конце предложений?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какой интонацией они произносятся?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567" y="3892731"/>
            <a:ext cx="11834947" cy="2847704"/>
          </a:xfrm>
          <a:solidFill>
            <a:schemeClr val="bg2">
              <a:lumMod val="40000"/>
              <a:lumOff val="6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Предложение</a:t>
            </a:r>
            <a:r>
              <a:rPr lang="ru-RU" sz="3200" b="1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речення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это единица языка и речи, которая состоит из слова или сочетания слов и характеризуется интонационной и смысловой законченностью: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Утро. Светает . Жёлтый диск солнца показался на горизонте. </a:t>
            </a:r>
            <a:endParaRPr lang="uk-UA" sz="32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117567" y="117566"/>
            <a:ext cx="352696" cy="44674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045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60000"/>
              <a:lumOff val="4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Выпишите предложения, ставя необходимые знаки препинания. Обоснуйте свой выбор.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bg2">
              <a:lumMod val="40000"/>
              <a:lumOff val="6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Сказка, интересная сказка, я прочёл интересную сказку; 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вечер, вечереет, наступил вечер, вечером мы вышли на прогулку; 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парк, зелёный парк, когда мы пойдём в парк. </a:t>
            </a:r>
            <a:endParaRPr lang="uk-UA" sz="3200" b="1" dirty="0">
              <a:solidFill>
                <a:schemeClr val="tx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21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60000"/>
              <a:lumOff val="4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Сделайте самостоятельный вывод о типах предложений по цели высказывания.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38020" y="2534193"/>
            <a:ext cx="10905310" cy="3734209"/>
          </a:xfrm>
          <a:solidFill>
            <a:schemeClr val="bg2">
              <a:lumMod val="40000"/>
              <a:lumOff val="6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 fontScale="85000" lnSpcReduction="10000"/>
          </a:bodyPr>
          <a:lstStyle/>
          <a:p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Повествовательное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(сообщение): 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Воспитанный человек всегда соблюдает правила вежливости. </a:t>
            </a:r>
          </a:p>
          <a:p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Вопросительное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(вопрос): 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ли соблюдает правила вежливости воспитанный человек? </a:t>
            </a:r>
          </a:p>
          <a:p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Побудительное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(побуждение, просьба, приказ): 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соблюдай правила вежливости. </a:t>
            </a:r>
            <a:endParaRPr lang="uk-UA" sz="32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1267097" y="144671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632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Виды предложений по интонации и цели высказывания (3 класс) таблица, приме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192" y="626420"/>
            <a:ext cx="7656013" cy="5767531"/>
          </a:xfrm>
          <a:prstGeom prst="rect">
            <a:avLst/>
          </a:prstGeom>
          <a:noFill/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 вправо 1"/>
          <p:cNvSpPr/>
          <p:nvPr/>
        </p:nvSpPr>
        <p:spPr>
          <a:xfrm>
            <a:off x="822959" y="302555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0795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Виды предложений по интонации и цели высказывания (3 класс) таблица, приме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655872"/>
            <a:ext cx="8007531" cy="5738730"/>
          </a:xfrm>
          <a:prstGeom prst="rect">
            <a:avLst/>
          </a:prstGeom>
          <a:noFill/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 вниз 1"/>
          <p:cNvSpPr/>
          <p:nvPr/>
        </p:nvSpPr>
        <p:spPr>
          <a:xfrm>
            <a:off x="2508069" y="757645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621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60000"/>
              <a:lumOff val="4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Выразительно прочитайте текст.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Выпишите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него побудительные предложения.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bg2">
              <a:lumMod val="40000"/>
              <a:lumOff val="6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 fontScale="85000" lnSpcReduction="20000"/>
          </a:bodyPr>
          <a:lstStyle/>
          <a:p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экскурсию в Каменец-Подольский мы поехали всем классом. «Соблюдайте дисциплину!» - сказала Вера Петровна. И мы её не подвели.</a:t>
            </a:r>
          </a:p>
          <a:p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Каменец-Подольский называют городом-музеем под открытым небом. Это один из самых древних городов Украины. Первые упоминания о нём относятся к XI веку. Главная достопримечательность - старинная Каменец-Подольская крепость. Нам всё было интересно: башни, бойницы , колодец и подземелье. Костя то и дело звал меня: «Иди сюда! Ты только посмотри!..» </a:t>
            </a:r>
          </a:p>
          <a:p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Приезжайте и вы посмотреть на крепость. Не пожалеете! </a:t>
            </a:r>
          </a:p>
          <a:p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нового вы узнали? Как вы понимаете выражение </a:t>
            </a:r>
            <a:r>
              <a:rPr lang="ru-RU" sz="2400" b="1" i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соблюдать дисциплину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Кого из своих знакомых, родственников вы можете назвать дисциплинированным и почему?</a:t>
            </a:r>
            <a:endParaRPr lang="uk-UA" sz="2400" b="1" dirty="0">
              <a:solidFill>
                <a:schemeClr val="tx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Круговая стрелка 3"/>
          <p:cNvSpPr/>
          <p:nvPr/>
        </p:nvSpPr>
        <p:spPr>
          <a:xfrm>
            <a:off x="7680960" y="1449976"/>
            <a:ext cx="978408" cy="801191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99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менец-Подольская крепость (замок) | Karpaty.lif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295" y="640592"/>
            <a:ext cx="10246658" cy="5853403"/>
          </a:xfrm>
          <a:prstGeom prst="rect">
            <a:avLst/>
          </a:prstGeom>
          <a:noFill/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689" y="6415938"/>
            <a:ext cx="5343132" cy="461665"/>
          </a:xfrm>
          <a:prstGeom prst="rect">
            <a:avLst/>
          </a:prstGeom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Каменец-Подольская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крепость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29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аменец-Подольская крепость - Интересные факты, фото, экскурсии | relax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580" y="191407"/>
            <a:ext cx="7239000" cy="3819525"/>
          </a:xfrm>
          <a:prstGeom prst="rect">
            <a:avLst/>
          </a:prstGeom>
          <a:noFill/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Каменец-Подольский. Живая крепость • Ukraї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272" y="2075044"/>
            <a:ext cx="4520927" cy="4520927"/>
          </a:xfrm>
          <a:prstGeom prst="rect">
            <a:avLst/>
          </a:prstGeom>
          <a:noFill/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Каменец-Подольский замок (крепость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411" y="4186393"/>
            <a:ext cx="2787015" cy="2580167"/>
          </a:xfrm>
          <a:prstGeom prst="rect">
            <a:avLst/>
          </a:prstGeom>
          <a:noFill/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06240" y="5016137"/>
            <a:ext cx="2625634" cy="1384995"/>
          </a:xfrm>
          <a:prstGeom prst="rect">
            <a:avLst/>
          </a:prstGeom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Каменец-Подольская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крепость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Выноска с четырьмя стрелками 2"/>
          <p:cNvSpPr/>
          <p:nvPr/>
        </p:nvSpPr>
        <p:spPr>
          <a:xfrm>
            <a:off x="5090921" y="4010933"/>
            <a:ext cx="957182" cy="1005204"/>
          </a:xfrm>
          <a:prstGeom prst="quad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318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60000"/>
              <a:lumOff val="4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Прочитайте. Какими способами можно сформулировать вопрос  в русском языке?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625634"/>
            <a:ext cx="10529268" cy="3749040"/>
          </a:xfrm>
          <a:solidFill>
            <a:schemeClr val="bg2">
              <a:lumMod val="40000"/>
              <a:lumOff val="6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русском языке существует несколько способов сформулировать вопрос. Часто вопросы начинаются с вопросительных слов: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где, когда, куда, откуда, почему, зачем, как и др. (Что нужно знать? Как надо себя вести?). </a:t>
            </a:r>
          </a:p>
          <a:p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предложение содержит вопрос, который передаёт чужое высказывание, то есть скрытый вопрос, вопросительный знак в конце такого предложения не ставится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(Меня спросили , кто сегодня отсутствует .). </a:t>
            </a:r>
          </a:p>
          <a:p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сформулировать вопрос с помощью частиц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ли, не (Выучил ли ты стихотворение?). 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Частица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придаёт вопросу форму вежливой просьбы. Такие вопросы характерны для речевого этикета. Сравните, как выражена просьба в вопросах: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 поможешь мне сделать домашнее задание? Не поможешь ли т ы мне сделать домашнее задание?</a:t>
            </a:r>
            <a:endParaRPr lang="uk-UA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Двойная стрелка вверх/вниз 3"/>
          <p:cNvSpPr/>
          <p:nvPr/>
        </p:nvSpPr>
        <p:spPr>
          <a:xfrm>
            <a:off x="429163" y="1554479"/>
            <a:ext cx="484632" cy="121615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Двойная стрелка вверх/вниз 5"/>
          <p:cNvSpPr/>
          <p:nvPr/>
        </p:nvSpPr>
        <p:spPr>
          <a:xfrm flipH="1">
            <a:off x="11443063" y="1554479"/>
            <a:ext cx="546464" cy="121615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554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60000"/>
              <a:lumOff val="4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Прочитайте. Составьте несколько вопросов по данному предложению и запишите их.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bg2">
              <a:lumMod val="40000"/>
              <a:lumOff val="6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Зарядка помогает сохранить здоровье, дарит бодрость на целый день.</a:t>
            </a:r>
            <a:endParaRPr lang="uk-UA" sz="3600" b="1" dirty="0">
              <a:solidFill>
                <a:schemeClr val="tx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Врачи рассказали о важности утренней зарядки | Здоровая жизнь | Здоровье |  АиФ Украи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772" y="3226526"/>
            <a:ext cx="4701400" cy="3122023"/>
          </a:xfrm>
          <a:prstGeom prst="rect">
            <a:avLst/>
          </a:prstGeom>
          <a:noFill/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Утренняя зарядка. Польза и рекомендации. Часть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792" y="3732281"/>
            <a:ext cx="4324410" cy="2616267"/>
          </a:xfrm>
          <a:prstGeom prst="rect">
            <a:avLst/>
          </a:prstGeom>
          <a:noFill/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Двойная стрелка влево/вправо 3"/>
          <p:cNvSpPr/>
          <p:nvPr/>
        </p:nvSpPr>
        <p:spPr>
          <a:xfrm>
            <a:off x="5372411" y="4555782"/>
            <a:ext cx="1216152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974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60000"/>
              <a:lumOff val="4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данными сочетаниями слов составьте и запишите предложения, различные по цели высказывания.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bg2">
              <a:lumMod val="40000"/>
              <a:lumOff val="6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Распорядок дня, помогал по дому, приготовил домашнее задание, полезное занятие.</a:t>
            </a:r>
            <a:endParaRPr lang="uk-UA" sz="3600" b="1" dirty="0">
              <a:solidFill>
                <a:schemeClr val="tx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Распорядок д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2748" y="2871608"/>
            <a:ext cx="2733012" cy="3712071"/>
          </a:xfrm>
          <a:prstGeom prst="rect">
            <a:avLst/>
          </a:prstGeom>
          <a:noFill/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Распорядок дня гениев | Блог 4bra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816" y="3698259"/>
            <a:ext cx="5388006" cy="2885420"/>
          </a:xfrm>
          <a:prstGeom prst="rect">
            <a:avLst/>
          </a:prstGeom>
          <a:noFill/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трелка вправо 3"/>
          <p:cNvSpPr/>
          <p:nvPr/>
        </p:nvSpPr>
        <p:spPr>
          <a:xfrm>
            <a:off x="446649" y="424301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Стрелка вправо 4"/>
          <p:cNvSpPr/>
          <p:nvPr/>
        </p:nvSpPr>
        <p:spPr>
          <a:xfrm>
            <a:off x="7850767" y="424301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067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60000"/>
              <a:lumOff val="4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задание.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Упражнение:499-А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bg2">
              <a:lumMod val="40000"/>
              <a:lumOff val="6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 fontScale="62500" lnSpcReduction="20000"/>
          </a:bodyPr>
          <a:lstStyle/>
          <a:p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 Переделайте предложения по образцу так, чтобы просьба в них была выражена мягче, менее категорично. </a:t>
            </a:r>
          </a:p>
          <a:p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 по образцу.</a:t>
            </a:r>
          </a:p>
          <a:p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Образец. Ты прочитаешь это стихотворение вслух ещё раз? - Не прочитаешь ли ещё раз это стихотворение вслух? </a:t>
            </a:r>
          </a:p>
          <a:p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Ты проверишь записанное мной предложение? </a:t>
            </a:r>
          </a:p>
          <a:p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Ты поможешь мне решить задачу? </a:t>
            </a:r>
          </a:p>
          <a:p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Ты назовёшь мне точное время начала занятий? </a:t>
            </a:r>
          </a:p>
          <a:p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Ты возьмёшь в библиотеке учебник и для меня?</a:t>
            </a:r>
            <a:endParaRPr lang="uk-UA" sz="3200" b="1" dirty="0">
              <a:solidFill>
                <a:schemeClr val="tx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3291840" y="78355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090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60000"/>
              <a:lumOff val="4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учебнику: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bg2">
              <a:lumMod val="40000"/>
              <a:lumOff val="6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Полякова Т.М.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Російська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мова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(1-й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Русский язык (1-й год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5-й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: учеб, для заведений общ. сред, образования с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яз. / Т.М. Полякова, О.И.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Самонова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2-е изд.,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дораб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Киев : Генеза, 2018. — 192 с. : ил. </a:t>
            </a:r>
            <a:endParaRPr lang="uk-UA" sz="3200" b="1" dirty="0">
              <a:solidFill>
                <a:schemeClr val="tx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53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Дамаск</Template>
  <TotalTime>69</TotalTime>
  <Words>767</Words>
  <Application>Microsoft Office PowerPoint</Application>
  <PresentationFormat>Широкоэкранный</PresentationFormat>
  <Paragraphs>45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Bookman Old Style</vt:lpstr>
      <vt:lpstr>Rockwell</vt:lpstr>
      <vt:lpstr>Times New Roman</vt:lpstr>
      <vt:lpstr>Damask</vt:lpstr>
      <vt:lpstr>5 класс Понятие о предложении.  Типы предложений по цели высказывания  </vt:lpstr>
      <vt:lpstr>Прочитайте размышления вашего сверстника. Как вы понимаете выражение вырабатывать характер ?</vt:lpstr>
      <vt:lpstr>Как вы думаете, настойчивость и упрямство - это слова-синонимы?  Что вы знаете о предложении? Сверьте свой ответ с правилом.  Прочитайте вслух выделенные в тексте предложения. Опираясь на знания, полученные на уроках украинского языка, ответьте, одинаковы ли они по цели высказывания (укр. за метою висловлювання)? Как выражено это различие в знаках препинания на конце предложений?  С какой интонацией они произносятся?</vt:lpstr>
      <vt:lpstr>Выпишите предложения, ставя необходимые знаки препинания. Обоснуйте свой выбор.</vt:lpstr>
      <vt:lpstr>Сделайте самостоятельный вывод о типах предложений по цели высказывания.</vt:lpstr>
      <vt:lpstr>Презентация PowerPoint</vt:lpstr>
      <vt:lpstr>Презентация PowerPoint</vt:lpstr>
      <vt:lpstr>Выразительно прочитайте текст.  Выпишите из него побудительные предложения. </vt:lpstr>
      <vt:lpstr>Презентация PowerPoint</vt:lpstr>
      <vt:lpstr>Презентация PowerPoint</vt:lpstr>
      <vt:lpstr>Прочитайте. Какими способами можно сформулировать вопрос  в русском языке?</vt:lpstr>
      <vt:lpstr>Прочитайте. Составьте несколько вопросов по данному предложению и запишите их. </vt:lpstr>
      <vt:lpstr>С данными сочетаниями слов составьте и запишите предложения, различные по цели высказывания.</vt:lpstr>
      <vt:lpstr>Домашнее задание. Упражнение:499-А</vt:lpstr>
      <vt:lpstr>По учебнику: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Svitlana</dc:creator>
  <cp:lastModifiedBy>Svitlana</cp:lastModifiedBy>
  <cp:revision>45</cp:revision>
  <dcterms:created xsi:type="dcterms:W3CDTF">2021-04-05T04:51:02Z</dcterms:created>
  <dcterms:modified xsi:type="dcterms:W3CDTF">2021-04-05T09:11:05Z</dcterms:modified>
</cp:coreProperties>
</file>