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smtClean="0"/>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0EE8070-3510-44C3-BD80-08F126751A3B}" type="datetimeFigureOut">
              <a:rPr lang="uk-UA" smtClean="0"/>
              <a:t>28.03.2021</a:t>
            </a:fld>
            <a:endParaRPr lang="uk-UA"/>
          </a:p>
        </p:txBody>
      </p:sp>
      <p:sp>
        <p:nvSpPr>
          <p:cNvPr id="5" name="Footer Placeholder 4"/>
          <p:cNvSpPr>
            <a:spLocks noGrp="1"/>
          </p:cNvSpPr>
          <p:nvPr>
            <p:ph type="ftr" sz="quarter" idx="11"/>
          </p:nvPr>
        </p:nvSpPr>
        <p:spPr>
          <a:xfrm>
            <a:off x="2416500" y="329307"/>
            <a:ext cx="4973915" cy="309201"/>
          </a:xfrm>
        </p:spPr>
        <p:txBody>
          <a:bodyPr/>
          <a:lstStyle/>
          <a:p>
            <a:endParaRPr lang="uk-UA"/>
          </a:p>
        </p:txBody>
      </p:sp>
      <p:sp>
        <p:nvSpPr>
          <p:cNvPr id="6" name="Slide Number Placeholder 5"/>
          <p:cNvSpPr>
            <a:spLocks noGrp="1"/>
          </p:cNvSpPr>
          <p:nvPr>
            <p:ph type="sldNum" sz="quarter" idx="12"/>
          </p:nvPr>
        </p:nvSpPr>
        <p:spPr>
          <a:xfrm>
            <a:off x="1437664" y="798973"/>
            <a:ext cx="811019" cy="503578"/>
          </a:xfrm>
        </p:spPr>
        <p:txBody>
          <a:bodyPr/>
          <a:lstStyle/>
          <a:p>
            <a:fld id="{C044449E-1025-426A-91CC-242BF8E2FF32}" type="slidenum">
              <a:rPr lang="uk-UA" smtClean="0"/>
              <a:t>‹#›</a:t>
            </a:fld>
            <a:endParaRPr lang="uk-UA"/>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4476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0EE8070-3510-44C3-BD80-08F126751A3B}" type="datetimeFigureOut">
              <a:rPr lang="uk-UA" smtClean="0"/>
              <a:t>28.03.2021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044449E-1025-426A-91CC-242BF8E2FF32}" type="slidenum">
              <a:rPr lang="uk-UA" smtClean="0"/>
              <a:t>‹#›</a:t>
            </a:fld>
            <a:endParaRPr lang="uk-UA"/>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299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EE8070-3510-44C3-BD80-08F126751A3B}" type="datetimeFigureOut">
              <a:rPr lang="uk-UA" smtClean="0"/>
              <a:t>28.03.2021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044449E-1025-426A-91CC-242BF8E2FF32}" type="slidenum">
              <a:rPr lang="uk-UA" smtClean="0"/>
              <a:t>‹#›</a:t>
            </a:fld>
            <a:endParaRPr lang="uk-UA"/>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4265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0EE8070-3510-44C3-BD80-08F126751A3B}" type="datetimeFigureOut">
              <a:rPr lang="uk-UA" smtClean="0"/>
              <a:t>28.03.2021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044449E-1025-426A-91CC-242BF8E2FF32}" type="slidenum">
              <a:rPr lang="uk-UA" smtClean="0"/>
              <a:t>‹#›</a:t>
            </a:fld>
            <a:endParaRPr lang="uk-UA"/>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0874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0EE8070-3510-44C3-BD80-08F126751A3B}" type="datetimeFigureOut">
              <a:rPr lang="uk-UA" smtClean="0"/>
              <a:t>28.03.2021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C044449E-1025-426A-91CC-242BF8E2FF32}" type="slidenum">
              <a:rPr lang="uk-UA" smtClean="0"/>
              <a:t>‹#›</a:t>
            </a:fld>
            <a:endParaRPr lang="uk-UA"/>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42525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0EE8070-3510-44C3-BD80-08F126751A3B}" type="datetimeFigureOut">
              <a:rPr lang="uk-UA" smtClean="0"/>
              <a:t>28.03.2021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C044449E-1025-426A-91CC-242BF8E2FF32}" type="slidenum">
              <a:rPr lang="uk-UA" smtClean="0"/>
              <a:t>‹#›</a:t>
            </a:fld>
            <a:endParaRPr lang="uk-UA"/>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1951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EE8070-3510-44C3-BD80-08F126751A3B}" type="datetimeFigureOut">
              <a:rPr lang="uk-UA" smtClean="0"/>
              <a:t>28.03.2021</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C044449E-1025-426A-91CC-242BF8E2FF32}" type="slidenum">
              <a:rPr lang="uk-UA" smtClean="0"/>
              <a:t>‹#›</a:t>
            </a:fld>
            <a:endParaRPr lang="uk-UA"/>
          </a:p>
        </p:txBody>
      </p:sp>
    </p:spTree>
    <p:extLst>
      <p:ext uri="{BB962C8B-B14F-4D97-AF65-F5344CB8AC3E}">
        <p14:creationId xmlns:p14="http://schemas.microsoft.com/office/powerpoint/2010/main" val="257591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smtClean="0"/>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0EE8070-3510-44C3-BD80-08F126751A3B}" type="datetimeFigureOut">
              <a:rPr lang="uk-UA" smtClean="0"/>
              <a:t>28.03.2021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044449E-1025-426A-91CC-242BF8E2FF32}" type="slidenum">
              <a:rPr lang="uk-UA" smtClean="0"/>
              <a:t>‹#›</a:t>
            </a:fld>
            <a:endParaRPr lang="uk-UA"/>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3951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0EE8070-3510-44C3-BD80-08F126751A3B}" type="datetimeFigureOut">
              <a:rPr lang="uk-UA" smtClean="0"/>
              <a:t>28.03.2021</a:t>
            </a:fld>
            <a:endParaRPr lang="uk-UA"/>
          </a:p>
        </p:txBody>
      </p:sp>
      <p:sp>
        <p:nvSpPr>
          <p:cNvPr id="6" name="Footer Placeholder 5"/>
          <p:cNvSpPr>
            <a:spLocks noGrp="1"/>
          </p:cNvSpPr>
          <p:nvPr>
            <p:ph type="ftr" sz="quarter" idx="11"/>
          </p:nvPr>
        </p:nvSpPr>
        <p:spPr>
          <a:xfrm>
            <a:off x="1447382" y="318640"/>
            <a:ext cx="5541004" cy="320931"/>
          </a:xfrm>
        </p:spPr>
        <p:txBody>
          <a:bodyPr/>
          <a:lstStyle/>
          <a:p>
            <a:endParaRPr lang="uk-UA"/>
          </a:p>
        </p:txBody>
      </p:sp>
      <p:sp>
        <p:nvSpPr>
          <p:cNvPr id="7" name="Slide Number Placeholder 6"/>
          <p:cNvSpPr>
            <a:spLocks noGrp="1"/>
          </p:cNvSpPr>
          <p:nvPr>
            <p:ph type="sldNum" sz="quarter" idx="12"/>
          </p:nvPr>
        </p:nvSpPr>
        <p:spPr/>
        <p:txBody>
          <a:bodyPr/>
          <a:lstStyle/>
          <a:p>
            <a:fld id="{C044449E-1025-426A-91CC-242BF8E2FF32}" type="slidenum">
              <a:rPr lang="uk-UA" smtClean="0"/>
              <a:t>‹#›</a:t>
            </a:fld>
            <a:endParaRPr lang="uk-UA"/>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0943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0EE8070-3510-44C3-BD80-08F126751A3B}" type="datetimeFigureOut">
              <a:rPr lang="uk-UA" smtClean="0"/>
              <a:t>28.03.2021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044449E-1025-426A-91CC-242BF8E2FF32}" type="slidenum">
              <a:rPr lang="uk-UA" smtClean="0"/>
              <a:t>‹#›</a:t>
            </a:fld>
            <a:endParaRPr lang="uk-UA"/>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0201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0EE8070-3510-44C3-BD80-08F126751A3B}" type="datetimeFigureOut">
              <a:rPr lang="uk-UA" smtClean="0"/>
              <a:t>28.03.2021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044449E-1025-426A-91CC-242BF8E2FF32}" type="slidenum">
              <a:rPr lang="uk-UA" smtClean="0"/>
              <a:t>‹#›</a:t>
            </a:fld>
            <a:endParaRPr lang="uk-UA"/>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91353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0EE8070-3510-44C3-BD80-08F126751A3B}" type="datetimeFigureOut">
              <a:rPr lang="uk-UA" smtClean="0"/>
              <a:t>28.03.2021</a:t>
            </a:fld>
            <a:endParaRPr lang="uk-UA"/>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044449E-1025-426A-91CC-242BF8E2FF32}" type="slidenum">
              <a:rPr lang="uk-UA" smtClean="0"/>
              <a:t>‹#›</a:t>
            </a:fld>
            <a:endParaRPr lang="uk-UA"/>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638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6088" y="395111"/>
            <a:ext cx="11037711" cy="699911"/>
          </a:xfrm>
        </p:spPr>
        <p:txBody>
          <a:bodyPr>
            <a:normAutofit fontScale="90000"/>
          </a:bodyPr>
          <a:lstStyle/>
          <a:p>
            <a:r>
              <a:rPr lang="ru-RU" sz="2800" b="1" dirty="0" smtClean="0">
                <a:latin typeface="Times New Roman" panose="02020603050405020304" pitchFamily="18" charset="0"/>
                <a:cs typeface="Times New Roman" panose="02020603050405020304" pitchFamily="18" charset="0"/>
              </a:rPr>
              <a:t>9 класс</a:t>
            </a:r>
            <a:br>
              <a:rPr lang="ru-RU" sz="2800" b="1" dirty="0" smtClean="0">
                <a:latin typeface="Times New Roman" panose="02020603050405020304" pitchFamily="18" charset="0"/>
                <a:cs typeface="Times New Roman" panose="02020603050405020304" pitchFamily="18" charset="0"/>
              </a:rPr>
            </a:br>
            <a:r>
              <a:rPr lang="ru-RU" sz="2800" b="1" dirty="0" smtClean="0">
                <a:latin typeface="Times New Roman" panose="02020603050405020304" pitchFamily="18" charset="0"/>
                <a:cs typeface="Times New Roman" panose="02020603050405020304" pitchFamily="18" charset="0"/>
              </a:rPr>
              <a:t>Развитие речи. Культура речи. </a:t>
            </a:r>
            <a:br>
              <a:rPr lang="ru-RU" sz="2800" b="1" dirty="0" smtClean="0">
                <a:latin typeface="Times New Roman" panose="02020603050405020304" pitchFamily="18" charset="0"/>
                <a:cs typeface="Times New Roman" panose="02020603050405020304" pitchFamily="18" charset="0"/>
              </a:rPr>
            </a:br>
            <a:r>
              <a:rPr lang="ru-RU" sz="2800" b="1" dirty="0" smtClean="0">
                <a:latin typeface="Times New Roman" panose="02020603050405020304" pitchFamily="18" charset="0"/>
                <a:cs typeface="Times New Roman" panose="02020603050405020304" pitchFamily="18" charset="0"/>
              </a:rPr>
              <a:t>Безошибочный бросок вратаря</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16088" y="1941688"/>
            <a:ext cx="8195734" cy="4154311"/>
          </a:xfrm>
        </p:spPr>
        <p:txBody>
          <a:bodyPr>
            <a:normAutofit fontScale="85000" lnSpcReduction="10000"/>
          </a:bodyPr>
          <a:lstStyle/>
          <a:p>
            <a:r>
              <a:rPr lang="ru-RU" sz="3200" b="1" dirty="0" smtClean="0">
                <a:latin typeface="Times New Roman" panose="02020603050405020304" pitchFamily="18" charset="0"/>
                <a:cs typeface="Times New Roman" panose="02020603050405020304" pitchFamily="18" charset="0"/>
              </a:rPr>
              <a:t>Читаем: находим слова, относящиеся к тематической группе «Футбол». </a:t>
            </a:r>
          </a:p>
          <a:p>
            <a:r>
              <a:rPr lang="ru-RU" sz="3200" b="1" dirty="0" smtClean="0">
                <a:latin typeface="Times New Roman" panose="02020603050405020304" pitchFamily="18" charset="0"/>
                <a:cs typeface="Times New Roman" panose="02020603050405020304" pitchFamily="18" charset="0"/>
              </a:rPr>
              <a:t>Говорим: определяем роль лексических средств выразительности в художественном тексте; отмечаем изменения в поведении героя, описываем кульминационный момент игры. </a:t>
            </a:r>
          </a:p>
          <a:p>
            <a:r>
              <a:rPr lang="ru-RU" sz="3200" b="1" dirty="0" smtClean="0">
                <a:latin typeface="Times New Roman" panose="02020603050405020304" pitchFamily="18" charset="0"/>
                <a:cs typeface="Times New Roman" panose="02020603050405020304" pitchFamily="18" charset="0"/>
              </a:rPr>
              <a:t>Пишем, отмечая указанную лексику; используем ее в собственных высказываниях.</a:t>
            </a:r>
            <a:endParaRPr lang="uk-UA" sz="3200" b="1" dirty="0">
              <a:latin typeface="Times New Roman" panose="02020603050405020304" pitchFamily="18" charset="0"/>
              <a:cs typeface="Times New Roman" panose="02020603050405020304" pitchFamily="18" charset="0"/>
            </a:endParaRPr>
          </a:p>
        </p:txBody>
      </p:sp>
      <p:sp>
        <p:nvSpPr>
          <p:cNvPr id="4" name="Овал 3"/>
          <p:cNvSpPr/>
          <p:nvPr/>
        </p:nvSpPr>
        <p:spPr>
          <a:xfrm>
            <a:off x="8771468" y="2257778"/>
            <a:ext cx="3002844" cy="325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050" name="Picture 2" descr="⬇ Скачать картинки Мяч, стоковые фото Мяч в хорошем качестве | Depositphot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0756" y="2949247"/>
            <a:ext cx="1964267" cy="186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50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311" y="1"/>
            <a:ext cx="12101689" cy="1853754"/>
          </a:xfrm>
        </p:spPr>
        <p:txBody>
          <a:bodyPr>
            <a:noAutofit/>
          </a:bodyPr>
          <a:lstStyle/>
          <a:p>
            <a:r>
              <a:rPr lang="ru-RU" sz="2800" b="1" dirty="0">
                <a:latin typeface="Times New Roman" panose="02020603050405020304" pitchFamily="18" charset="0"/>
                <a:cs typeface="Times New Roman" panose="02020603050405020304" pitchFamily="18" charset="0"/>
              </a:rPr>
              <a:t>Прочитайте отрывок из романа «Вратарь Республики» Л.  А.  Кассиля. Отметьте слова, входящие в  тематическую группу «Футбол».</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4957" y="2393244"/>
            <a:ext cx="7974644" cy="3073101"/>
          </a:xfrm>
        </p:spPr>
        <p:txBody>
          <a:bodyPr/>
          <a:lstStyle/>
          <a:p>
            <a:endParaRPr lang="uk-UA" dirty="0"/>
          </a:p>
        </p:txBody>
      </p:sp>
      <p:sp>
        <p:nvSpPr>
          <p:cNvPr id="4" name="Овал 3"/>
          <p:cNvSpPr/>
          <p:nvPr/>
        </p:nvSpPr>
        <p:spPr>
          <a:xfrm>
            <a:off x="8466668" y="2009422"/>
            <a:ext cx="3330222" cy="36914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026" name="Picture 2" descr="Рецензии на книги Льва Абрамовича Кассил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5723" y="2393244"/>
            <a:ext cx="1804810" cy="2977937"/>
          </a:xfrm>
          <a:prstGeom prst="rect">
            <a:avLst/>
          </a:prstGeom>
          <a:noFill/>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90311" y="1591733"/>
            <a:ext cx="8274756" cy="45381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smtClean="0">
                <a:latin typeface="Times New Roman" panose="02020603050405020304" pitchFamily="18" charset="0"/>
                <a:cs typeface="Times New Roman" panose="02020603050405020304" pitchFamily="18" charset="0"/>
              </a:rPr>
              <a:t> Антон почти не надеялся выйти на поле. Становилось досадно, что его поставили запасным, что он не попал в основной состав. «Затирают молодых»,— думал он. Злой, ушел он в раздевалку и лег на скамью. </a:t>
            </a:r>
          </a:p>
          <a:p>
            <a:pPr algn="just"/>
            <a:r>
              <a:rPr lang="ru-RU" sz="2400" b="1" dirty="0" smtClean="0">
                <a:latin typeface="Times New Roman" panose="02020603050405020304" pitchFamily="18" charset="0"/>
                <a:cs typeface="Times New Roman" panose="02020603050405020304" pitchFamily="18" charset="0"/>
              </a:rPr>
              <a:t> И вдруг к нему подбежал один из служащих стадиона. — Кто здесь Кандидов?.. Вы Кандидов? Одеты? Выходите и становитесь, замените </a:t>
            </a:r>
            <a:r>
              <a:rPr lang="ru-RU" sz="2400" b="1" dirty="0" err="1" smtClean="0">
                <a:latin typeface="Times New Roman" panose="02020603050405020304" pitchFamily="18" charset="0"/>
                <a:cs typeface="Times New Roman" panose="02020603050405020304" pitchFamily="18" charset="0"/>
              </a:rPr>
              <a:t>Колоскова</a:t>
            </a:r>
            <a:r>
              <a:rPr lang="ru-RU" sz="2400" b="1" dirty="0" smtClean="0">
                <a:latin typeface="Times New Roman" panose="02020603050405020304" pitchFamily="18" charset="0"/>
                <a:cs typeface="Times New Roman" panose="02020603050405020304" pitchFamily="18" charset="0"/>
              </a:rPr>
              <a:t>. </a:t>
            </a:r>
          </a:p>
          <a:p>
            <a:pPr algn="just"/>
            <a:r>
              <a:rPr lang="ru-RU" sz="2400" b="1" dirty="0" smtClean="0">
                <a:latin typeface="Times New Roman" panose="02020603050405020304" pitchFamily="18" charset="0"/>
                <a:cs typeface="Times New Roman" panose="02020603050405020304" pitchFamily="18" charset="0"/>
              </a:rPr>
              <a:t>В эту минуту с тугим металлическим звоном кто-то железный провозгласил его собственное имя. И оно зазвенело, загремело изо всех углов — сверху и снизу.</a:t>
            </a:r>
            <a:endParaRPr lang="uk-UA"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6493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5467" y="225779"/>
            <a:ext cx="8805334" cy="6129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b="1" dirty="0" smtClean="0">
                <a:latin typeface="Times New Roman" panose="02020603050405020304" pitchFamily="18" charset="0"/>
                <a:cs typeface="Times New Roman" panose="02020603050405020304" pitchFamily="18" charset="0"/>
              </a:rPr>
              <a:t>В его адрес послышались колкие шутки и смешки. Он знал, что каждый из тридцати тысяч сидящих на трибунах готов освистать его, новичка без роду и племени, посмевшего занять почетнейшее место в воротах столицы. Это взбесило его. И всем назло он решил играть с подчеркнуто наглым спокойствием.</a:t>
            </a:r>
          </a:p>
          <a:p>
            <a:pPr algn="just"/>
            <a:r>
              <a:rPr lang="ru-RU" sz="2000" b="1" dirty="0" smtClean="0">
                <a:latin typeface="Times New Roman" panose="02020603050405020304" pitchFamily="18" charset="0"/>
                <a:cs typeface="Times New Roman" panose="02020603050405020304" pitchFamily="18" charset="0"/>
              </a:rPr>
              <a:t> — Взял! — сказал он. И взял себя в руки. </a:t>
            </a:r>
          </a:p>
          <a:p>
            <a:pPr algn="just"/>
            <a:r>
              <a:rPr lang="ru-RU" sz="2000" b="1" dirty="0" smtClean="0">
                <a:latin typeface="Times New Roman" panose="02020603050405020304" pitchFamily="18" charset="0"/>
                <a:cs typeface="Times New Roman" panose="02020603050405020304" pitchFamily="18" charset="0"/>
              </a:rPr>
              <a:t>Каково же было изумление зрителей, когда огромная, хорошо сложенная фигура новичка пришла в движение и начисто заслонила ворота. Большое статное тело наискось, по диагонали, неслось перед воротами, ныряло в ноги набегающей яростной гурьбы, скользило по земле, дотягивалось в самый последний момент до мяча, плюща его в чугунной хватке. Или вдруг высоко взлетало над верхней штангой — и тотчас следовал мягкий шлепок широчайшей ладони или приглушенный «</a:t>
            </a:r>
            <a:r>
              <a:rPr lang="ru-RU" sz="2000" b="1" dirty="0" err="1" smtClean="0">
                <a:latin typeface="Times New Roman" panose="02020603050405020304" pitchFamily="18" charset="0"/>
                <a:cs typeface="Times New Roman" panose="02020603050405020304" pitchFamily="18" charset="0"/>
              </a:rPr>
              <a:t>тбум</a:t>
            </a:r>
            <a:r>
              <a:rPr lang="ru-RU" sz="2000" b="1" dirty="0" smtClean="0">
                <a:latin typeface="Times New Roman" panose="02020603050405020304" pitchFamily="18" charset="0"/>
                <a:cs typeface="Times New Roman" panose="02020603050405020304" pitchFamily="18" charset="0"/>
              </a:rPr>
              <a:t>» мяча. Овации казались лишь звуковым продолжением этой блестяще управляемой телесной силы. Через пять минут Антона уже обожали. </a:t>
            </a:r>
          </a:p>
          <a:p>
            <a:pPr algn="just"/>
            <a:r>
              <a:rPr lang="ru-RU" sz="2000" b="1" dirty="0" smtClean="0">
                <a:latin typeface="Times New Roman" panose="02020603050405020304" pitchFamily="18" charset="0"/>
                <a:cs typeface="Times New Roman" panose="02020603050405020304" pitchFamily="18" charset="0"/>
              </a:rPr>
              <a:t>— А, Кирилл Капитонович? — спрашивал молодой болельщик у дяди Кеши.</a:t>
            </a:r>
            <a:endParaRPr lang="uk-UA" sz="2000" b="1" dirty="0">
              <a:latin typeface="Times New Roman" panose="02020603050405020304" pitchFamily="18" charset="0"/>
              <a:cs typeface="Times New Roman" panose="02020603050405020304" pitchFamily="18" charset="0"/>
            </a:endParaRPr>
          </a:p>
        </p:txBody>
      </p:sp>
      <p:sp>
        <p:nvSpPr>
          <p:cNvPr id="3" name="Скругленный прямоугольник 2"/>
          <p:cNvSpPr/>
          <p:nvPr/>
        </p:nvSpPr>
        <p:spPr>
          <a:xfrm>
            <a:off x="9437512" y="530578"/>
            <a:ext cx="2652888" cy="52154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5122" name="Picture 2" descr="В воротах «Спартака». Прототип Антона Кандидова 08.05.2020 читать блог на  SOCCER.R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3109" y="949124"/>
            <a:ext cx="2481693" cy="165446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ВРАТАРЬ-ЛЕГЕНД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5880" y="2774713"/>
            <a:ext cx="2056149" cy="2800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388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27378" y="225778"/>
            <a:ext cx="11616267" cy="60169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dirty="0" smtClean="0"/>
              <a:t>— Ничего, ничего, толково,— отвечал дядя Кеша, за пять минут до этого еще уверявший, что все это афишка.— Поглядим, поглядим,— добавил он спохватившись. </a:t>
            </a:r>
          </a:p>
          <a:p>
            <a:r>
              <a:rPr lang="ru-RU" sz="2400" dirty="0" smtClean="0"/>
              <a:t>— Ну, а теперь что скажешь, дядя Кеша? — спрашивали матерого болельщика через минуту, когда Антон поймал совершенно невидимый мяч. </a:t>
            </a:r>
          </a:p>
          <a:p>
            <a:r>
              <a:rPr lang="ru-RU" sz="2400" dirty="0" smtClean="0"/>
              <a:t>— Ничего не скажу, брать может,— говорил дядя Кеша.</a:t>
            </a:r>
          </a:p>
          <a:p>
            <a:r>
              <a:rPr lang="ru-RU" sz="2400" dirty="0" smtClean="0"/>
              <a:t>— Выкидывает-то, как из пушки, дьявол! </a:t>
            </a:r>
          </a:p>
          <a:p>
            <a:r>
              <a:rPr lang="ru-RU" sz="2400" dirty="0" smtClean="0"/>
              <a:t>— Это по ветру,— не сдавался дядя Кеша. </a:t>
            </a:r>
          </a:p>
          <a:p>
            <a:r>
              <a:rPr lang="ru-RU" sz="2400" dirty="0" smtClean="0"/>
              <a:t>— Смотри, какой принял! </a:t>
            </a:r>
          </a:p>
          <a:p>
            <a:r>
              <a:rPr lang="ru-RU" sz="2400" dirty="0" smtClean="0"/>
              <a:t>— Ну, это просто везение. </a:t>
            </a:r>
          </a:p>
          <a:p>
            <a:r>
              <a:rPr lang="ru-RU" sz="2400" dirty="0" smtClean="0"/>
              <a:t>Антон стал играть с подчеркнутым спокойствием. Он двигался как будто расслабленно, с этакой нарочитой вялостью. Мяч катился к его воротам в бешеных ногах нападающих, а он спокойно подтягивал трусы, рассматривал узел на шнурке… </a:t>
            </a:r>
            <a:endParaRPr lang="uk-UA" dirty="0"/>
          </a:p>
        </p:txBody>
      </p:sp>
    </p:spTree>
    <p:extLst>
      <p:ext uri="{BB962C8B-B14F-4D97-AF65-F5344CB8AC3E}">
        <p14:creationId xmlns:p14="http://schemas.microsoft.com/office/powerpoint/2010/main" val="2358834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91911" y="338667"/>
            <a:ext cx="11751733" cy="599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smtClean="0">
                <a:latin typeface="Times New Roman" panose="02020603050405020304" pitchFamily="18" charset="0"/>
                <a:cs typeface="Times New Roman" panose="02020603050405020304" pitchFamily="18" charset="0"/>
              </a:rPr>
              <a:t>И только в самую нужную секунду все эти как будто расслабленные мышцы и взгляд, полный умышленного пренебрежения, собирались, сжимались, концентрировались в великолепно отточенном безошибочном броске. Через пятнадцать минут стадион был прямо-таки влюблен в Кандидова. Дядя Кеша сдался.</a:t>
            </a:r>
          </a:p>
          <a:p>
            <a:r>
              <a:rPr lang="ru-RU" sz="2000" b="1" dirty="0" smtClean="0">
                <a:latin typeface="Times New Roman" panose="02020603050405020304" pitchFamily="18" charset="0"/>
                <a:cs typeface="Times New Roman" panose="02020603050405020304" pitchFamily="18" charset="0"/>
              </a:rPr>
              <a:t>— Взял? — спрашивал он у соседей, не веря своим глазам, когда Антон брал наверняка пробитый мяч. </a:t>
            </a:r>
          </a:p>
          <a:p>
            <a:r>
              <a:rPr lang="ru-RU" sz="2000" b="1" dirty="0" smtClean="0">
                <a:latin typeface="Times New Roman" panose="02020603050405020304" pitchFamily="18" charset="0"/>
                <a:cs typeface="Times New Roman" panose="02020603050405020304" pitchFamily="18" charset="0"/>
              </a:rPr>
              <a:t>— И не поморщился,— отвечали ему.— Взял и расписку выдал…</a:t>
            </a:r>
          </a:p>
          <a:p>
            <a:r>
              <a:rPr lang="ru-RU" sz="2000" b="1" dirty="0" smtClean="0">
                <a:latin typeface="Times New Roman" panose="02020603050405020304" pitchFamily="18" charset="0"/>
                <a:cs typeface="Times New Roman" panose="02020603050405020304" pitchFamily="18" charset="0"/>
              </a:rPr>
              <a:t> — Толково стоит,— говорил уже сам дядя Кеша,— крепко стоит… Как об стену горох. </a:t>
            </a:r>
          </a:p>
          <a:p>
            <a:r>
              <a:rPr lang="ru-RU" sz="2000" b="1" dirty="0" smtClean="0">
                <a:latin typeface="Times New Roman" panose="02020603050405020304" pitchFamily="18" charset="0"/>
                <a:cs typeface="Times New Roman" panose="02020603050405020304" pitchFamily="18" charset="0"/>
              </a:rPr>
              <a:t>— А место как знает!.. </a:t>
            </a:r>
          </a:p>
          <a:p>
            <a:r>
              <a:rPr lang="ru-RU" sz="2000" b="1" dirty="0" smtClean="0">
                <a:latin typeface="Times New Roman" panose="02020603050405020304" pitchFamily="18" charset="0"/>
                <a:cs typeface="Times New Roman" panose="02020603050405020304" pitchFamily="18" charset="0"/>
              </a:rPr>
              <a:t>— Что верховой, что низовой… </a:t>
            </a:r>
          </a:p>
          <a:p>
            <a:r>
              <a:rPr lang="ru-RU" sz="2000" b="1" dirty="0" smtClean="0">
                <a:latin typeface="Times New Roman" panose="02020603050405020304" pitchFamily="18" charset="0"/>
                <a:cs typeface="Times New Roman" panose="02020603050405020304" pitchFamily="18" charset="0"/>
              </a:rPr>
              <a:t>— Как с дерева снимает! А надо бы ему один забить, чтобы форс сбить,— говорил дядя Кеша.— Как его объявили-то? </a:t>
            </a:r>
            <a:r>
              <a:rPr lang="ru-RU" sz="2000" b="1" dirty="0" err="1" smtClean="0">
                <a:latin typeface="Times New Roman" panose="02020603050405020304" pitchFamily="18" charset="0"/>
                <a:cs typeface="Times New Roman" panose="02020603050405020304" pitchFamily="18" charset="0"/>
              </a:rPr>
              <a:t>Кандодов</a:t>
            </a:r>
            <a:r>
              <a:rPr lang="ru-RU" sz="2000" b="1" dirty="0" smtClean="0">
                <a:latin typeface="Times New Roman" panose="02020603050405020304" pitchFamily="18" charset="0"/>
                <a:cs typeface="Times New Roman" panose="02020603050405020304" pitchFamily="18" charset="0"/>
              </a:rPr>
              <a:t>? Откуда это его взяли? </a:t>
            </a:r>
          </a:p>
          <a:p>
            <a:r>
              <a:rPr lang="ru-RU" sz="2000" b="1" dirty="0" smtClean="0">
                <a:latin typeface="Times New Roman" panose="02020603050405020304" pitchFamily="18" charset="0"/>
                <a:cs typeface="Times New Roman" panose="02020603050405020304" pitchFamily="18" charset="0"/>
              </a:rPr>
              <a:t>Первая сборная, уверившись в полной непробиваемости своих ворот, перешла в нападение.</a:t>
            </a:r>
            <a:endParaRPr lang="uk-UA"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3622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48356" y="282221"/>
            <a:ext cx="11830755" cy="6231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smtClean="0">
                <a:latin typeface="Times New Roman" panose="02020603050405020304" pitchFamily="18" charset="0"/>
                <a:cs typeface="Times New Roman" panose="02020603050405020304" pitchFamily="18" charset="0"/>
              </a:rPr>
              <a:t>Один за другим были забиты в ворота второй сборной три мяча. </a:t>
            </a:r>
          </a:p>
          <a:p>
            <a:r>
              <a:rPr lang="ru-RU" sz="2400" b="1" dirty="0" smtClean="0">
                <a:latin typeface="Times New Roman" panose="02020603050405020304" pitchFamily="18" charset="0"/>
                <a:cs typeface="Times New Roman" panose="02020603050405020304" pitchFamily="18" charset="0"/>
              </a:rPr>
              <a:t>Приближался конец матча, игра стала злой. Игрокам второй сборной казалось, что они совершенно случайно упустили верный выигрыш. Они пытались исправить результат, наверстать упущенное. </a:t>
            </a:r>
          </a:p>
          <a:p>
            <a:r>
              <a:rPr lang="ru-RU" sz="2400" b="1" dirty="0" smtClean="0">
                <a:latin typeface="Times New Roman" panose="02020603050405020304" pitchFamily="18" charset="0"/>
                <a:cs typeface="Times New Roman" panose="02020603050405020304" pitchFamily="18" charset="0"/>
              </a:rPr>
              <a:t>С Антона слетела его напускная томность. Тут уже некогда было красоваться, приходилось работать на совесть. Как ему хлопали! Он слышал подбадривающие возгласы. Теперь он чувствовал: все за него. </a:t>
            </a:r>
          </a:p>
          <a:p>
            <a:r>
              <a:rPr lang="ru-RU" sz="2400" b="1" dirty="0" smtClean="0">
                <a:latin typeface="Times New Roman" panose="02020603050405020304" pitchFamily="18" charset="0"/>
                <a:cs typeface="Times New Roman" panose="02020603050405020304" pitchFamily="18" charset="0"/>
              </a:rPr>
              <a:t>Конец игры прошел в бешеной толчее у ворот. Не чувствуя боли от ушибов, полный злого азарта и ненависти к нападающим, он бросался под ноги, катался, выдирал, вылущивал мяч из груды тел и стискивал его в объятиях. Свисток судьи застал Антона лежащим на мяче. </a:t>
            </a:r>
          </a:p>
          <a:p>
            <a:r>
              <a:rPr lang="ru-RU" sz="2400" b="1" dirty="0" smtClean="0">
                <a:latin typeface="Times New Roman" panose="02020603050405020304" pitchFamily="18" charset="0"/>
                <a:cs typeface="Times New Roman" panose="02020603050405020304" pitchFamily="18" charset="0"/>
              </a:rPr>
              <a:t>Рев стоял кругом. Его фамилия повторялась со всех сторон, его имя во всех направлениях пересекало пространство над полем.</a:t>
            </a:r>
            <a:endParaRPr lang="uk-UA"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9389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7378" y="417688"/>
            <a:ext cx="11683999" cy="2912533"/>
          </a:xfrm>
        </p:spPr>
        <p:txBody>
          <a:bodyPr>
            <a:noAutofit/>
          </a:bodyPr>
          <a:lstStyle/>
          <a:p>
            <a:r>
              <a:rPr lang="ru-RU" sz="2000" b="1" dirty="0">
                <a:latin typeface="Times New Roman" panose="02020603050405020304" pitchFamily="18" charset="0"/>
                <a:cs typeface="Times New Roman" panose="02020603050405020304" pitchFamily="18" charset="0"/>
              </a:rPr>
              <a:t>Работа со словом.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Выпишите </a:t>
            </a:r>
            <a:r>
              <a:rPr lang="ru-RU" sz="2000" b="1" dirty="0">
                <a:latin typeface="Times New Roman" panose="02020603050405020304" pitchFamily="18" charset="0"/>
                <a:cs typeface="Times New Roman" panose="02020603050405020304" pitchFamily="18" charset="0"/>
              </a:rPr>
              <a:t>слова, принадлежащие к  тематической группе «Футбол».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Какая </a:t>
            </a:r>
            <a:r>
              <a:rPr lang="ru-RU" sz="2000" b="1" dirty="0">
                <a:latin typeface="Times New Roman" panose="02020603050405020304" pitchFamily="18" charset="0"/>
                <a:cs typeface="Times New Roman" panose="02020603050405020304" pitchFamily="18" charset="0"/>
              </a:rPr>
              <a:t>это лексика: общеупотребительная или ограниченная в  </a:t>
            </a:r>
            <a:r>
              <a:rPr lang="ru-RU" sz="2000" b="1" dirty="0" smtClean="0">
                <a:latin typeface="Times New Roman" panose="02020603050405020304" pitchFamily="18" charset="0"/>
                <a:cs typeface="Times New Roman" panose="02020603050405020304" pitchFamily="18" charset="0"/>
              </a:rPr>
              <a:t>употреблении</a:t>
            </a:r>
            <a:r>
              <a:rPr lang="ru-RU" sz="2000" b="1" dirty="0">
                <a:latin typeface="Times New Roman" panose="02020603050405020304" pitchFamily="18" charset="0"/>
                <a:cs typeface="Times New Roman" panose="02020603050405020304" pitchFamily="18" charset="0"/>
              </a:rPr>
              <a:t>? Дайте толкование отдельным словам.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Выпишите </a:t>
            </a:r>
            <a:r>
              <a:rPr lang="ru-RU" sz="2000" b="1" dirty="0">
                <a:latin typeface="Times New Roman" panose="02020603050405020304" pitchFamily="18" charset="0"/>
                <a:cs typeface="Times New Roman" panose="02020603050405020304" pitchFamily="18" charset="0"/>
              </a:rPr>
              <a:t>глаголы, передающие движения вратаря, его тела, мышц. Подумайте, почему их так много. Какие из них подошли бы для описания вратаря, </a:t>
            </a:r>
            <a:r>
              <a:rPr lang="ru-RU" sz="2000" b="1" dirty="0" smtClean="0">
                <a:latin typeface="Times New Roman" panose="02020603050405020304" pitchFamily="18" charset="0"/>
                <a:cs typeface="Times New Roman" panose="02020603050405020304" pitchFamily="18" charset="0"/>
              </a:rPr>
              <a:t>изображенного </a:t>
            </a:r>
            <a:r>
              <a:rPr lang="ru-RU" sz="2000" b="1" dirty="0">
                <a:latin typeface="Times New Roman" panose="02020603050405020304" pitchFamily="18" charset="0"/>
                <a:cs typeface="Times New Roman" panose="02020603050405020304" pitchFamily="18" charset="0"/>
              </a:rPr>
              <a:t>на иллюстрации?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Выпишите </a:t>
            </a:r>
            <a:r>
              <a:rPr lang="ru-RU" sz="2000" b="1" dirty="0">
                <a:latin typeface="Times New Roman" panose="02020603050405020304" pitchFamily="18" charset="0"/>
                <a:cs typeface="Times New Roman" panose="02020603050405020304" pitchFamily="18" charset="0"/>
              </a:rPr>
              <a:t>слова, передающие негативное отношение болельщиков к  игроку, а  затем  — восторг. Подумайте, почему автор использует этот прием. Какие из слов подошли бы для описания болельщиков, изображенных на иллюстрации?</a:t>
            </a:r>
            <a:endParaRPr lang="uk-UA" sz="2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451579" y="3984978"/>
            <a:ext cx="9419621" cy="1481367"/>
          </a:xfrm>
        </p:spPr>
        <p:txBody>
          <a:bodyPr/>
          <a:lstStyle/>
          <a:p>
            <a:endParaRPr lang="uk-UA" dirty="0"/>
          </a:p>
        </p:txBody>
      </p:sp>
      <p:sp>
        <p:nvSpPr>
          <p:cNvPr id="4" name="Овал 3"/>
          <p:cNvSpPr/>
          <p:nvPr/>
        </p:nvSpPr>
        <p:spPr>
          <a:xfrm>
            <a:off x="846665" y="3589867"/>
            <a:ext cx="3939823" cy="314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Овал 4"/>
          <p:cNvSpPr/>
          <p:nvPr/>
        </p:nvSpPr>
        <p:spPr>
          <a:xfrm>
            <a:off x="6434667" y="3330221"/>
            <a:ext cx="3962399" cy="34092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074" name="Picture 2" descr="Лучшие футбольные вратари современности: Фото и описа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1579" y="4233334"/>
            <a:ext cx="2751206" cy="180491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Футбол как суррогат религии / Православие.R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1932" y="4091548"/>
            <a:ext cx="2827867" cy="1886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730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978" y="282221"/>
            <a:ext cx="11435643" cy="1581973"/>
          </a:xfrm>
        </p:spPr>
        <p:txBody>
          <a:bodyPr>
            <a:noAutofit/>
          </a:bodyPr>
          <a:lstStyle/>
          <a:p>
            <a:r>
              <a:rPr lang="ru-RU" sz="2000" b="1" dirty="0">
                <a:latin typeface="Times New Roman" panose="02020603050405020304" pitchFamily="18" charset="0"/>
                <a:cs typeface="Times New Roman" panose="02020603050405020304" pitchFamily="18" charset="0"/>
              </a:rPr>
              <a:t>Знаете ли вы?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err="1" smtClean="0">
                <a:latin typeface="Times New Roman" panose="02020603050405020304" pitchFamily="18" charset="0"/>
                <a:cs typeface="Times New Roman" panose="02020603050405020304" pitchFamily="18" charset="0"/>
              </a:rPr>
              <a:t>Идриссу</a:t>
            </a:r>
            <a:r>
              <a:rPr lang="ru-RU" sz="2000" b="1" dirty="0" smtClean="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Карлосу </a:t>
            </a:r>
            <a:r>
              <a:rPr lang="ru-RU" sz="2000" b="1" dirty="0" err="1">
                <a:latin typeface="Times New Roman" panose="02020603050405020304" pitchFamily="18" charset="0"/>
                <a:cs typeface="Times New Roman" panose="02020603050405020304" pitchFamily="18" charset="0"/>
              </a:rPr>
              <a:t>Камени</a:t>
            </a:r>
            <a:r>
              <a:rPr lang="ru-RU" sz="2000" b="1" dirty="0">
                <a:latin typeface="Times New Roman" panose="02020603050405020304" pitchFamily="18" charset="0"/>
                <a:cs typeface="Times New Roman" panose="02020603050405020304" pitchFamily="18" charset="0"/>
              </a:rPr>
              <a:t> было всего 16  лет, когда он встал в  ворота сборной Камеруна в  финальном матче Олимпиады 2000.  Уже на 5-й </a:t>
            </a:r>
            <a:r>
              <a:rPr lang="ru-RU" sz="2000" b="1" dirty="0" smtClean="0">
                <a:latin typeface="Times New Roman" panose="02020603050405020304" pitchFamily="18" charset="0"/>
                <a:cs typeface="Times New Roman" panose="02020603050405020304" pitchFamily="18" charset="0"/>
              </a:rPr>
              <a:t>минуте </a:t>
            </a:r>
            <a:r>
              <a:rPr lang="ru-RU" sz="2000" b="1" dirty="0">
                <a:latin typeface="Times New Roman" panose="02020603050405020304" pitchFamily="18" charset="0"/>
                <a:cs typeface="Times New Roman" panose="02020603050405020304" pitchFamily="18" charset="0"/>
              </a:rPr>
              <a:t>он стал героем матча, взяв пенальти, пробитый испанцами. Сборная Камеруна в  этом турнире победила.</a:t>
            </a:r>
            <a:endParaRPr lang="uk-UA" sz="2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p:txBody>
          <a:bodyPr/>
          <a:lstStyle/>
          <a:p>
            <a:endParaRPr lang="uk-UA" dirty="0"/>
          </a:p>
        </p:txBody>
      </p:sp>
      <p:sp>
        <p:nvSpPr>
          <p:cNvPr id="5" name="Овал 4"/>
          <p:cNvSpPr/>
          <p:nvPr/>
        </p:nvSpPr>
        <p:spPr>
          <a:xfrm>
            <a:off x="641633" y="1704622"/>
            <a:ext cx="4551256" cy="43221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4100" name="Picture 4" descr="Carlos Kameni - профиль игрока | Transfermark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148292" y="2868009"/>
            <a:ext cx="3559174" cy="1998133"/>
          </a:xfrm>
          <a:prstGeom prst="rect">
            <a:avLst/>
          </a:prstGeom>
          <a:noFill/>
          <a:extLst>
            <a:ext uri="{909E8E84-426E-40DD-AFC4-6F175D3DCCD1}">
              <a14:hiddenFill xmlns:a14="http://schemas.microsoft.com/office/drawing/2010/main">
                <a:solidFill>
                  <a:srgbClr val="FFFFFF"/>
                </a:solidFill>
              </a14:hiddenFill>
            </a:ext>
          </a:extLst>
        </p:spPr>
      </p:pic>
      <p:sp>
        <p:nvSpPr>
          <p:cNvPr id="7" name="Овал 6"/>
          <p:cNvSpPr/>
          <p:nvPr/>
        </p:nvSpPr>
        <p:spPr>
          <a:xfrm>
            <a:off x="6592712" y="1590207"/>
            <a:ext cx="4673600" cy="44365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4102" name="Picture 6" descr="Камени, Карлос — Википедия"/>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6757" y="2074733"/>
            <a:ext cx="2257776" cy="347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976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911" y="146757"/>
            <a:ext cx="11796889" cy="1706998"/>
          </a:xfrm>
        </p:spPr>
        <p:txBody>
          <a:bodyPr>
            <a:noAutofit/>
          </a:bodyPr>
          <a:lstStyle/>
          <a:p>
            <a:r>
              <a:rPr lang="ru-RU" sz="2000" b="1" dirty="0">
                <a:latin typeface="Times New Roman" panose="02020603050405020304" pitchFamily="18" charset="0"/>
                <a:cs typeface="Times New Roman" panose="02020603050405020304" pitchFamily="18" charset="0"/>
              </a:rPr>
              <a:t>Кто быстрее?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Найдите </a:t>
            </a:r>
            <a:r>
              <a:rPr lang="ru-RU" sz="2000" b="1" dirty="0">
                <a:latin typeface="Times New Roman" panose="02020603050405020304" pitchFamily="18" charset="0"/>
                <a:cs typeface="Times New Roman" panose="02020603050405020304" pitchFamily="18" charset="0"/>
              </a:rPr>
              <a:t>соответствия между исконно русскими словами и  </a:t>
            </a:r>
            <a:r>
              <a:rPr lang="ru-RU" sz="2000" b="1" dirty="0" smtClean="0">
                <a:latin typeface="Times New Roman" panose="02020603050405020304" pitchFamily="18" charset="0"/>
                <a:cs typeface="Times New Roman" panose="02020603050405020304" pitchFamily="18" charset="0"/>
              </a:rPr>
              <a:t>заимствованиями</a:t>
            </a:r>
            <a:r>
              <a:rPr lang="ru-RU" sz="2000" b="1" dirty="0">
                <a:latin typeface="Times New Roman" panose="02020603050405020304" pitchFamily="18" charset="0"/>
                <a:cs typeface="Times New Roman" panose="02020603050405020304" pitchFamily="18" charset="0"/>
              </a:rPr>
              <a:t>. Свой ответ закодируйте. Каким словам  — русским или </a:t>
            </a:r>
            <a:r>
              <a:rPr lang="ru-RU" sz="2000" b="1" dirty="0" smtClean="0">
                <a:latin typeface="Times New Roman" panose="02020603050405020304" pitchFamily="18" charset="0"/>
                <a:cs typeface="Times New Roman" panose="02020603050405020304" pitchFamily="18" charset="0"/>
              </a:rPr>
              <a:t>заимствованным</a:t>
            </a:r>
            <a:r>
              <a:rPr lang="ru-RU" sz="2000" b="1" dirty="0">
                <a:latin typeface="Times New Roman" panose="02020603050405020304" pitchFamily="18" charset="0"/>
                <a:cs typeface="Times New Roman" panose="02020603050405020304" pitchFamily="18" charset="0"/>
              </a:rPr>
              <a:t>  — следует отдавать предпочтение в  речи? Свой ответ обоснуйте.</a:t>
            </a:r>
            <a:endParaRPr lang="uk-UA" sz="2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3467" y="2015732"/>
            <a:ext cx="10411387" cy="3450613"/>
          </a:xfrm>
        </p:spPr>
        <p:txBody>
          <a:bodyPr/>
          <a:lstStyle/>
          <a:p>
            <a:endParaRPr lang="uk-UA" dirty="0"/>
          </a:p>
        </p:txBody>
      </p:sp>
      <p:sp>
        <p:nvSpPr>
          <p:cNvPr id="4" name="Скругленный прямоугольник 3"/>
          <p:cNvSpPr/>
          <p:nvPr/>
        </p:nvSpPr>
        <p:spPr>
          <a:xfrm>
            <a:off x="327378" y="1853755"/>
            <a:ext cx="11266311" cy="44228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Овал 4"/>
          <p:cNvSpPr/>
          <p:nvPr/>
        </p:nvSpPr>
        <p:spPr>
          <a:xfrm>
            <a:off x="248356" y="1693333"/>
            <a:ext cx="5757334" cy="4413956"/>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Судья </a:t>
            </a:r>
          </a:p>
          <a:p>
            <a:pPr marL="342900" indent="-3429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2. Нападающий </a:t>
            </a:r>
          </a:p>
          <a:p>
            <a:pPr marL="457200" indent="-4572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3. Полузащитник </a:t>
            </a:r>
          </a:p>
          <a:p>
            <a:pPr marL="457200" indent="-4572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4. Вратарь </a:t>
            </a:r>
          </a:p>
          <a:p>
            <a:pPr marL="457200" indent="-4572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5. Вне игры </a:t>
            </a:r>
          </a:p>
          <a:p>
            <a:pPr marL="457200" indent="-4572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6. Центральный нападающий </a:t>
            </a:r>
          </a:p>
          <a:p>
            <a:pPr marL="342900" indent="-3429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7. Линейный судья </a:t>
            </a:r>
          </a:p>
          <a:p>
            <a:pPr marL="457200" indent="-457200" algn="ctr">
              <a:buFont typeface="Wingdings" panose="05000000000000000000" pitchFamily="2" charset="2"/>
              <a:buChar char="§"/>
            </a:pPr>
            <a:r>
              <a:rPr lang="ru-RU" sz="2400" b="1" dirty="0" smtClean="0">
                <a:latin typeface="Times New Roman" panose="02020603050405020304" pitchFamily="18" charset="0"/>
                <a:cs typeface="Times New Roman" panose="02020603050405020304" pitchFamily="18" charset="0"/>
              </a:rPr>
              <a:t>8. Угловой удар</a:t>
            </a:r>
            <a:endParaRPr lang="uk-UA" sz="2400" b="1" dirty="0">
              <a:latin typeface="Times New Roman" panose="02020603050405020304" pitchFamily="18" charset="0"/>
              <a:cs typeface="Times New Roman" panose="02020603050405020304" pitchFamily="18" charset="0"/>
            </a:endParaRPr>
          </a:p>
        </p:txBody>
      </p:sp>
      <p:sp>
        <p:nvSpPr>
          <p:cNvPr id="6" name="Овал 5"/>
          <p:cNvSpPr/>
          <p:nvPr/>
        </p:nvSpPr>
        <p:spPr>
          <a:xfrm>
            <a:off x="6152445" y="1603021"/>
            <a:ext cx="5520266" cy="4447677"/>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latin typeface="Times New Roman" panose="02020603050405020304" pitchFamily="18" charset="0"/>
                <a:cs typeface="Times New Roman" panose="02020603050405020304" pitchFamily="18" charset="0"/>
              </a:rPr>
              <a:t>А </a:t>
            </a:r>
            <a:r>
              <a:rPr lang="ru-RU" sz="2400" b="1" dirty="0" err="1" smtClean="0">
                <a:latin typeface="Times New Roman" panose="02020603050405020304" pitchFamily="18" charset="0"/>
                <a:cs typeface="Times New Roman" panose="02020603050405020304" pitchFamily="18" charset="0"/>
              </a:rPr>
              <a:t>Лайнсмен</a:t>
            </a:r>
            <a:r>
              <a:rPr lang="ru-RU" sz="2400" b="1" dirty="0" smtClean="0">
                <a:latin typeface="Times New Roman" panose="02020603050405020304" pitchFamily="18" charset="0"/>
                <a:cs typeface="Times New Roman" panose="02020603050405020304" pitchFamily="18" charset="0"/>
              </a:rPr>
              <a:t> </a:t>
            </a:r>
          </a:p>
          <a:p>
            <a:pPr algn="ctr"/>
            <a:r>
              <a:rPr lang="ru-RU" sz="2400" b="1" dirty="0" smtClean="0">
                <a:latin typeface="Times New Roman" panose="02020603050405020304" pitchFamily="18" charset="0"/>
                <a:cs typeface="Times New Roman" panose="02020603050405020304" pitchFamily="18" charset="0"/>
              </a:rPr>
              <a:t>Б Арбитр </a:t>
            </a:r>
          </a:p>
          <a:p>
            <a:pPr algn="ctr"/>
            <a:r>
              <a:rPr lang="ru-RU" sz="2400" b="1" dirty="0" smtClean="0">
                <a:latin typeface="Times New Roman" panose="02020603050405020304" pitchFamily="18" charset="0"/>
                <a:cs typeface="Times New Roman" panose="02020603050405020304" pitchFamily="18" charset="0"/>
              </a:rPr>
              <a:t>В Центрфорвард </a:t>
            </a:r>
          </a:p>
          <a:p>
            <a:pPr algn="ctr"/>
            <a:r>
              <a:rPr lang="ru-RU" sz="2400" b="1" dirty="0" smtClean="0">
                <a:latin typeface="Times New Roman" panose="02020603050405020304" pitchFamily="18" charset="0"/>
                <a:cs typeface="Times New Roman" panose="02020603050405020304" pitchFamily="18" charset="0"/>
              </a:rPr>
              <a:t>Г Офсайд </a:t>
            </a:r>
          </a:p>
          <a:p>
            <a:pPr algn="ctr"/>
            <a:r>
              <a:rPr lang="ru-RU" sz="2400" b="1" dirty="0" smtClean="0">
                <a:latin typeface="Times New Roman" panose="02020603050405020304" pitchFamily="18" charset="0"/>
                <a:cs typeface="Times New Roman" panose="02020603050405020304" pitchFamily="18" charset="0"/>
              </a:rPr>
              <a:t>Д </a:t>
            </a:r>
            <a:r>
              <a:rPr lang="ru-RU" sz="2400" b="1" dirty="0" err="1" smtClean="0">
                <a:latin typeface="Times New Roman" panose="02020603050405020304" pitchFamily="18" charset="0"/>
                <a:cs typeface="Times New Roman" panose="02020603050405020304" pitchFamily="18" charset="0"/>
              </a:rPr>
              <a:t>Хафбек</a:t>
            </a:r>
            <a:r>
              <a:rPr lang="ru-RU" sz="2400" b="1" dirty="0" smtClean="0">
                <a:latin typeface="Times New Roman" panose="02020603050405020304" pitchFamily="18" charset="0"/>
                <a:cs typeface="Times New Roman" panose="02020603050405020304" pitchFamily="18" charset="0"/>
              </a:rPr>
              <a:t> </a:t>
            </a:r>
          </a:p>
          <a:p>
            <a:pPr algn="ctr"/>
            <a:r>
              <a:rPr lang="ru-RU" sz="2400" b="1" dirty="0" smtClean="0">
                <a:latin typeface="Times New Roman" panose="02020603050405020304" pitchFamily="18" charset="0"/>
                <a:cs typeface="Times New Roman" panose="02020603050405020304" pitchFamily="18" charset="0"/>
              </a:rPr>
              <a:t>Е Форвард </a:t>
            </a:r>
          </a:p>
          <a:p>
            <a:pPr algn="ctr"/>
            <a:r>
              <a:rPr lang="ru-RU" sz="2400" b="1" dirty="0" smtClean="0">
                <a:latin typeface="Times New Roman" panose="02020603050405020304" pitchFamily="18" charset="0"/>
                <a:cs typeface="Times New Roman" panose="02020603050405020304" pitchFamily="18" charset="0"/>
              </a:rPr>
              <a:t>Ж Корнер </a:t>
            </a:r>
          </a:p>
          <a:p>
            <a:pPr algn="ctr"/>
            <a:r>
              <a:rPr lang="ru-RU" sz="2400" b="1" dirty="0" smtClean="0">
                <a:latin typeface="Times New Roman" panose="02020603050405020304" pitchFamily="18" charset="0"/>
                <a:cs typeface="Times New Roman" panose="02020603050405020304" pitchFamily="18" charset="0"/>
              </a:rPr>
              <a:t>З Голкипер</a:t>
            </a:r>
            <a:endParaRPr lang="uk-UA"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0398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169333"/>
            <a:ext cx="10546854" cy="1684421"/>
          </a:xfrm>
        </p:spPr>
        <p:txBody>
          <a:bodyPr>
            <a:normAutofit/>
          </a:bodyPr>
          <a:lstStyle/>
          <a:p>
            <a:pPr algn="ctr"/>
            <a:r>
              <a:rPr lang="uk-UA" sz="2800" b="1" dirty="0" err="1" smtClean="0">
                <a:latin typeface="Times New Roman" panose="02020603050405020304" pitchFamily="18" charset="0"/>
                <a:cs typeface="Times New Roman" panose="02020603050405020304" pitchFamily="18" charset="0"/>
              </a:rPr>
              <a:t>составьте</a:t>
            </a:r>
            <a:r>
              <a:rPr lang="uk-UA" sz="2800" b="1" dirty="0" smtClean="0">
                <a:latin typeface="Times New Roman" panose="02020603050405020304" pitchFamily="18" charset="0"/>
                <a:cs typeface="Times New Roman" panose="02020603050405020304" pitchFamily="18" charset="0"/>
              </a:rPr>
              <a:t> </a:t>
            </a:r>
            <a:r>
              <a:rPr lang="uk-UA" sz="2800" b="1" dirty="0" err="1" smtClean="0">
                <a:latin typeface="Times New Roman" panose="02020603050405020304" pitchFamily="18" charset="0"/>
                <a:cs typeface="Times New Roman" panose="02020603050405020304" pitchFamily="18" charset="0"/>
              </a:rPr>
              <a:t>инструкцию</a:t>
            </a:r>
            <a:r>
              <a:rPr lang="uk-UA" sz="2800" b="1" dirty="0" smtClean="0">
                <a:latin typeface="Times New Roman" panose="02020603050405020304" pitchFamily="18" charset="0"/>
                <a:cs typeface="Times New Roman" panose="02020603050405020304" pitchFamily="18" charset="0"/>
              </a:rPr>
              <a:t> </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37067" y="654757"/>
            <a:ext cx="11729155" cy="4811590"/>
          </a:xfrm>
        </p:spPr>
        <p:txBody>
          <a:bodyPr>
            <a:normAutofit/>
          </a:bodyPr>
          <a:lstStyle/>
          <a:p>
            <a:r>
              <a:rPr lang="ru-RU" b="1" dirty="0">
                <a:latin typeface="Times New Roman" panose="02020603050405020304" pitchFamily="18" charset="0"/>
                <a:cs typeface="Times New Roman" panose="02020603050405020304" pitchFamily="18" charset="0"/>
              </a:rPr>
              <a:t>Справка: поддерживать, подбадривать спортсменов (команду); относиться с уважением к сопернику (решению судьи); радоваться успехам </a:t>
            </a:r>
            <a:r>
              <a:rPr lang="ru-RU" b="1" dirty="0" smtClean="0">
                <a:latin typeface="Times New Roman" panose="02020603050405020304" pitchFamily="18" charset="0"/>
                <a:cs typeface="Times New Roman" panose="02020603050405020304" pitchFamily="18" charset="0"/>
              </a:rPr>
              <a:t>команды</a:t>
            </a:r>
            <a:r>
              <a:rPr lang="ru-RU" b="1" dirty="0">
                <a:latin typeface="Times New Roman" panose="02020603050405020304" pitchFamily="18" charset="0"/>
                <a:cs typeface="Times New Roman" panose="02020603050405020304" pitchFamily="18" charset="0"/>
              </a:rPr>
              <a:t>; разбираться в правилах игры; болеть за любимую команду (игрока); быть сдержанным, владеть собой; не мешать судье; не кричать, не свистеть громче всех; вскакивать с места и выбегать на поле; драться с болельщиками соперников; вмешиваться в ход игры.</a:t>
            </a:r>
            <a:endParaRPr lang="uk-UA" b="1" dirty="0">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400755" y="2652890"/>
            <a:ext cx="5700889" cy="37704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err="1" smtClean="0">
                <a:latin typeface="Times New Roman" panose="02020603050405020304" pitchFamily="18" charset="0"/>
                <a:cs typeface="Times New Roman" panose="02020603050405020304" pitchFamily="18" charset="0"/>
              </a:rPr>
              <a:t>каким</a:t>
            </a:r>
            <a:r>
              <a:rPr lang="uk-UA" sz="2800" b="1" dirty="0" smtClean="0">
                <a:latin typeface="Times New Roman" panose="02020603050405020304" pitchFamily="18" charset="0"/>
                <a:cs typeface="Times New Roman" panose="02020603050405020304" pitchFamily="18" charset="0"/>
              </a:rPr>
              <a:t> </a:t>
            </a:r>
            <a:r>
              <a:rPr lang="uk-UA" sz="2800" b="1" dirty="0" err="1" smtClean="0">
                <a:latin typeface="Times New Roman" panose="02020603050405020304" pitchFamily="18" charset="0"/>
                <a:cs typeface="Times New Roman" panose="02020603050405020304" pitchFamily="18" charset="0"/>
              </a:rPr>
              <a:t>должен</a:t>
            </a:r>
            <a:r>
              <a:rPr lang="uk-UA" sz="2800" b="1" dirty="0" smtClean="0">
                <a:latin typeface="Times New Roman" panose="02020603050405020304" pitchFamily="18" charset="0"/>
                <a:cs typeface="Times New Roman" panose="02020603050405020304" pitchFamily="18" charset="0"/>
              </a:rPr>
              <a:t> </a:t>
            </a:r>
            <a:r>
              <a:rPr lang="uk-UA" sz="2800" b="1" dirty="0" err="1" smtClean="0">
                <a:latin typeface="Times New Roman" panose="02020603050405020304" pitchFamily="18" charset="0"/>
                <a:cs typeface="Times New Roman" panose="02020603050405020304" pitchFamily="18" charset="0"/>
              </a:rPr>
              <a:t>быть</a:t>
            </a:r>
            <a:r>
              <a:rPr lang="uk-UA" sz="2800" b="1" dirty="0" smtClean="0">
                <a:latin typeface="Times New Roman" panose="02020603050405020304" pitchFamily="18" charset="0"/>
                <a:cs typeface="Times New Roman" panose="02020603050405020304" pitchFamily="18" charset="0"/>
              </a:rPr>
              <a:t> </a:t>
            </a:r>
            <a:r>
              <a:rPr lang="uk-UA" sz="2800" b="1" dirty="0" err="1" smtClean="0">
                <a:latin typeface="Times New Roman" panose="02020603050405020304" pitchFamily="18" charset="0"/>
                <a:cs typeface="Times New Roman" panose="02020603050405020304" pitchFamily="18" charset="0"/>
              </a:rPr>
              <a:t>болельщик</a:t>
            </a:r>
            <a:endParaRPr lang="uk-UA" sz="2800" b="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6265333" y="2652890"/>
            <a:ext cx="5565424" cy="37704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smtClean="0">
                <a:latin typeface="Times New Roman" panose="02020603050405020304" pitchFamily="18" charset="0"/>
                <a:cs typeface="Times New Roman" panose="02020603050405020304" pitchFamily="18" charset="0"/>
              </a:rPr>
              <a:t>каким он не должен быть</a:t>
            </a:r>
            <a:endParaRPr lang="uk-UA"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5713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6400" y="191911"/>
            <a:ext cx="11503377" cy="1661843"/>
          </a:xfrm>
        </p:spPr>
        <p:txBody>
          <a:bodyPr>
            <a:noAutofit/>
          </a:bodyPr>
          <a:lstStyle/>
          <a:p>
            <a:r>
              <a:rPr lang="uk-UA" sz="2800" b="1" dirty="0" err="1">
                <a:latin typeface="Times New Roman" panose="02020603050405020304" pitchFamily="18" charset="0"/>
                <a:cs typeface="Times New Roman" panose="02020603050405020304" pitchFamily="18" charset="0"/>
              </a:rPr>
              <a:t>Домашнее</a:t>
            </a:r>
            <a:r>
              <a:rPr lang="uk-UA" sz="2800" b="1" dirty="0">
                <a:latin typeface="Times New Roman" panose="02020603050405020304" pitchFamily="18" charset="0"/>
                <a:cs typeface="Times New Roman" panose="02020603050405020304" pitchFamily="18" charset="0"/>
              </a:rPr>
              <a:t> </a:t>
            </a:r>
            <a:r>
              <a:rPr lang="uk-UA" sz="2800" b="1" dirty="0" err="1" smtClean="0">
                <a:latin typeface="Times New Roman" panose="02020603050405020304" pitchFamily="18" charset="0"/>
                <a:cs typeface="Times New Roman" panose="02020603050405020304" pitchFamily="18" charset="0"/>
              </a:rPr>
              <a:t>задание</a:t>
            </a:r>
            <a:r>
              <a:rPr lang="uk-UA" sz="2800" b="1" dirty="0" smtClean="0">
                <a:latin typeface="Times New Roman" panose="02020603050405020304" pitchFamily="18" charset="0"/>
                <a:cs typeface="Times New Roman" panose="02020603050405020304" pitchFamily="18" charset="0"/>
              </a:rPr>
              <a:t/>
            </a:r>
            <a:br>
              <a:rPr lang="uk-UA" sz="2800" b="1" dirty="0" smtClean="0">
                <a:latin typeface="Times New Roman" panose="02020603050405020304" pitchFamily="18" charset="0"/>
                <a:cs typeface="Times New Roman" panose="02020603050405020304" pitchFamily="18" charset="0"/>
              </a:rPr>
            </a:br>
            <a:r>
              <a:rPr lang="uk-UA" sz="2800" b="1" dirty="0" smtClean="0">
                <a:latin typeface="Times New Roman" panose="02020603050405020304" pitchFamily="18" charset="0"/>
                <a:cs typeface="Times New Roman" panose="02020603050405020304" pitchFamily="18" charset="0"/>
              </a:rPr>
              <a:t>Упражнение:310 ( с. 176)</a:t>
            </a:r>
            <a:br>
              <a:rPr lang="uk-UA" sz="2800" b="1" dirty="0" smtClean="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Выберите посильное задание и  выполните его.</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06401" y="1975556"/>
            <a:ext cx="11311466" cy="3490789"/>
          </a:xfrm>
        </p:spPr>
        <p:txBody>
          <a:bodyPr>
            <a:normAutofit/>
          </a:bodyPr>
          <a:lstStyle/>
          <a:p>
            <a:r>
              <a:rPr lang="ru-RU" sz="2800" dirty="0">
                <a:latin typeface="Times New Roman" panose="02020603050405020304" pitchFamily="18" charset="0"/>
                <a:cs typeface="Times New Roman" panose="02020603050405020304" pitchFamily="18" charset="0"/>
              </a:rPr>
              <a:t>По учебнику</a:t>
            </a:r>
            <a:r>
              <a:rPr lang="ru-RU" sz="2800" dirty="0" smtClean="0">
                <a:latin typeface="Times New Roman" panose="02020603050405020304" pitchFamily="18" charset="0"/>
                <a:cs typeface="Times New Roman" panose="02020603050405020304" pitchFamily="18" charset="0"/>
              </a:rPr>
              <a:t>:</a:t>
            </a:r>
          </a:p>
          <a:p>
            <a:r>
              <a:rPr lang="ru-RU" sz="2800" dirty="0" err="1" smtClean="0">
                <a:latin typeface="Times New Roman" panose="02020603050405020304" pitchFamily="18" charset="0"/>
                <a:cs typeface="Times New Roman" panose="02020603050405020304" pitchFamily="18" charset="0"/>
              </a:rPr>
              <a:t>Баландина</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Н. Ф. </a:t>
            </a:r>
            <a:r>
              <a:rPr lang="ru-RU" sz="2800" dirty="0" smtClean="0">
                <a:latin typeface="Times New Roman" panose="02020603050405020304" pitchFamily="18" charset="0"/>
                <a:cs typeface="Times New Roman" panose="02020603050405020304" pitchFamily="18" charset="0"/>
              </a:rPr>
              <a:t>Русский </a:t>
            </a:r>
            <a:r>
              <a:rPr lang="ru-RU" sz="2800" dirty="0">
                <a:latin typeface="Times New Roman" panose="02020603050405020304" pitchFamily="18" charset="0"/>
                <a:cs typeface="Times New Roman" panose="02020603050405020304" pitchFamily="18" charset="0"/>
              </a:rPr>
              <a:t>язык (5-й год обучения) для общеобразовательных учебных заведений с обучением на украинском языке : учеб. для 9 класса </a:t>
            </a:r>
            <a:r>
              <a:rPr lang="ru-RU" sz="2800" dirty="0" err="1" smtClean="0">
                <a:latin typeface="Times New Roman" panose="02020603050405020304" pitchFamily="18" charset="0"/>
                <a:cs typeface="Times New Roman" panose="02020603050405020304" pitchFamily="18" charset="0"/>
              </a:rPr>
              <a:t>общеобразоват</a:t>
            </a:r>
            <a:r>
              <a:rPr lang="ru-RU" sz="2800" dirty="0">
                <a:latin typeface="Times New Roman" panose="02020603050405020304" pitchFamily="18" charset="0"/>
                <a:cs typeface="Times New Roman" panose="02020603050405020304" pitchFamily="18" charset="0"/>
              </a:rPr>
              <a:t>. учеб. заведений / Н. Ф. </a:t>
            </a:r>
            <a:r>
              <a:rPr lang="ru-RU" sz="2800" dirty="0" err="1">
                <a:latin typeface="Times New Roman" panose="02020603050405020304" pitchFamily="18" charset="0"/>
                <a:cs typeface="Times New Roman" panose="02020603050405020304" pitchFamily="18" charset="0"/>
              </a:rPr>
              <a:t>Баландина</a:t>
            </a:r>
            <a:r>
              <a:rPr lang="ru-RU" sz="2800" dirty="0">
                <a:latin typeface="Times New Roman" panose="02020603050405020304" pitchFamily="18" charset="0"/>
                <a:cs typeface="Times New Roman" panose="02020603050405020304" pitchFamily="18" charset="0"/>
              </a:rPr>
              <a:t>. — Харьков : Изд-во «</a:t>
            </a:r>
            <a:r>
              <a:rPr lang="ru-RU" sz="2800" dirty="0" smtClean="0">
                <a:latin typeface="Times New Roman" panose="02020603050405020304" pitchFamily="18" charset="0"/>
                <a:cs typeface="Times New Roman" panose="02020603050405020304" pitchFamily="18" charset="0"/>
              </a:rPr>
              <a:t>Ранок</a:t>
            </a:r>
            <a:r>
              <a:rPr lang="ru-RU" sz="2800" dirty="0">
                <a:latin typeface="Times New Roman" panose="02020603050405020304" pitchFamily="18" charset="0"/>
                <a:cs typeface="Times New Roman" panose="02020603050405020304" pitchFamily="18" charset="0"/>
              </a:rPr>
              <a:t>», 2017. — 256 с. : </a:t>
            </a:r>
            <a:r>
              <a:rPr lang="ru-RU" sz="2800" dirty="0" smtClean="0">
                <a:latin typeface="Times New Roman" panose="02020603050405020304" pitchFamily="18" charset="0"/>
                <a:cs typeface="Times New Roman" panose="02020603050405020304" pitchFamily="18" charset="0"/>
              </a:rPr>
              <a:t>ил.</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0465417"/>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Галерея</Template>
  <TotalTime>69</TotalTime>
  <Words>973</Words>
  <Application>Microsoft Office PowerPoint</Application>
  <PresentationFormat>Широкоэкранный</PresentationFormat>
  <Paragraphs>59</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Gill Sans MT</vt:lpstr>
      <vt:lpstr>Times New Roman</vt:lpstr>
      <vt:lpstr>Wingdings</vt:lpstr>
      <vt:lpstr>Gallery</vt:lpstr>
      <vt:lpstr>9 класс Развитие речи. Культура речи.  Безошибочный бросок вратаря</vt:lpstr>
      <vt:lpstr>Прочитайте отрывок из романа «Вратарь Республики» Л.  А.  Кассиля. Отметьте слова, входящие в  тематическую группу «Футбол».</vt:lpstr>
      <vt:lpstr>Презентация PowerPoint</vt:lpstr>
      <vt:lpstr>Презентация PowerPoint</vt:lpstr>
      <vt:lpstr>Презентация PowerPoint</vt:lpstr>
      <vt:lpstr>Презентация PowerPoint</vt:lpstr>
      <vt:lpstr>Работа со словом.  Выпишите слова, принадлежащие к  тематической группе «Футбол».  Какая это лексика: общеупотребительная или ограниченная в  употреблении? Дайте толкование отдельным словам.  Выпишите глаголы, передающие движения вратаря, его тела, мышц. Подумайте, почему их так много. Какие из них подошли бы для описания вратаря, изображенного на иллюстрации?  Выпишите слова, передающие негативное отношение болельщиков к  игроку, а  затем  — восторг. Подумайте, почему автор использует этот прием. Какие из слов подошли бы для описания болельщиков, изображенных на иллюстрации?</vt:lpstr>
      <vt:lpstr>Знаете ли вы?  Идриссу Карлосу Камени было всего 16  лет, когда он встал в  ворота сборной Камеруна в  финальном матче Олимпиады 2000.  Уже на 5-й минуте он стал героем матча, взяв пенальти, пробитый испанцами. Сборная Камеруна в  этом турнире победила.</vt:lpstr>
      <vt:lpstr>Кто быстрее?  Найдите соответствия между исконно русскими словами и  заимствованиями. Свой ответ закодируйте. Каким словам  — русским или заимствованным  — следует отдавать предпочтение в  речи? Свой ответ обоснуйте.</vt:lpstr>
      <vt:lpstr>составьте инструкцию </vt:lpstr>
      <vt:lpstr>Домашнее задание Упражнение:310 ( с. 176) Выберите посильное задание и  выполните его.</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Svitlana</dc:creator>
  <cp:lastModifiedBy>Svitlana</cp:lastModifiedBy>
  <cp:revision>18</cp:revision>
  <dcterms:created xsi:type="dcterms:W3CDTF">2021-03-28T12:21:44Z</dcterms:created>
  <dcterms:modified xsi:type="dcterms:W3CDTF">2021-03-28T13:31:25Z</dcterms:modified>
</cp:coreProperties>
</file>