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ru-RU" smtClean="0"/>
              <a:t>Образец заголовка</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2D2538F-6B5F-4E1F-AF7C-3F7FDE019C80}" type="datetimeFigureOut">
              <a:rPr lang="uk-UA" smtClean="0"/>
              <a:t>06.04.2021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702633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2D2538F-6B5F-4E1F-AF7C-3F7FDE019C80}" type="datetimeFigureOut">
              <a:rPr lang="uk-UA" smtClean="0"/>
              <a:t>06.04.2021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2746619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solidFill>
                  <a:schemeClr val="tx2"/>
                </a:solidFill>
              </a:defRPr>
            </a:lvl1pPr>
          </a:lstStyle>
          <a:p>
            <a:fld id="{92D2538F-6B5F-4E1F-AF7C-3F7FDE019C80}" type="datetimeFigureOut">
              <a:rPr lang="uk-UA" smtClean="0"/>
              <a:t>06.04.2021</a:t>
            </a:fld>
            <a:endParaRPr lang="uk-UA"/>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uk-UA"/>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34E533A-1298-4A0A-B9E4-B0192C6F33B4}" type="slidenum">
              <a:rPr lang="uk-UA" smtClean="0"/>
              <a:t>‹#›</a:t>
            </a:fld>
            <a:endParaRPr lang="uk-UA"/>
          </a:p>
        </p:txBody>
      </p:sp>
    </p:spTree>
    <p:extLst>
      <p:ext uri="{BB962C8B-B14F-4D97-AF65-F5344CB8AC3E}">
        <p14:creationId xmlns:p14="http://schemas.microsoft.com/office/powerpoint/2010/main" val="234072200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2D2538F-6B5F-4E1F-AF7C-3F7FDE019C80}" type="datetimeFigureOut">
              <a:rPr lang="uk-UA" smtClean="0"/>
              <a:t>06.04.2021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4196690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2D2538F-6B5F-4E1F-AF7C-3F7FDE019C80}" type="datetimeFigureOut">
              <a:rPr lang="uk-UA" smtClean="0"/>
              <a:t>06.04.2021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2128407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2D2538F-6B5F-4E1F-AF7C-3F7FDE019C80}" type="datetimeFigureOut">
              <a:rPr lang="uk-UA" smtClean="0"/>
              <a:t>06.04.2021</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4128119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D2538F-6B5F-4E1F-AF7C-3F7FDE019C80}" type="datetimeFigureOut">
              <a:rPr lang="uk-UA" smtClean="0"/>
              <a:t>06.04.2021</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1282198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2D2538F-6B5F-4E1F-AF7C-3F7FDE019C80}" type="datetimeFigureOut">
              <a:rPr lang="uk-UA" smtClean="0"/>
              <a:t>06.04.2021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4082253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2D2538F-6B5F-4E1F-AF7C-3F7FDE019C80}" type="datetimeFigureOut">
              <a:rPr lang="uk-UA" smtClean="0"/>
              <a:t>06.04.2021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2875124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2D2538F-6B5F-4E1F-AF7C-3F7FDE019C80}" type="datetimeFigureOut">
              <a:rPr lang="uk-UA" smtClean="0"/>
              <a:t>06.04.2021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1134766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2D2538F-6B5F-4E1F-AF7C-3F7FDE019C80}" type="datetimeFigureOut">
              <a:rPr lang="uk-UA" smtClean="0"/>
              <a:t>06.04.2021</a:t>
            </a:fld>
            <a:endParaRPr lang="uk-UA"/>
          </a:p>
        </p:txBody>
      </p:sp>
      <p:sp>
        <p:nvSpPr>
          <p:cNvPr id="5" name="Footer Placeholder 4"/>
          <p:cNvSpPr>
            <a:spLocks noGrp="1"/>
          </p:cNvSpPr>
          <p:nvPr>
            <p:ph type="ftr" sz="quarter" idx="11"/>
          </p:nvPr>
        </p:nvSpPr>
        <p:spPr>
          <a:xfrm>
            <a:off x="3776135" y="6422854"/>
            <a:ext cx="4279669" cy="365125"/>
          </a:xfrm>
        </p:spPr>
        <p:txBody>
          <a:bodyPr/>
          <a:lstStyle/>
          <a:p>
            <a:endParaRPr lang="uk-UA"/>
          </a:p>
        </p:txBody>
      </p:sp>
      <p:sp>
        <p:nvSpPr>
          <p:cNvPr id="6" name="Slide Number Placeholder 5"/>
          <p:cNvSpPr>
            <a:spLocks noGrp="1"/>
          </p:cNvSpPr>
          <p:nvPr>
            <p:ph type="sldNum" sz="quarter" idx="12"/>
          </p:nvPr>
        </p:nvSpPr>
        <p:spPr>
          <a:xfrm>
            <a:off x="8073048" y="6422854"/>
            <a:ext cx="879759" cy="365125"/>
          </a:xfrm>
        </p:spPr>
        <p:txBody>
          <a:bodyPr/>
          <a:lstStyle/>
          <a:p>
            <a:fld id="{B34E533A-1298-4A0A-B9E4-B0192C6F33B4}" type="slidenum">
              <a:rPr lang="uk-UA" smtClean="0"/>
              <a:t>‹#›</a:t>
            </a:fld>
            <a:endParaRPr lang="uk-UA"/>
          </a:p>
        </p:txBody>
      </p:sp>
    </p:spTree>
    <p:extLst>
      <p:ext uri="{BB962C8B-B14F-4D97-AF65-F5344CB8AC3E}">
        <p14:creationId xmlns:p14="http://schemas.microsoft.com/office/powerpoint/2010/main" val="3486314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2D2538F-6B5F-4E1F-AF7C-3F7FDE019C80}" type="datetimeFigureOut">
              <a:rPr lang="uk-UA" smtClean="0"/>
              <a:t>06.04.2021</a:t>
            </a:fld>
            <a:endParaRPr lang="uk-UA"/>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uk-UA"/>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B34E533A-1298-4A0A-B9E4-B0192C6F33B4}" type="slidenum">
              <a:rPr lang="uk-UA" smtClean="0"/>
              <a:t>‹#›</a:t>
            </a:fld>
            <a:endParaRPr lang="uk-UA"/>
          </a:p>
        </p:txBody>
      </p:sp>
    </p:spTree>
    <p:extLst>
      <p:ext uri="{BB962C8B-B14F-4D97-AF65-F5344CB8AC3E}">
        <p14:creationId xmlns:p14="http://schemas.microsoft.com/office/powerpoint/2010/main" val="29261642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5">
              <a:lumMod val="20000"/>
              <a:lumOff val="80000"/>
            </a:schemeClr>
          </a:solidFill>
          <a:ln w="76200">
            <a:solidFill>
              <a:schemeClr val="tx1"/>
            </a:solidFill>
          </a:ln>
          <a:scene3d>
            <a:camera prst="orthographicFront"/>
            <a:lightRig rig="threePt" dir="t"/>
          </a:scene3d>
          <a:sp3d>
            <a:bevelT prst="angle"/>
          </a:sp3d>
        </p:spPr>
        <p:txBody>
          <a:bodyPr>
            <a:normAutofit/>
          </a:bodyPr>
          <a:lstStyle/>
          <a:p>
            <a:pPr algn="ctr"/>
            <a:r>
              <a:rPr lang="ru-RU" sz="2800" b="1" dirty="0" smtClean="0">
                <a:latin typeface="Times New Roman" panose="02020603050405020304" pitchFamily="18" charset="0"/>
                <a:cs typeface="Times New Roman" panose="02020603050405020304" pitchFamily="18" charset="0"/>
              </a:rPr>
              <a:t>9 класс</a:t>
            </a:r>
            <a:br>
              <a:rPr lang="ru-RU" sz="2800" b="1" dirty="0" smtClean="0">
                <a:latin typeface="Times New Roman" panose="02020603050405020304" pitchFamily="18" charset="0"/>
                <a:cs typeface="Times New Roman" panose="02020603050405020304" pitchFamily="18" charset="0"/>
              </a:rPr>
            </a:br>
            <a:r>
              <a:rPr lang="ru-RU" sz="2800" b="1" dirty="0" smtClean="0">
                <a:latin typeface="Times New Roman" panose="02020603050405020304" pitchFamily="18" charset="0"/>
                <a:cs typeface="Times New Roman" panose="02020603050405020304" pitchFamily="18" charset="0"/>
              </a:rPr>
              <a:t>Синонимия бессоюзных и  союзных сложных предложений</a:t>
            </a:r>
            <a:endParaRPr lang="uk-UA"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02919" y="2612570"/>
            <a:ext cx="9784080" cy="3605349"/>
          </a:xfrm>
          <a:ln w="76200">
            <a:solidFill>
              <a:schemeClr val="tx1"/>
            </a:solidFill>
          </a:ln>
          <a:scene3d>
            <a:camera prst="orthographicFront"/>
            <a:lightRig rig="threePt" dir="t"/>
          </a:scene3d>
          <a:sp3d>
            <a:bevelT prst="angle"/>
          </a:sp3d>
        </p:spPr>
        <p:txBody>
          <a:bodyPr>
            <a:normAutofit/>
          </a:bodyPr>
          <a:lstStyle/>
          <a:p>
            <a:pPr algn="ctr"/>
            <a:r>
              <a:rPr lang="uk-UA" sz="3200" b="1" dirty="0" smtClean="0">
                <a:latin typeface="Times New Roman" panose="02020603050405020304" pitchFamily="18" charset="0"/>
                <a:cs typeface="Times New Roman" panose="02020603050405020304" pitchFamily="18" charset="0"/>
              </a:rPr>
              <a:t>Цель:</a:t>
            </a:r>
            <a:r>
              <a:rPr lang="uk-UA" sz="2400" b="1" dirty="0" smtClean="0">
                <a:latin typeface="Times New Roman" panose="02020603050405020304" pitchFamily="18" charset="0"/>
                <a:cs typeface="Times New Roman" panose="02020603050405020304" pitchFamily="18" charset="0"/>
              </a:rPr>
              <a:t> </a:t>
            </a:r>
          </a:p>
          <a:p>
            <a:r>
              <a:rPr lang="uk-UA" sz="2400" b="1" dirty="0" err="1" smtClean="0">
                <a:latin typeface="Times New Roman" panose="02020603050405020304" pitchFamily="18" charset="0"/>
                <a:cs typeface="Times New Roman" panose="02020603050405020304" pitchFamily="18" charset="0"/>
              </a:rPr>
              <a:t>углубить</a:t>
            </a:r>
            <a:r>
              <a:rPr lang="uk-UA" sz="2400" b="1" dirty="0" smtClean="0">
                <a:latin typeface="Times New Roman" panose="02020603050405020304" pitchFamily="18" charset="0"/>
                <a:cs typeface="Times New Roman" panose="02020603050405020304" pitchFamily="18" charset="0"/>
              </a:rPr>
              <a:t> </a:t>
            </a:r>
            <a:r>
              <a:rPr lang="uk-UA" sz="2400" b="1" dirty="0" err="1" smtClean="0">
                <a:latin typeface="Times New Roman" panose="02020603050405020304" pitchFamily="18" charset="0"/>
                <a:cs typeface="Times New Roman" panose="02020603050405020304" pitchFamily="18" charset="0"/>
              </a:rPr>
              <a:t>знания</a:t>
            </a:r>
            <a:r>
              <a:rPr lang="uk-UA" sz="2400" b="1" dirty="0" smtClean="0">
                <a:latin typeface="Times New Roman" panose="02020603050405020304" pitchFamily="18" charset="0"/>
                <a:cs typeface="Times New Roman" panose="02020603050405020304" pitchFamily="18" charset="0"/>
              </a:rPr>
              <a:t> </a:t>
            </a:r>
            <a:r>
              <a:rPr lang="uk-UA" sz="2400" b="1" dirty="0" err="1" smtClean="0">
                <a:latin typeface="Times New Roman" panose="02020603050405020304" pitchFamily="18" charset="0"/>
                <a:cs typeface="Times New Roman" panose="02020603050405020304" pitchFamily="18" charset="0"/>
              </a:rPr>
              <a:t>учащихся</a:t>
            </a:r>
            <a:r>
              <a:rPr lang="uk-UA" sz="2400" b="1" dirty="0" smtClean="0">
                <a:latin typeface="Times New Roman" panose="02020603050405020304" pitchFamily="18" charset="0"/>
                <a:cs typeface="Times New Roman" panose="02020603050405020304" pitchFamily="18" charset="0"/>
              </a:rPr>
              <a:t> о </a:t>
            </a:r>
            <a:r>
              <a:rPr lang="uk-UA" sz="2400" b="1" dirty="0" err="1" smtClean="0">
                <a:latin typeface="Times New Roman" panose="02020603050405020304" pitchFamily="18" charset="0"/>
                <a:cs typeface="Times New Roman" panose="02020603050405020304" pitchFamily="18" charset="0"/>
              </a:rPr>
              <a:t>синтакси</a:t>
            </a:r>
            <a:r>
              <a:rPr lang="ru-RU" sz="2400" b="1" dirty="0" smtClean="0">
                <a:latin typeface="Times New Roman" panose="02020603050405020304" pitchFamily="18" charset="0"/>
                <a:cs typeface="Times New Roman" panose="02020603050405020304" pitchFamily="18" charset="0"/>
              </a:rPr>
              <a:t>ческой синонимии и ее роли в создании текстов разных стилей; </a:t>
            </a:r>
          </a:p>
          <a:p>
            <a:r>
              <a:rPr lang="ru-RU" sz="2400" b="1" dirty="0" smtClean="0">
                <a:latin typeface="Times New Roman" panose="02020603050405020304" pitchFamily="18" charset="0"/>
                <a:cs typeface="Times New Roman" panose="02020603050405020304" pitchFamily="18" charset="0"/>
              </a:rPr>
              <a:t>развивать </a:t>
            </a:r>
            <a:r>
              <a:rPr lang="ru-RU" sz="2400" b="1" dirty="0" err="1" smtClean="0">
                <a:latin typeface="Times New Roman" panose="02020603050405020304" pitchFamily="18" charset="0"/>
                <a:cs typeface="Times New Roman" panose="02020603050405020304" pitchFamily="18" charset="0"/>
              </a:rPr>
              <a:t>учебно</a:t>
            </a:r>
            <a:r>
              <a:rPr lang="ru-RU" sz="2400" b="1" dirty="0" smtClean="0">
                <a:latin typeface="Times New Roman" panose="02020603050405020304" pitchFamily="18" charset="0"/>
                <a:cs typeface="Times New Roman" panose="02020603050405020304" pitchFamily="18" charset="0"/>
              </a:rPr>
              <a:t> – языковые умения и навыки; </a:t>
            </a:r>
          </a:p>
          <a:p>
            <a:r>
              <a:rPr lang="ru-RU" sz="2400" b="1" dirty="0" smtClean="0">
                <a:latin typeface="Times New Roman" panose="02020603050405020304" pitchFamily="18" charset="0"/>
                <a:cs typeface="Times New Roman" panose="02020603050405020304" pitchFamily="18" charset="0"/>
              </a:rPr>
              <a:t>воспитывать стремление к самостоятельности в приобретении знаний, инициативности.</a:t>
            </a:r>
            <a:endParaRPr lang="uk-UA"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7395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5">
              <a:lumMod val="20000"/>
              <a:lumOff val="80000"/>
            </a:schemeClr>
          </a:solidFill>
          <a:ln w="76200">
            <a:solidFill>
              <a:schemeClr val="tx1"/>
            </a:solidFill>
          </a:ln>
          <a:scene3d>
            <a:camera prst="orthographicFront"/>
            <a:lightRig rig="threePt" dir="t"/>
          </a:scene3d>
          <a:sp3d>
            <a:bevelT prst="angle"/>
          </a:sp3d>
        </p:spPr>
        <p:txBody>
          <a:bodyPr>
            <a:normAutofit/>
          </a:bodyPr>
          <a:lstStyle/>
          <a:p>
            <a:r>
              <a:rPr lang="ru-RU" sz="2400" b="1" dirty="0">
                <a:latin typeface="Times New Roman" panose="02020603050405020304" pitchFamily="18" charset="0"/>
                <a:cs typeface="Times New Roman" panose="02020603050405020304" pitchFamily="18" charset="0"/>
              </a:rPr>
              <a:t>Лингвистическое исследование. </a:t>
            </a: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Сравните </a:t>
            </a:r>
            <a:r>
              <a:rPr lang="ru-RU" sz="2400" b="1" dirty="0">
                <a:latin typeface="Times New Roman" panose="02020603050405020304" pitchFamily="18" charset="0"/>
                <a:cs typeface="Times New Roman" panose="02020603050405020304" pitchFamily="18" charset="0"/>
              </a:rPr>
              <a:t>предложения в  левой и  правой </a:t>
            </a:r>
            <a:r>
              <a:rPr lang="ru-RU" sz="2400" b="1" dirty="0" smtClean="0">
                <a:latin typeface="Times New Roman" panose="02020603050405020304" pitchFamily="18" charset="0"/>
                <a:cs typeface="Times New Roman" panose="02020603050405020304" pitchFamily="18" charset="0"/>
              </a:rPr>
              <a:t>колонках</a:t>
            </a:r>
            <a:r>
              <a:rPr lang="ru-RU" sz="2400" b="1" dirty="0">
                <a:latin typeface="Times New Roman" panose="02020603050405020304" pitchFamily="18" charset="0"/>
                <a:cs typeface="Times New Roman" panose="02020603050405020304" pitchFamily="18" charset="0"/>
              </a:rPr>
              <a:t>. Определите их сходство и  различие. </a:t>
            </a:r>
            <a:r>
              <a:rPr lang="ru-RU" sz="2400" b="1" dirty="0" smtClean="0">
                <a:latin typeface="Times New Roman" panose="02020603050405020304" pitchFamily="18" charset="0"/>
                <a:cs typeface="Times New Roman" panose="02020603050405020304" pitchFamily="18" charset="0"/>
              </a:rPr>
              <a:t>Можно </a:t>
            </a:r>
            <a:r>
              <a:rPr lang="ru-RU" sz="2400" b="1" dirty="0">
                <a:latin typeface="Times New Roman" panose="02020603050405020304" pitchFamily="18" charset="0"/>
                <a:cs typeface="Times New Roman" panose="02020603050405020304" pitchFamily="18" charset="0"/>
              </a:rPr>
              <a:t>ли их считать </a:t>
            </a:r>
            <a:r>
              <a:rPr lang="ru-RU" sz="2400" b="1" dirty="0" smtClean="0">
                <a:latin typeface="Times New Roman" panose="02020603050405020304" pitchFamily="18" charset="0"/>
                <a:cs typeface="Times New Roman" panose="02020603050405020304" pitchFamily="18" charset="0"/>
              </a:rPr>
              <a:t>синтаксическими </a:t>
            </a:r>
            <a:r>
              <a:rPr lang="ru-RU" sz="2400" b="1" dirty="0">
                <a:latin typeface="Times New Roman" panose="02020603050405020304" pitchFamily="18" charset="0"/>
                <a:cs typeface="Times New Roman" panose="02020603050405020304" pitchFamily="18" charset="0"/>
              </a:rPr>
              <a:t>синонимами </a:t>
            </a:r>
            <a:r>
              <a:rPr lang="ru-RU" sz="2400" b="1" dirty="0" smtClean="0">
                <a:latin typeface="Times New Roman" panose="02020603050405020304" pitchFamily="18" charset="0"/>
                <a:cs typeface="Times New Roman" panose="02020603050405020304" pitchFamily="18" charset="0"/>
              </a:rPr>
              <a:t>и почему?</a:t>
            </a:r>
            <a:endParaRPr lang="uk-UA" sz="2400" b="1" dirty="0">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429379811"/>
              </p:ext>
            </p:extLst>
          </p:nvPr>
        </p:nvGraphicFramePr>
        <p:xfrm>
          <a:off x="1203325" y="2011679"/>
          <a:ext cx="9783764" cy="3892732"/>
        </p:xfrm>
        <a:graphic>
          <a:graphicData uri="http://schemas.openxmlformats.org/drawingml/2006/table">
            <a:tbl>
              <a:tblPr firstRow="1" bandRow="1">
                <a:tableStyleId>{5C22544A-7EE6-4342-B048-85BDC9FD1C3A}</a:tableStyleId>
              </a:tblPr>
              <a:tblGrid>
                <a:gridCol w="4891882">
                  <a:extLst>
                    <a:ext uri="{9D8B030D-6E8A-4147-A177-3AD203B41FA5}">
                      <a16:colId xmlns:a16="http://schemas.microsoft.com/office/drawing/2014/main" val="2583002496"/>
                    </a:ext>
                  </a:extLst>
                </a:gridCol>
                <a:gridCol w="4891882">
                  <a:extLst>
                    <a:ext uri="{9D8B030D-6E8A-4147-A177-3AD203B41FA5}">
                      <a16:colId xmlns:a16="http://schemas.microsoft.com/office/drawing/2014/main" val="3312918754"/>
                    </a:ext>
                  </a:extLst>
                </a:gridCol>
              </a:tblGrid>
              <a:tr h="1946366">
                <a:tc>
                  <a:txBody>
                    <a:bodyPr/>
                    <a:lstStyle/>
                    <a:p>
                      <a:endParaRPr lang="uk-UA" dirty="0"/>
                    </a:p>
                  </a:txBody>
                  <a:tcPr/>
                </a:tc>
                <a:tc>
                  <a:txBody>
                    <a:bodyPr/>
                    <a:lstStyle/>
                    <a:p>
                      <a:endParaRPr lang="uk-UA" dirty="0"/>
                    </a:p>
                  </a:txBody>
                  <a:tcPr/>
                </a:tc>
                <a:extLst>
                  <a:ext uri="{0D108BD9-81ED-4DB2-BD59-A6C34878D82A}">
                    <a16:rowId xmlns:a16="http://schemas.microsoft.com/office/drawing/2014/main" val="3309938381"/>
                  </a:ext>
                </a:extLst>
              </a:tr>
              <a:tr h="1946366">
                <a:tc>
                  <a:txBody>
                    <a:bodyPr/>
                    <a:lstStyle/>
                    <a:p>
                      <a:endParaRPr lang="uk-UA"/>
                    </a:p>
                  </a:txBody>
                  <a:tcPr/>
                </a:tc>
                <a:tc>
                  <a:txBody>
                    <a:bodyPr/>
                    <a:lstStyle/>
                    <a:p>
                      <a:endParaRPr lang="uk-UA" dirty="0"/>
                    </a:p>
                  </a:txBody>
                  <a:tcPr/>
                </a:tc>
                <a:extLst>
                  <a:ext uri="{0D108BD9-81ED-4DB2-BD59-A6C34878D82A}">
                    <a16:rowId xmlns:a16="http://schemas.microsoft.com/office/drawing/2014/main" val="1403162366"/>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704162685"/>
              </p:ext>
            </p:extLst>
          </p:nvPr>
        </p:nvGraphicFramePr>
        <p:xfrm>
          <a:off x="1202712" y="2011678"/>
          <a:ext cx="9796214" cy="4206242"/>
        </p:xfrm>
        <a:graphic>
          <a:graphicData uri="http://schemas.openxmlformats.org/drawingml/2006/table">
            <a:tbl>
              <a:tblPr firstRow="1" bandRow="1">
                <a:effectLst>
                  <a:innerShdw blurRad="114300">
                    <a:prstClr val="black"/>
                  </a:innerShdw>
                </a:effectLst>
                <a:tableStyleId>{5C22544A-7EE6-4342-B048-85BDC9FD1C3A}</a:tableStyleId>
              </a:tblPr>
              <a:tblGrid>
                <a:gridCol w="4898107">
                  <a:extLst>
                    <a:ext uri="{9D8B030D-6E8A-4147-A177-3AD203B41FA5}">
                      <a16:colId xmlns:a16="http://schemas.microsoft.com/office/drawing/2014/main" val="2886511115"/>
                    </a:ext>
                  </a:extLst>
                </a:gridCol>
                <a:gridCol w="4898107">
                  <a:extLst>
                    <a:ext uri="{9D8B030D-6E8A-4147-A177-3AD203B41FA5}">
                      <a16:colId xmlns:a16="http://schemas.microsoft.com/office/drawing/2014/main" val="3976922400"/>
                    </a:ext>
                  </a:extLst>
                </a:gridCol>
              </a:tblGrid>
              <a:tr h="2103121">
                <a:tc>
                  <a:txBody>
                    <a:bodyPr/>
                    <a:lstStyle/>
                    <a:p>
                      <a:r>
                        <a:rPr lang="ru-RU" sz="3200" b="1" dirty="0" smtClean="0">
                          <a:latin typeface="Times New Roman" panose="02020603050405020304" pitchFamily="18" charset="0"/>
                          <a:cs typeface="Times New Roman" panose="02020603050405020304" pitchFamily="18" charset="0"/>
                        </a:rPr>
                        <a:t>Мы уверены, что знания о природе нужны всем.</a:t>
                      </a:r>
                      <a:endParaRPr lang="uk-UA" sz="3200" b="1" dirty="0">
                        <a:latin typeface="Times New Roman" panose="02020603050405020304" pitchFamily="18" charset="0"/>
                        <a:cs typeface="Times New Roman" panose="02020603050405020304" pitchFamily="18" charset="0"/>
                      </a:endParaRPr>
                    </a:p>
                  </a:txBody>
                  <a:tcPr/>
                </a:tc>
                <a:tc>
                  <a:txBody>
                    <a:bodyPr/>
                    <a:lstStyle/>
                    <a:p>
                      <a:r>
                        <a:rPr lang="ru-RU" sz="3200" b="1" dirty="0" smtClean="0">
                          <a:latin typeface="Times New Roman" panose="02020603050405020304" pitchFamily="18" charset="0"/>
                          <a:cs typeface="Times New Roman" panose="02020603050405020304" pitchFamily="18" charset="0"/>
                        </a:rPr>
                        <a:t>Мы уверены: знания о природе нужны всем.</a:t>
                      </a:r>
                      <a:endParaRPr lang="uk-UA" sz="32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30836223"/>
                  </a:ext>
                </a:extLst>
              </a:tr>
              <a:tr h="2103121">
                <a:tc>
                  <a:txBody>
                    <a:bodyPr/>
                    <a:lstStyle/>
                    <a:p>
                      <a:r>
                        <a:rPr lang="ru-RU" sz="3200" b="1" dirty="0" smtClean="0">
                          <a:latin typeface="Times New Roman" panose="02020603050405020304" pitchFamily="18" charset="0"/>
                          <a:cs typeface="Times New Roman" panose="02020603050405020304" pitchFamily="18" charset="0"/>
                        </a:rPr>
                        <a:t>Знания о природе нужны всем, и мы в этом уверены.</a:t>
                      </a:r>
                      <a:endParaRPr lang="uk-UA" sz="3200" b="1" dirty="0">
                        <a:latin typeface="Times New Roman" panose="02020603050405020304" pitchFamily="18" charset="0"/>
                        <a:cs typeface="Times New Roman" panose="02020603050405020304" pitchFamily="18" charset="0"/>
                      </a:endParaRPr>
                    </a:p>
                  </a:txBody>
                  <a:tcPr/>
                </a:tc>
                <a:tc>
                  <a:txBody>
                    <a:bodyPr/>
                    <a:lstStyle/>
                    <a:p>
                      <a:r>
                        <a:rPr lang="ru-RU" sz="3200" b="1" dirty="0" smtClean="0">
                          <a:latin typeface="Times New Roman" panose="02020603050405020304" pitchFamily="18" charset="0"/>
                          <a:cs typeface="Times New Roman" panose="02020603050405020304" pitchFamily="18" charset="0"/>
                        </a:rPr>
                        <a:t>Знания о природе нужны всем — мы в этом уверены.</a:t>
                      </a:r>
                      <a:endParaRPr lang="uk-UA" sz="32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46973735"/>
                  </a:ext>
                </a:extLst>
              </a:tr>
            </a:tbl>
          </a:graphicData>
        </a:graphic>
      </p:graphicFrame>
      <p:sp>
        <p:nvSpPr>
          <p:cNvPr id="7" name="Двойная стрелка вверх/вниз 6"/>
          <p:cNvSpPr/>
          <p:nvPr/>
        </p:nvSpPr>
        <p:spPr>
          <a:xfrm>
            <a:off x="475458" y="1294231"/>
            <a:ext cx="484632" cy="1216152"/>
          </a:xfrm>
          <a:prstGeom prst="upDownArrow">
            <a:avLst/>
          </a:prstGeom>
          <a:ln w="762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1095138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1">
              <a:lumMod val="95000"/>
            </a:schemeClr>
          </a:solidFill>
          <a:ln w="76200">
            <a:solidFill>
              <a:schemeClr val="tx1"/>
            </a:solidFill>
          </a:ln>
          <a:scene3d>
            <a:camera prst="orthographicFront"/>
            <a:lightRig rig="threePt" dir="t"/>
          </a:scene3d>
          <a:sp3d>
            <a:bevelT prst="angle"/>
          </a:sp3d>
        </p:spPr>
        <p:txBody>
          <a:bodyPr>
            <a:normAutofit fontScale="90000"/>
          </a:bodyPr>
          <a:lstStyle/>
          <a:p>
            <a:r>
              <a:rPr lang="ru-RU" sz="2400" b="1" dirty="0">
                <a:latin typeface="Times New Roman" panose="02020603050405020304" pitchFamily="18" charset="0"/>
                <a:cs typeface="Times New Roman" panose="02020603050405020304" pitchFamily="18" charset="0"/>
              </a:rPr>
              <a:t>Бессоюзные предложения, части которых синтаксически </a:t>
            </a:r>
            <a:r>
              <a:rPr lang="ru-RU" sz="2400" b="1" dirty="0" smtClean="0">
                <a:latin typeface="Times New Roman" panose="02020603050405020304" pitchFamily="18" charset="0"/>
                <a:cs typeface="Times New Roman" panose="02020603050405020304" pitchFamily="18" charset="0"/>
              </a:rPr>
              <a:t>равноправны</a:t>
            </a:r>
            <a:r>
              <a:rPr lang="ru-RU" sz="2400" b="1" dirty="0">
                <a:latin typeface="Times New Roman" panose="02020603050405020304" pitchFamily="18" charset="0"/>
                <a:cs typeface="Times New Roman" panose="02020603050405020304" pitchFamily="18" charset="0"/>
              </a:rPr>
              <a:t>, синонимичны сложносочинённым предложениям. Между их частями можно вставить сочинительные союзы. Сравните:</a:t>
            </a:r>
            <a:endParaRPr lang="uk-UA" sz="24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765273929"/>
              </p:ext>
            </p:extLst>
          </p:nvPr>
        </p:nvGraphicFramePr>
        <p:xfrm>
          <a:off x="1203325" y="2508069"/>
          <a:ext cx="9783674" cy="3931920"/>
        </p:xfrm>
        <a:graphic>
          <a:graphicData uri="http://schemas.openxmlformats.org/drawingml/2006/table">
            <a:tbl>
              <a:tblPr firstRow="1" bandRow="1">
                <a:effectLst>
                  <a:innerShdw blurRad="114300">
                    <a:prstClr val="black"/>
                  </a:innerShdw>
                </a:effectLst>
                <a:tableStyleId>{5C22544A-7EE6-4342-B048-85BDC9FD1C3A}</a:tableStyleId>
              </a:tblPr>
              <a:tblGrid>
                <a:gridCol w="4891837">
                  <a:extLst>
                    <a:ext uri="{9D8B030D-6E8A-4147-A177-3AD203B41FA5}">
                      <a16:colId xmlns:a16="http://schemas.microsoft.com/office/drawing/2014/main" val="877479050"/>
                    </a:ext>
                  </a:extLst>
                </a:gridCol>
                <a:gridCol w="4891837">
                  <a:extLst>
                    <a:ext uri="{9D8B030D-6E8A-4147-A177-3AD203B41FA5}">
                      <a16:colId xmlns:a16="http://schemas.microsoft.com/office/drawing/2014/main" val="3435091146"/>
                    </a:ext>
                  </a:extLst>
                </a:gridCol>
              </a:tblGrid>
              <a:tr h="3931920">
                <a:tc>
                  <a:txBody>
                    <a:bodyPr/>
                    <a:lstStyle/>
                    <a:p>
                      <a:r>
                        <a:rPr lang="ru-RU" sz="3200" b="1" dirty="0" smtClean="0">
                          <a:latin typeface="Times New Roman" panose="02020603050405020304" pitchFamily="18" charset="0"/>
                          <a:cs typeface="Times New Roman" panose="02020603050405020304" pitchFamily="18" charset="0"/>
                        </a:rPr>
                        <a:t>Украина дала музыкальному искусству много великих имен, они обогащали своим талантом культуры других народов.</a:t>
                      </a:r>
                      <a:endParaRPr lang="uk-UA" sz="3200" b="1" dirty="0">
                        <a:latin typeface="Times New Roman" panose="02020603050405020304" pitchFamily="18" charset="0"/>
                        <a:cs typeface="Times New Roman" panose="02020603050405020304" pitchFamily="18" charset="0"/>
                      </a:endParaRPr>
                    </a:p>
                  </a:txBody>
                  <a:tcPr/>
                </a:tc>
                <a:tc>
                  <a:txBody>
                    <a:bodyPr/>
                    <a:lstStyle/>
                    <a:p>
                      <a:r>
                        <a:rPr lang="ru-RU" sz="3200" b="1" dirty="0" smtClean="0">
                          <a:latin typeface="Times New Roman" panose="02020603050405020304" pitchFamily="18" charset="0"/>
                          <a:cs typeface="Times New Roman" panose="02020603050405020304" pitchFamily="18" charset="0"/>
                        </a:rPr>
                        <a:t>Украина дала музыкальному искусству много великих имен, и  они обогащали своим талантом культуры других народов.</a:t>
                      </a:r>
                      <a:endParaRPr lang="uk-UA" sz="32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9469036"/>
                  </a:ext>
                </a:extLst>
              </a:tr>
            </a:tbl>
          </a:graphicData>
        </a:graphic>
      </p:graphicFrame>
      <p:sp>
        <p:nvSpPr>
          <p:cNvPr id="5" name="Двойная стрелка вверх/вниз 4"/>
          <p:cNvSpPr/>
          <p:nvPr/>
        </p:nvSpPr>
        <p:spPr>
          <a:xfrm>
            <a:off x="11286791" y="1291917"/>
            <a:ext cx="484632" cy="1216152"/>
          </a:xfrm>
          <a:prstGeom prst="upDownArrow">
            <a:avLst/>
          </a:prstGeom>
          <a:ln w="762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Двойная стрелка вверх/вниз 5"/>
          <p:cNvSpPr/>
          <p:nvPr/>
        </p:nvSpPr>
        <p:spPr>
          <a:xfrm>
            <a:off x="542265" y="1184860"/>
            <a:ext cx="484632" cy="1216152"/>
          </a:xfrm>
          <a:prstGeom prst="upDownArrow">
            <a:avLst/>
          </a:prstGeom>
          <a:ln w="762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Двойная стрелка влево/вправо 6"/>
          <p:cNvSpPr/>
          <p:nvPr/>
        </p:nvSpPr>
        <p:spPr>
          <a:xfrm>
            <a:off x="5486883" y="1916380"/>
            <a:ext cx="1216152" cy="484632"/>
          </a:xfrm>
          <a:prstGeom prst="leftRightArrow">
            <a:avLst/>
          </a:prstGeom>
          <a:ln w="762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1829714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0" y="284176"/>
            <a:ext cx="10228217" cy="1508760"/>
          </a:xfrm>
          <a:solidFill>
            <a:schemeClr val="accent5">
              <a:lumMod val="20000"/>
              <a:lumOff val="80000"/>
            </a:schemeClr>
          </a:solidFill>
          <a:ln w="76200">
            <a:solidFill>
              <a:schemeClr val="tx1"/>
            </a:solidFill>
          </a:ln>
          <a:scene3d>
            <a:camera prst="orthographicFront"/>
            <a:lightRig rig="threePt" dir="t"/>
          </a:scene3d>
          <a:sp3d>
            <a:bevelT prst="angle"/>
          </a:sp3d>
        </p:spPr>
        <p:txBody>
          <a:bodyPr>
            <a:normAutofit/>
          </a:bodyPr>
          <a:lstStyle/>
          <a:p>
            <a:r>
              <a:rPr lang="ru-RU" sz="2400" b="1" dirty="0">
                <a:latin typeface="Times New Roman" panose="02020603050405020304" pitchFamily="18" charset="0"/>
                <a:cs typeface="Times New Roman" panose="02020603050405020304" pitchFamily="18" charset="0"/>
              </a:rPr>
              <a:t>Определите смысловые отношения, средства и виды синтаксической связи между частями сложных предложений левой и  правой колонок. Объясните </a:t>
            </a:r>
            <a:r>
              <a:rPr lang="ru-RU" sz="2400" b="1" dirty="0" smtClean="0">
                <a:latin typeface="Times New Roman" panose="02020603050405020304" pitchFamily="18" charset="0"/>
                <a:cs typeface="Times New Roman" panose="02020603050405020304" pitchFamily="18" charset="0"/>
              </a:rPr>
              <a:t>пунктуацию</a:t>
            </a:r>
            <a:r>
              <a:rPr lang="ru-RU" sz="2400" b="1" dirty="0">
                <a:latin typeface="Times New Roman" panose="02020603050405020304" pitchFamily="18" charset="0"/>
                <a:cs typeface="Times New Roman" panose="02020603050405020304" pitchFamily="18" charset="0"/>
              </a:rPr>
              <a:t>.</a:t>
            </a:r>
            <a:endParaRPr lang="uk-UA" sz="24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961867765"/>
              </p:ext>
            </p:extLst>
          </p:nvPr>
        </p:nvGraphicFramePr>
        <p:xfrm>
          <a:off x="261257" y="2011363"/>
          <a:ext cx="11769634" cy="4689778"/>
        </p:xfrm>
        <a:graphic>
          <a:graphicData uri="http://schemas.openxmlformats.org/drawingml/2006/table">
            <a:tbl>
              <a:tblPr firstRow="1" bandRow="1">
                <a:effectLst>
                  <a:innerShdw blurRad="114300">
                    <a:prstClr val="black"/>
                  </a:innerShdw>
                </a:effectLst>
                <a:tableStyleId>{5C22544A-7EE6-4342-B048-85BDC9FD1C3A}</a:tableStyleId>
              </a:tblPr>
              <a:tblGrid>
                <a:gridCol w="5884817">
                  <a:extLst>
                    <a:ext uri="{9D8B030D-6E8A-4147-A177-3AD203B41FA5}">
                      <a16:colId xmlns:a16="http://schemas.microsoft.com/office/drawing/2014/main" val="3305830935"/>
                    </a:ext>
                  </a:extLst>
                </a:gridCol>
                <a:gridCol w="5884817">
                  <a:extLst>
                    <a:ext uri="{9D8B030D-6E8A-4147-A177-3AD203B41FA5}">
                      <a16:colId xmlns:a16="http://schemas.microsoft.com/office/drawing/2014/main" val="1106559168"/>
                    </a:ext>
                  </a:extLst>
                </a:gridCol>
              </a:tblGrid>
              <a:tr h="1537169">
                <a:tc>
                  <a:txBody>
                    <a:bodyPr/>
                    <a:lstStyle/>
                    <a:p>
                      <a:r>
                        <a:rPr lang="ru-RU" sz="2000" b="1" dirty="0" smtClean="0">
                          <a:latin typeface="Times New Roman" panose="02020603050405020304" pitchFamily="18" charset="0"/>
                          <a:cs typeface="Times New Roman" panose="02020603050405020304" pitchFamily="18" charset="0"/>
                        </a:rPr>
                        <a:t>Мальчик постигал древнее мастерство скрипачей, и этим закладывались основы его грядущих успехов.</a:t>
                      </a:r>
                      <a:endParaRPr lang="uk-UA" sz="2000" b="1" dirty="0">
                        <a:latin typeface="Times New Roman" panose="02020603050405020304" pitchFamily="18" charset="0"/>
                        <a:cs typeface="Times New Roman" panose="02020603050405020304" pitchFamily="18" charset="0"/>
                      </a:endParaRPr>
                    </a:p>
                  </a:txBody>
                  <a:tcPr/>
                </a:tc>
                <a:tc>
                  <a:txBody>
                    <a:bodyPr/>
                    <a:lstStyle/>
                    <a:p>
                      <a:r>
                        <a:rPr lang="ru-RU" sz="2000" b="1" dirty="0" smtClean="0">
                          <a:latin typeface="Times New Roman" panose="02020603050405020304" pitchFamily="18" charset="0"/>
                          <a:cs typeface="Times New Roman" panose="02020603050405020304" pitchFamily="18" charset="0"/>
                        </a:rPr>
                        <a:t>Мальчик постигал древнее мастерство скрипачей — этим закладывались основы его грядущих успехов.</a:t>
                      </a:r>
                      <a:endParaRPr lang="uk-UA"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65311547"/>
                  </a:ext>
                </a:extLst>
              </a:tr>
              <a:tr h="1537169">
                <a:tc>
                  <a:txBody>
                    <a:bodyPr/>
                    <a:lstStyle/>
                    <a:p>
                      <a:r>
                        <a:rPr lang="ru-RU" sz="2000" b="1" dirty="0" smtClean="0">
                          <a:latin typeface="Times New Roman" panose="02020603050405020304" pitchFamily="18" charset="0"/>
                          <a:cs typeface="Times New Roman" panose="02020603050405020304" pitchFamily="18" charset="0"/>
                        </a:rPr>
                        <a:t>Великий педагог любил учеников и был очень требователен к ним, а ученики любили его, обычно слушались безоговорочно.</a:t>
                      </a:r>
                      <a:endParaRPr lang="uk-UA" sz="2000" b="1" dirty="0">
                        <a:latin typeface="Times New Roman" panose="02020603050405020304" pitchFamily="18" charset="0"/>
                        <a:cs typeface="Times New Roman" panose="02020603050405020304" pitchFamily="18" charset="0"/>
                      </a:endParaRPr>
                    </a:p>
                  </a:txBody>
                  <a:tcPr/>
                </a:tc>
                <a:tc>
                  <a:txBody>
                    <a:bodyPr/>
                    <a:lstStyle/>
                    <a:p>
                      <a:r>
                        <a:rPr lang="ru-RU" sz="2000" b="1" dirty="0" smtClean="0">
                          <a:latin typeface="Times New Roman" panose="02020603050405020304" pitchFamily="18" charset="0"/>
                          <a:cs typeface="Times New Roman" panose="02020603050405020304" pitchFamily="18" charset="0"/>
                        </a:rPr>
                        <a:t>Великий педагог любил учеников и был очень требователен к ним, ученики любили его, обычно слушались безоговорочно.</a:t>
                      </a:r>
                      <a:endParaRPr lang="uk-UA"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44761702"/>
                  </a:ext>
                </a:extLst>
              </a:tr>
              <a:tr h="1537169">
                <a:tc>
                  <a:txBody>
                    <a:bodyPr/>
                    <a:lstStyle/>
                    <a:p>
                      <a:r>
                        <a:rPr lang="ru-RU" sz="2000" b="1" dirty="0" smtClean="0">
                          <a:latin typeface="Times New Roman" panose="02020603050405020304" pitchFamily="18" charset="0"/>
                          <a:cs typeface="Times New Roman" panose="02020603050405020304" pitchFamily="18" charset="0"/>
                        </a:rPr>
                        <a:t>Знаменитый скрипач Д. Ойстрах необычайно точно копировал любого человека, и, в частности, он замечательно изображал своего учителя П. Столярского с его характерными интонациями, жестами, движениями.</a:t>
                      </a:r>
                      <a:endParaRPr lang="uk-UA" sz="2000" b="1" dirty="0">
                        <a:latin typeface="Times New Roman" panose="02020603050405020304" pitchFamily="18" charset="0"/>
                        <a:cs typeface="Times New Roman" panose="02020603050405020304" pitchFamily="18" charset="0"/>
                      </a:endParaRPr>
                    </a:p>
                  </a:txBody>
                  <a:tcPr/>
                </a:tc>
                <a:tc>
                  <a:txBody>
                    <a:bodyPr/>
                    <a:lstStyle/>
                    <a:p>
                      <a:r>
                        <a:rPr lang="ru-RU" sz="2000" b="1" dirty="0" smtClean="0">
                          <a:latin typeface="Times New Roman" panose="02020603050405020304" pitchFamily="18" charset="0"/>
                          <a:cs typeface="Times New Roman" panose="02020603050405020304" pitchFamily="18" charset="0"/>
                        </a:rPr>
                        <a:t>Знаменитый скрипач Д. Ойстрах необычайно точно копировал любого человека, в частности, он замечательно изображал своего учителя </a:t>
                      </a:r>
                    </a:p>
                    <a:p>
                      <a:r>
                        <a:rPr lang="ru-RU" sz="2000" b="1" dirty="0" smtClean="0">
                          <a:latin typeface="Times New Roman" panose="02020603050405020304" pitchFamily="18" charset="0"/>
                          <a:cs typeface="Times New Roman" panose="02020603050405020304" pitchFamily="18" charset="0"/>
                        </a:rPr>
                        <a:t>П. Столярского с его характерными интонациями, жестами, движениями.</a:t>
                      </a:r>
                      <a:endParaRPr lang="uk-UA"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2023521"/>
                  </a:ext>
                </a:extLst>
              </a:tr>
            </a:tbl>
          </a:graphicData>
        </a:graphic>
      </p:graphicFrame>
      <p:sp>
        <p:nvSpPr>
          <p:cNvPr id="5" name="Двойная стрелка влево/вправо 4"/>
          <p:cNvSpPr/>
          <p:nvPr/>
        </p:nvSpPr>
        <p:spPr>
          <a:xfrm>
            <a:off x="5537998" y="1417518"/>
            <a:ext cx="1216152" cy="484632"/>
          </a:xfrm>
          <a:prstGeom prst="leftRightArrow">
            <a:avLst/>
          </a:prstGeom>
          <a:ln w="762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3894785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1">
              <a:lumMod val="95000"/>
            </a:schemeClr>
          </a:solidFill>
          <a:ln w="76200">
            <a:solidFill>
              <a:schemeClr val="tx1"/>
            </a:solidFill>
          </a:ln>
          <a:scene3d>
            <a:camera prst="orthographicFront"/>
            <a:lightRig rig="threePt" dir="t"/>
          </a:scene3d>
          <a:sp3d>
            <a:bevelT prst="angle"/>
          </a:sp3d>
        </p:spPr>
        <p:txBody>
          <a:bodyPr>
            <a:normAutofit fontScale="90000"/>
          </a:bodyPr>
          <a:lstStyle/>
          <a:p>
            <a:r>
              <a:rPr lang="ru-RU" sz="2400" b="1" dirty="0">
                <a:latin typeface="Times New Roman" panose="02020603050405020304" pitchFamily="18" charset="0"/>
                <a:cs typeface="Times New Roman" panose="02020603050405020304" pitchFamily="18" charset="0"/>
              </a:rPr>
              <a:t>Бессоюзные сложные предложения, части которых синтаксически неравноправны, синонимичны сложноподчинённым предложениям. </a:t>
            </a: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Между </a:t>
            </a:r>
            <a:r>
              <a:rPr lang="ru-RU" sz="2400" b="1" dirty="0">
                <a:latin typeface="Times New Roman" panose="02020603050405020304" pitchFamily="18" charset="0"/>
                <a:cs typeface="Times New Roman" panose="02020603050405020304" pitchFamily="18" charset="0"/>
              </a:rPr>
              <a:t>их частями можно вставить подчинительные союзы. Сравните:</a:t>
            </a:r>
            <a:endParaRPr lang="uk-UA" sz="24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301374387"/>
              </p:ext>
            </p:extLst>
          </p:nvPr>
        </p:nvGraphicFramePr>
        <p:xfrm>
          <a:off x="888273" y="2886891"/>
          <a:ext cx="10541726" cy="3265714"/>
        </p:xfrm>
        <a:graphic>
          <a:graphicData uri="http://schemas.openxmlformats.org/drawingml/2006/table">
            <a:tbl>
              <a:tblPr firstRow="1" bandRow="1">
                <a:effectLst>
                  <a:innerShdw blurRad="114300">
                    <a:prstClr val="black"/>
                  </a:innerShdw>
                </a:effectLst>
                <a:tableStyleId>{5C22544A-7EE6-4342-B048-85BDC9FD1C3A}</a:tableStyleId>
              </a:tblPr>
              <a:tblGrid>
                <a:gridCol w="5270863">
                  <a:extLst>
                    <a:ext uri="{9D8B030D-6E8A-4147-A177-3AD203B41FA5}">
                      <a16:colId xmlns:a16="http://schemas.microsoft.com/office/drawing/2014/main" val="1167624525"/>
                    </a:ext>
                  </a:extLst>
                </a:gridCol>
                <a:gridCol w="5270863">
                  <a:extLst>
                    <a:ext uri="{9D8B030D-6E8A-4147-A177-3AD203B41FA5}">
                      <a16:colId xmlns:a16="http://schemas.microsoft.com/office/drawing/2014/main" val="3408659971"/>
                    </a:ext>
                  </a:extLst>
                </a:gridCol>
              </a:tblGrid>
              <a:tr h="3265714">
                <a:tc>
                  <a:txBody>
                    <a:bodyPr/>
                    <a:lstStyle/>
                    <a:p>
                      <a:r>
                        <a:rPr lang="ru-RU" sz="2400" b="1" dirty="0" smtClean="0">
                          <a:latin typeface="Times New Roman" panose="02020603050405020304" pitchFamily="18" charset="0"/>
                          <a:cs typeface="Times New Roman" panose="02020603050405020304" pitchFamily="18" charset="0"/>
                        </a:rPr>
                        <a:t>Учитель слушал исполнение юных дарований и  приходил к  убеждению: за их мастерством стоит не только упорство и  время, но и  огромное желание.</a:t>
                      </a:r>
                      <a:endParaRPr lang="uk-UA" sz="2400" b="1" dirty="0">
                        <a:latin typeface="Times New Roman" panose="02020603050405020304" pitchFamily="18" charset="0"/>
                        <a:cs typeface="Times New Roman" panose="02020603050405020304" pitchFamily="18" charset="0"/>
                      </a:endParaRPr>
                    </a:p>
                  </a:txBody>
                  <a:tcPr/>
                </a:tc>
                <a:tc>
                  <a:txBody>
                    <a:bodyPr/>
                    <a:lstStyle/>
                    <a:p>
                      <a:r>
                        <a:rPr lang="ru-RU" sz="2400" b="1" dirty="0" smtClean="0">
                          <a:latin typeface="Times New Roman" panose="02020603050405020304" pitchFamily="18" charset="0"/>
                          <a:cs typeface="Times New Roman" panose="02020603050405020304" pitchFamily="18" charset="0"/>
                        </a:rPr>
                        <a:t>Учитель слушал исполнение юных дарований и  приходил к  убеждению, что за их мастерством стоит не только упорство и  время, но и  огромное желание.</a:t>
                      </a:r>
                      <a:endParaRPr lang="uk-UA"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92976356"/>
                  </a:ext>
                </a:extLst>
              </a:tr>
            </a:tbl>
          </a:graphicData>
        </a:graphic>
      </p:graphicFrame>
      <p:sp>
        <p:nvSpPr>
          <p:cNvPr id="5" name="Стрелка вниз 4"/>
          <p:cNvSpPr/>
          <p:nvPr/>
        </p:nvSpPr>
        <p:spPr>
          <a:xfrm>
            <a:off x="5916820" y="1792936"/>
            <a:ext cx="484632" cy="978408"/>
          </a:xfrm>
          <a:prstGeom prst="downArrow">
            <a:avLst/>
          </a:prstGeom>
          <a:ln w="762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41345775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0080" y="284176"/>
            <a:ext cx="11064240" cy="1335618"/>
          </a:xfrm>
          <a:solidFill>
            <a:schemeClr val="tx1">
              <a:lumMod val="95000"/>
            </a:schemeClr>
          </a:solidFill>
          <a:ln w="76200">
            <a:solidFill>
              <a:schemeClr val="tx1"/>
            </a:solidFill>
          </a:ln>
          <a:scene3d>
            <a:camera prst="orthographicFront"/>
            <a:lightRig rig="threePt" dir="t"/>
          </a:scene3d>
          <a:sp3d>
            <a:bevelT prst="angle"/>
          </a:sp3d>
        </p:spPr>
        <p:txBody>
          <a:bodyPr>
            <a:normAutofit/>
          </a:bodyPr>
          <a:lstStyle/>
          <a:p>
            <a:r>
              <a:rPr lang="ru-RU" sz="2400" b="1" dirty="0">
                <a:latin typeface="Times New Roman" panose="02020603050405020304" pitchFamily="18" charset="0"/>
                <a:cs typeface="Times New Roman" panose="02020603050405020304" pitchFamily="18" charset="0"/>
              </a:rPr>
              <a:t>Сравните предложения в  левой и  правой колонках. В  чем их сходство и  </a:t>
            </a:r>
            <a:r>
              <a:rPr lang="ru-RU" sz="2400" b="1" dirty="0" smtClean="0">
                <a:latin typeface="Times New Roman" panose="02020603050405020304" pitchFamily="18" charset="0"/>
                <a:cs typeface="Times New Roman" panose="02020603050405020304" pitchFamily="18" charset="0"/>
              </a:rPr>
              <a:t>различие</a:t>
            </a:r>
            <a:r>
              <a:rPr lang="ru-RU" sz="2400" b="1" dirty="0">
                <a:latin typeface="Times New Roman" panose="02020603050405020304" pitchFamily="18" charset="0"/>
                <a:cs typeface="Times New Roman" panose="02020603050405020304" pitchFamily="18" charset="0"/>
              </a:rPr>
              <a:t>? </a:t>
            </a: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Объясните </a:t>
            </a:r>
            <a:r>
              <a:rPr lang="ru-RU" sz="2400" b="1" dirty="0">
                <a:latin typeface="Times New Roman" panose="02020603050405020304" pitchFamily="18" charset="0"/>
                <a:cs typeface="Times New Roman" panose="02020603050405020304" pitchFamily="18" charset="0"/>
              </a:rPr>
              <a:t>знаки </a:t>
            </a:r>
            <a:r>
              <a:rPr lang="ru-RU" sz="2400" b="1" dirty="0" smtClean="0">
                <a:latin typeface="Times New Roman" panose="02020603050405020304" pitchFamily="18" charset="0"/>
                <a:cs typeface="Times New Roman" panose="02020603050405020304" pitchFamily="18" charset="0"/>
              </a:rPr>
              <a:t>препинания.</a:t>
            </a:r>
            <a:endParaRPr lang="uk-UA" sz="24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399649209"/>
              </p:ext>
            </p:extLst>
          </p:nvPr>
        </p:nvGraphicFramePr>
        <p:xfrm>
          <a:off x="431075" y="1946365"/>
          <a:ext cx="11443062" cy="4704672"/>
        </p:xfrm>
        <a:graphic>
          <a:graphicData uri="http://schemas.openxmlformats.org/drawingml/2006/table">
            <a:tbl>
              <a:tblPr firstRow="1" bandRow="1">
                <a:effectLst>
                  <a:innerShdw blurRad="114300">
                    <a:prstClr val="black"/>
                  </a:innerShdw>
                </a:effectLst>
                <a:tableStyleId>{5C22544A-7EE6-4342-B048-85BDC9FD1C3A}</a:tableStyleId>
              </a:tblPr>
              <a:tblGrid>
                <a:gridCol w="5721531">
                  <a:extLst>
                    <a:ext uri="{9D8B030D-6E8A-4147-A177-3AD203B41FA5}">
                      <a16:colId xmlns:a16="http://schemas.microsoft.com/office/drawing/2014/main" val="2885907635"/>
                    </a:ext>
                  </a:extLst>
                </a:gridCol>
                <a:gridCol w="5721531">
                  <a:extLst>
                    <a:ext uri="{9D8B030D-6E8A-4147-A177-3AD203B41FA5}">
                      <a16:colId xmlns:a16="http://schemas.microsoft.com/office/drawing/2014/main" val="4283413389"/>
                    </a:ext>
                  </a:extLst>
                </a:gridCol>
              </a:tblGrid>
              <a:tr h="1563874">
                <a:tc>
                  <a:txBody>
                    <a:bodyPr/>
                    <a:lstStyle/>
                    <a:p>
                      <a:r>
                        <a:rPr lang="ru-RU" sz="2000" b="1" dirty="0" smtClean="0">
                          <a:latin typeface="Times New Roman" panose="02020603050405020304" pitchFamily="18" charset="0"/>
                          <a:cs typeface="Times New Roman" panose="02020603050405020304" pitchFamily="18" charset="0"/>
                        </a:rPr>
                        <a:t>Знаменитые итальянские мастера были лишены возможности насладиться подлинным звучанием своих скрипок: сразу после изготовления скрипка пела совсем не так совершенно.</a:t>
                      </a:r>
                      <a:endParaRPr lang="uk-UA" sz="2000" b="1" dirty="0">
                        <a:latin typeface="Times New Roman" panose="02020603050405020304" pitchFamily="18" charset="0"/>
                        <a:cs typeface="Times New Roman" panose="02020603050405020304" pitchFamily="18" charset="0"/>
                      </a:endParaRPr>
                    </a:p>
                  </a:txBody>
                  <a:tcPr/>
                </a:tc>
                <a:tc>
                  <a:txBody>
                    <a:bodyPr/>
                    <a:lstStyle/>
                    <a:p>
                      <a:r>
                        <a:rPr lang="ru-RU" sz="2000" b="1" dirty="0" smtClean="0">
                          <a:latin typeface="Times New Roman" panose="02020603050405020304" pitchFamily="18" charset="0"/>
                          <a:cs typeface="Times New Roman" panose="02020603050405020304" pitchFamily="18" charset="0"/>
                        </a:rPr>
                        <a:t>Знаменитые итальянские мастера были лишены возможности насладиться подлинным звучанием своих скрипок, потому что сразу после изготовления скрипка пела совсем не так совершенно.</a:t>
                      </a:r>
                      <a:endParaRPr lang="uk-UA"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8828001"/>
                  </a:ext>
                </a:extLst>
              </a:tr>
              <a:tr h="1029744">
                <a:tc>
                  <a:txBody>
                    <a:bodyPr/>
                    <a:lstStyle/>
                    <a:p>
                      <a:r>
                        <a:rPr lang="ru-RU" sz="2000" b="1" dirty="0" smtClean="0">
                          <a:latin typeface="Times New Roman" panose="02020603050405020304" pitchFamily="18" charset="0"/>
                          <a:cs typeface="Times New Roman" panose="02020603050405020304" pitchFamily="18" charset="0"/>
                        </a:rPr>
                        <a:t>Творческая группа фильма надеется: новая лирическая история понравится нашему зрителю.</a:t>
                      </a:r>
                      <a:endParaRPr lang="uk-UA" sz="2000" b="1" dirty="0">
                        <a:latin typeface="Times New Roman" panose="02020603050405020304" pitchFamily="18" charset="0"/>
                        <a:cs typeface="Times New Roman" panose="02020603050405020304" pitchFamily="18" charset="0"/>
                      </a:endParaRPr>
                    </a:p>
                  </a:txBody>
                  <a:tcPr/>
                </a:tc>
                <a:tc>
                  <a:txBody>
                    <a:bodyPr/>
                    <a:lstStyle/>
                    <a:p>
                      <a:r>
                        <a:rPr lang="ru-RU" sz="2000" b="1" dirty="0" smtClean="0">
                          <a:latin typeface="Times New Roman" panose="02020603050405020304" pitchFamily="18" charset="0"/>
                          <a:cs typeface="Times New Roman" panose="02020603050405020304" pitchFamily="18" charset="0"/>
                        </a:rPr>
                        <a:t>Творческая группа фильма надеется, что новая лирическая история понравится нашему зрителю.</a:t>
                      </a:r>
                      <a:endParaRPr lang="uk-UA"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97201165"/>
                  </a:ext>
                </a:extLst>
              </a:tr>
              <a:tr h="1029744">
                <a:tc>
                  <a:txBody>
                    <a:bodyPr/>
                    <a:lstStyle/>
                    <a:p>
                      <a:r>
                        <a:rPr lang="ru-RU" sz="2000" b="1" dirty="0" smtClean="0">
                          <a:latin typeface="Times New Roman" panose="02020603050405020304" pitchFamily="18" charset="0"/>
                          <a:cs typeface="Times New Roman" panose="02020603050405020304" pitchFamily="18" charset="0"/>
                        </a:rPr>
                        <a:t>Учись, мой сын: науки сокращают нам опыты быстротекущей жизни. (А. Пушкин)</a:t>
                      </a:r>
                      <a:endParaRPr lang="uk-UA" sz="2000" b="1" dirty="0">
                        <a:latin typeface="Times New Roman" panose="02020603050405020304" pitchFamily="18" charset="0"/>
                        <a:cs typeface="Times New Roman" panose="02020603050405020304" pitchFamily="18" charset="0"/>
                      </a:endParaRPr>
                    </a:p>
                  </a:txBody>
                  <a:tcPr/>
                </a:tc>
                <a:tc>
                  <a:txBody>
                    <a:bodyPr/>
                    <a:lstStyle/>
                    <a:p>
                      <a:r>
                        <a:rPr lang="ru-RU" sz="2000" b="1" dirty="0" smtClean="0">
                          <a:latin typeface="Times New Roman" panose="02020603050405020304" pitchFamily="18" charset="0"/>
                          <a:cs typeface="Times New Roman" panose="02020603050405020304" pitchFamily="18" charset="0"/>
                        </a:rPr>
                        <a:t>Учись, мой сын, так как науки сокращают нам опыты быстротекущей жизни</a:t>
                      </a:r>
                      <a:endParaRPr lang="uk-UA"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0593265"/>
                  </a:ext>
                </a:extLst>
              </a:tr>
              <a:tr h="1029744">
                <a:tc>
                  <a:txBody>
                    <a:bodyPr/>
                    <a:lstStyle/>
                    <a:p>
                      <a:r>
                        <a:rPr lang="ru-RU" sz="2000" b="1" dirty="0" smtClean="0">
                          <a:latin typeface="Times New Roman" panose="02020603050405020304" pitchFamily="18" charset="0"/>
                          <a:cs typeface="Times New Roman" panose="02020603050405020304" pitchFamily="18" charset="0"/>
                        </a:rPr>
                        <a:t>Зима снежная — год обычно урожайный.</a:t>
                      </a:r>
                      <a:endParaRPr lang="uk-UA" sz="2000" b="1" dirty="0">
                        <a:latin typeface="Times New Roman" panose="02020603050405020304" pitchFamily="18" charset="0"/>
                        <a:cs typeface="Times New Roman" panose="02020603050405020304" pitchFamily="18" charset="0"/>
                      </a:endParaRPr>
                    </a:p>
                  </a:txBody>
                  <a:tcPr/>
                </a:tc>
                <a:tc>
                  <a:txBody>
                    <a:bodyPr/>
                    <a:lstStyle/>
                    <a:p>
                      <a:r>
                        <a:rPr lang="ru-RU" sz="2000" b="1" dirty="0" smtClean="0">
                          <a:latin typeface="Times New Roman" panose="02020603050405020304" pitchFamily="18" charset="0"/>
                          <a:cs typeface="Times New Roman" panose="02020603050405020304" pitchFamily="18" charset="0"/>
                        </a:rPr>
                        <a:t>Когда зима снежная, год обычно урожайный.</a:t>
                      </a:r>
                      <a:endParaRPr lang="uk-UA"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62019949"/>
                  </a:ext>
                </a:extLst>
              </a:tr>
            </a:tbl>
          </a:graphicData>
        </a:graphic>
      </p:graphicFrame>
      <p:sp>
        <p:nvSpPr>
          <p:cNvPr id="5" name="Двойная стрелка влево/вправо 4"/>
          <p:cNvSpPr/>
          <p:nvPr/>
        </p:nvSpPr>
        <p:spPr>
          <a:xfrm>
            <a:off x="5544530" y="1483999"/>
            <a:ext cx="1216152" cy="484632"/>
          </a:xfrm>
          <a:prstGeom prst="leftRightArrow">
            <a:avLst/>
          </a:prstGeom>
          <a:ln w="762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28242082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1">
              <a:lumMod val="95000"/>
            </a:schemeClr>
          </a:solidFill>
          <a:ln w="76200">
            <a:solidFill>
              <a:schemeClr val="tx1"/>
            </a:solidFill>
          </a:ln>
          <a:scene3d>
            <a:camera prst="orthographicFront"/>
            <a:lightRig rig="threePt" dir="t"/>
          </a:scene3d>
          <a:sp3d>
            <a:bevelT prst="angle"/>
          </a:sp3d>
        </p:spPr>
        <p:txBody>
          <a:bodyPr>
            <a:normAutofit/>
          </a:bodyPr>
          <a:lstStyle/>
          <a:p>
            <a:r>
              <a:rPr lang="ru-RU" sz="2400" b="1" dirty="0">
                <a:latin typeface="Times New Roman" panose="02020603050405020304" pitchFamily="18" charset="0"/>
                <a:cs typeface="Times New Roman" panose="02020603050405020304" pitchFamily="18" charset="0"/>
              </a:rPr>
              <a:t>Некоторые бессоюзные сложные предложения допускают различное толкование, поэтому их можно соотнести и  со сложносочинёнными, и  со сложноподчинёнными предложениями. Сравните: </a:t>
            </a:r>
            <a:endParaRPr lang="uk-UA" sz="24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656551965"/>
              </p:ext>
            </p:extLst>
          </p:nvPr>
        </p:nvGraphicFramePr>
        <p:xfrm>
          <a:off x="1203325" y="2939143"/>
          <a:ext cx="9783762" cy="3526970"/>
        </p:xfrm>
        <a:graphic>
          <a:graphicData uri="http://schemas.openxmlformats.org/drawingml/2006/table">
            <a:tbl>
              <a:tblPr firstRow="1" bandRow="1">
                <a:effectLst>
                  <a:innerShdw blurRad="114300">
                    <a:prstClr val="black"/>
                  </a:innerShdw>
                </a:effectLst>
                <a:tableStyleId>{5C22544A-7EE6-4342-B048-85BDC9FD1C3A}</a:tableStyleId>
              </a:tblPr>
              <a:tblGrid>
                <a:gridCol w="3261254">
                  <a:extLst>
                    <a:ext uri="{9D8B030D-6E8A-4147-A177-3AD203B41FA5}">
                      <a16:colId xmlns:a16="http://schemas.microsoft.com/office/drawing/2014/main" val="4014691376"/>
                    </a:ext>
                  </a:extLst>
                </a:gridCol>
                <a:gridCol w="3261254">
                  <a:extLst>
                    <a:ext uri="{9D8B030D-6E8A-4147-A177-3AD203B41FA5}">
                      <a16:colId xmlns:a16="http://schemas.microsoft.com/office/drawing/2014/main" val="1590443233"/>
                    </a:ext>
                  </a:extLst>
                </a:gridCol>
                <a:gridCol w="3261254">
                  <a:extLst>
                    <a:ext uri="{9D8B030D-6E8A-4147-A177-3AD203B41FA5}">
                      <a16:colId xmlns:a16="http://schemas.microsoft.com/office/drawing/2014/main" val="3520362363"/>
                    </a:ext>
                  </a:extLst>
                </a:gridCol>
              </a:tblGrid>
              <a:tr h="3526970">
                <a:tc>
                  <a:txBody>
                    <a:bodyPr/>
                    <a:lstStyle/>
                    <a:p>
                      <a:r>
                        <a:rPr lang="ru-RU" sz="2800" b="1" dirty="0" smtClean="0">
                          <a:latin typeface="Times New Roman" panose="02020603050405020304" pitchFamily="18" charset="0"/>
                          <a:cs typeface="Times New Roman" panose="02020603050405020304" pitchFamily="18" charset="0"/>
                        </a:rPr>
                        <a:t>Звучит музыка — душа поднимается ввысь.</a:t>
                      </a:r>
                      <a:endParaRPr lang="uk-UA" sz="2800" b="1" dirty="0">
                        <a:latin typeface="Times New Roman" panose="02020603050405020304" pitchFamily="18" charset="0"/>
                        <a:cs typeface="Times New Roman" panose="02020603050405020304" pitchFamily="18" charset="0"/>
                      </a:endParaRPr>
                    </a:p>
                  </a:txBody>
                  <a:tcPr/>
                </a:tc>
                <a:tc>
                  <a:txBody>
                    <a:bodyPr/>
                    <a:lstStyle/>
                    <a:p>
                      <a:r>
                        <a:rPr lang="ru-RU" sz="2800" b="1" dirty="0" smtClean="0">
                          <a:latin typeface="Times New Roman" panose="02020603050405020304" pitchFamily="18" charset="0"/>
                          <a:cs typeface="Times New Roman" panose="02020603050405020304" pitchFamily="18" charset="0"/>
                        </a:rPr>
                        <a:t>Звучит музыка, и  душа поднимается ввысь. (ССП)</a:t>
                      </a:r>
                      <a:endParaRPr lang="uk-UA" sz="2800" b="1" dirty="0">
                        <a:latin typeface="Times New Roman" panose="02020603050405020304" pitchFamily="18" charset="0"/>
                        <a:cs typeface="Times New Roman" panose="02020603050405020304" pitchFamily="18" charset="0"/>
                      </a:endParaRPr>
                    </a:p>
                  </a:txBody>
                  <a:tcPr/>
                </a:tc>
                <a:tc>
                  <a:txBody>
                    <a:bodyPr/>
                    <a:lstStyle/>
                    <a:p>
                      <a:r>
                        <a:rPr lang="ru-RU" sz="2800" b="1" dirty="0" smtClean="0">
                          <a:latin typeface="Times New Roman" panose="02020603050405020304" pitchFamily="18" charset="0"/>
                          <a:cs typeface="Times New Roman" panose="02020603050405020304" pitchFamily="18" charset="0"/>
                        </a:rPr>
                        <a:t>Когда звучит музыка, душа поднимается ввысь. Если звучит музыка, душа поднимается ввысь. (СПП)</a:t>
                      </a:r>
                      <a:endParaRPr lang="uk-UA" sz="28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6435852"/>
                  </a:ext>
                </a:extLst>
              </a:tr>
            </a:tbl>
          </a:graphicData>
        </a:graphic>
      </p:graphicFrame>
      <p:sp>
        <p:nvSpPr>
          <p:cNvPr id="5" name="Стрелка вниз 4"/>
          <p:cNvSpPr/>
          <p:nvPr/>
        </p:nvSpPr>
        <p:spPr>
          <a:xfrm>
            <a:off x="5760720" y="187683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5817813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1">
              <a:lumMod val="95000"/>
            </a:schemeClr>
          </a:solidFill>
          <a:ln w="76200">
            <a:solidFill>
              <a:schemeClr val="tx1"/>
            </a:solidFill>
          </a:ln>
          <a:scene3d>
            <a:camera prst="orthographicFront"/>
            <a:lightRig rig="threePt" dir="t"/>
          </a:scene3d>
          <a:sp3d>
            <a:bevelT prst="angle"/>
          </a:sp3d>
        </p:spPr>
        <p:txBody>
          <a:bodyPr>
            <a:normAutofit fontScale="90000"/>
          </a:bodyPr>
          <a:lstStyle/>
          <a:p>
            <a:r>
              <a:rPr lang="ru-RU" sz="2000" b="1" dirty="0">
                <a:latin typeface="Times New Roman" panose="02020603050405020304" pitchFamily="18" charset="0"/>
                <a:cs typeface="Times New Roman" panose="02020603050405020304" pitchFamily="18" charset="0"/>
              </a:rPr>
              <a:t>Лингвистическое исследование.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Укажите</a:t>
            </a:r>
            <a:r>
              <a:rPr lang="ru-RU" sz="2000" b="1" dirty="0">
                <a:latin typeface="Times New Roman" panose="02020603050405020304" pitchFamily="18" charset="0"/>
                <a:cs typeface="Times New Roman" panose="02020603050405020304" pitchFamily="18" charset="0"/>
              </a:rPr>
              <a:t>, можно ли данные предложения </a:t>
            </a:r>
            <a:r>
              <a:rPr lang="ru-RU" sz="2000" b="1" dirty="0" smtClean="0">
                <a:latin typeface="Times New Roman" panose="02020603050405020304" pitchFamily="18" charset="0"/>
                <a:cs typeface="Times New Roman" panose="02020603050405020304" pitchFamily="18" charset="0"/>
              </a:rPr>
              <a:t>считать </a:t>
            </a:r>
            <a:r>
              <a:rPr lang="ru-RU" sz="2000" b="1" dirty="0">
                <a:latin typeface="Times New Roman" panose="02020603050405020304" pitchFamily="18" charset="0"/>
                <a:cs typeface="Times New Roman" panose="02020603050405020304" pitchFamily="18" charset="0"/>
              </a:rPr>
              <a:t>синтаксическими синонимами. Подумайте, почему при определении </a:t>
            </a:r>
            <a:r>
              <a:rPr lang="ru-RU" sz="2000" b="1" dirty="0" smtClean="0">
                <a:latin typeface="Times New Roman" panose="02020603050405020304" pitchFamily="18" charset="0"/>
                <a:cs typeface="Times New Roman" panose="02020603050405020304" pitchFamily="18" charset="0"/>
              </a:rPr>
              <a:t>смысловых </a:t>
            </a:r>
            <a:r>
              <a:rPr lang="ru-RU" sz="2000" b="1" dirty="0">
                <a:latin typeface="Times New Roman" panose="02020603050405020304" pitchFamily="18" charset="0"/>
                <a:cs typeface="Times New Roman" panose="02020603050405020304" pitchFamily="18" charset="0"/>
              </a:rPr>
              <a:t>отношений между частями некоторых бессоюзных сложных предложений возникают трудности.</a:t>
            </a:r>
            <a:endParaRPr lang="uk-UA" sz="20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389960741"/>
              </p:ext>
            </p:extLst>
          </p:nvPr>
        </p:nvGraphicFramePr>
        <p:xfrm>
          <a:off x="1203325" y="2468879"/>
          <a:ext cx="10030732" cy="4088675"/>
        </p:xfrm>
        <a:graphic>
          <a:graphicData uri="http://schemas.openxmlformats.org/drawingml/2006/table">
            <a:tbl>
              <a:tblPr firstRow="1" bandRow="1">
                <a:effectLst>
                  <a:innerShdw blurRad="114300">
                    <a:prstClr val="black"/>
                  </a:innerShdw>
                </a:effectLst>
                <a:tableStyleId>{5C22544A-7EE6-4342-B048-85BDC9FD1C3A}</a:tableStyleId>
              </a:tblPr>
              <a:tblGrid>
                <a:gridCol w="5015366">
                  <a:extLst>
                    <a:ext uri="{9D8B030D-6E8A-4147-A177-3AD203B41FA5}">
                      <a16:colId xmlns:a16="http://schemas.microsoft.com/office/drawing/2014/main" val="3767856449"/>
                    </a:ext>
                  </a:extLst>
                </a:gridCol>
                <a:gridCol w="5015366">
                  <a:extLst>
                    <a:ext uri="{9D8B030D-6E8A-4147-A177-3AD203B41FA5}">
                      <a16:colId xmlns:a16="http://schemas.microsoft.com/office/drawing/2014/main" val="110753108"/>
                    </a:ext>
                  </a:extLst>
                </a:gridCol>
              </a:tblGrid>
              <a:tr h="1802675">
                <a:tc>
                  <a:txBody>
                    <a:bodyPr/>
                    <a:lstStyle/>
                    <a:p>
                      <a:r>
                        <a:rPr lang="ru-RU" sz="3600" b="1" dirty="0" smtClean="0">
                          <a:latin typeface="Times New Roman" panose="02020603050405020304" pitchFamily="18" charset="0"/>
                          <a:cs typeface="Times New Roman" panose="02020603050405020304" pitchFamily="18" charset="0"/>
                        </a:rPr>
                        <a:t>Дирижер взмахнул рукой — зазвучала музыка.</a:t>
                      </a:r>
                      <a:endParaRPr lang="uk-UA" sz="3600" b="1" dirty="0">
                        <a:latin typeface="Times New Roman" panose="02020603050405020304" pitchFamily="18" charset="0"/>
                        <a:cs typeface="Times New Roman" panose="02020603050405020304" pitchFamily="18" charset="0"/>
                      </a:endParaRPr>
                    </a:p>
                  </a:txBody>
                  <a:tcPr/>
                </a:tc>
                <a:tc>
                  <a:txBody>
                    <a:bodyPr/>
                    <a:lstStyle/>
                    <a:p>
                      <a:r>
                        <a:rPr lang="ru-RU" sz="3600" b="1" dirty="0" smtClean="0">
                          <a:latin typeface="Times New Roman" panose="02020603050405020304" pitchFamily="18" charset="0"/>
                          <a:cs typeface="Times New Roman" panose="02020603050405020304" pitchFamily="18" charset="0"/>
                        </a:rPr>
                        <a:t>Дирижер взмахнул рукой, и зазвучала музыка.</a:t>
                      </a:r>
                      <a:endParaRPr lang="uk-UA" sz="36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27798592"/>
                  </a:ext>
                </a:extLst>
              </a:tr>
              <a:tr h="1802675">
                <a:tc>
                  <a:txBody>
                    <a:bodyPr/>
                    <a:lstStyle/>
                    <a:p>
                      <a:endParaRPr lang="uk-UA" sz="3600" b="1" dirty="0">
                        <a:latin typeface="Times New Roman" panose="02020603050405020304" pitchFamily="18" charset="0"/>
                        <a:cs typeface="Times New Roman" panose="02020603050405020304" pitchFamily="18" charset="0"/>
                      </a:endParaRPr>
                    </a:p>
                  </a:txBody>
                  <a:tcPr/>
                </a:tc>
                <a:tc>
                  <a:txBody>
                    <a:bodyPr/>
                    <a:lstStyle/>
                    <a:p>
                      <a:r>
                        <a:rPr lang="ru-RU" sz="3600" b="1" dirty="0" smtClean="0">
                          <a:latin typeface="Times New Roman" panose="02020603050405020304" pitchFamily="18" charset="0"/>
                          <a:cs typeface="Times New Roman" panose="02020603050405020304" pitchFamily="18" charset="0"/>
                        </a:rPr>
                        <a:t>После того как дирижер взмахнул рукой, зазвучала музыка.</a:t>
                      </a:r>
                      <a:endParaRPr lang="uk-UA" sz="36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93810346"/>
                  </a:ext>
                </a:extLst>
              </a:tr>
            </a:tbl>
          </a:graphicData>
        </a:graphic>
      </p:graphicFrame>
      <p:sp>
        <p:nvSpPr>
          <p:cNvPr id="6" name="Стрелка вниз 5"/>
          <p:cNvSpPr/>
          <p:nvPr/>
        </p:nvSpPr>
        <p:spPr>
          <a:xfrm>
            <a:off x="483325" y="1593669"/>
            <a:ext cx="484632" cy="978408"/>
          </a:xfrm>
          <a:prstGeom prst="downArrow">
            <a:avLst/>
          </a:prstGeom>
          <a:ln w="762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28221957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7359" y="284176"/>
            <a:ext cx="8739051" cy="1087424"/>
          </a:xfrm>
          <a:solidFill>
            <a:schemeClr val="tx1">
              <a:lumMod val="95000"/>
            </a:schemeClr>
          </a:solidFill>
          <a:ln w="76200">
            <a:solidFill>
              <a:schemeClr val="tx1"/>
            </a:solidFill>
          </a:ln>
          <a:scene3d>
            <a:camera prst="orthographicFront"/>
            <a:lightRig rig="threePt" dir="t"/>
          </a:scene3d>
          <a:sp3d>
            <a:bevelT prst="angle"/>
          </a:sp3d>
        </p:spPr>
        <p:txBody>
          <a:bodyPr>
            <a:normAutofit/>
          </a:bodyPr>
          <a:lstStyle/>
          <a:p>
            <a:pPr algn="ctr"/>
            <a:r>
              <a:rPr lang="uk-UA" sz="2400" b="1" dirty="0" err="1">
                <a:latin typeface="Times New Roman" panose="02020603050405020304" pitchFamily="18" charset="0"/>
                <a:cs typeface="Times New Roman" panose="02020603050405020304" pitchFamily="18" charset="0"/>
              </a:rPr>
              <a:t>Знаете</a:t>
            </a:r>
            <a:r>
              <a:rPr lang="uk-UA" sz="2400" b="1" dirty="0">
                <a:latin typeface="Times New Roman" panose="02020603050405020304" pitchFamily="18" charset="0"/>
                <a:cs typeface="Times New Roman" panose="02020603050405020304" pitchFamily="18" charset="0"/>
              </a:rPr>
              <a:t> </a:t>
            </a:r>
            <a:r>
              <a:rPr lang="uk-UA" sz="2400" b="1" dirty="0" err="1">
                <a:latin typeface="Times New Roman" panose="02020603050405020304" pitchFamily="18" charset="0"/>
                <a:cs typeface="Times New Roman" panose="02020603050405020304" pitchFamily="18" charset="0"/>
              </a:rPr>
              <a:t>ли</a:t>
            </a:r>
            <a:r>
              <a:rPr lang="uk-UA" sz="2400" b="1" dirty="0">
                <a:latin typeface="Times New Roman" panose="02020603050405020304" pitchFamily="18" charset="0"/>
                <a:cs typeface="Times New Roman" panose="02020603050405020304" pitchFamily="18" charset="0"/>
              </a:rPr>
              <a:t> </a:t>
            </a:r>
            <a:r>
              <a:rPr lang="uk-UA" sz="2400" b="1" dirty="0" err="1">
                <a:latin typeface="Times New Roman" panose="02020603050405020304" pitchFamily="18" charset="0"/>
                <a:cs typeface="Times New Roman" panose="02020603050405020304" pitchFamily="18" charset="0"/>
              </a:rPr>
              <a:t>вы</a:t>
            </a:r>
            <a:r>
              <a:rPr lang="uk-UA" sz="2400" b="1" dirty="0">
                <a:latin typeface="Times New Roman" panose="02020603050405020304" pitchFamily="18" charset="0"/>
                <a:cs typeface="Times New Roman" panose="02020603050405020304" pitchFamily="18" charset="0"/>
              </a:rPr>
              <a:t>?</a:t>
            </a:r>
          </a:p>
        </p:txBody>
      </p:sp>
      <p:sp>
        <p:nvSpPr>
          <p:cNvPr id="3" name="Объект 2"/>
          <p:cNvSpPr>
            <a:spLocks noGrp="1"/>
          </p:cNvSpPr>
          <p:nvPr>
            <p:ph idx="1"/>
          </p:nvPr>
        </p:nvSpPr>
        <p:spPr>
          <a:xfrm>
            <a:off x="640080" y="2103120"/>
            <a:ext cx="5133703" cy="4323806"/>
          </a:xfrm>
          <a:solidFill>
            <a:schemeClr val="accent1"/>
          </a:solidFill>
          <a:ln w="76200">
            <a:solidFill>
              <a:schemeClr val="tx1"/>
            </a:solidFill>
          </a:ln>
          <a:scene3d>
            <a:camera prst="orthographicFront"/>
            <a:lightRig rig="threePt" dir="t"/>
          </a:scene3d>
          <a:sp3d>
            <a:bevelT prst="angle"/>
          </a:sp3d>
        </p:spPr>
        <p:txBody>
          <a:bodyPr>
            <a:normAutofit fontScale="92500" lnSpcReduction="20000"/>
          </a:bodyPr>
          <a:lstStyle/>
          <a:p>
            <a:r>
              <a:rPr lang="ru-RU" sz="2400" b="1" dirty="0">
                <a:latin typeface="Times New Roman" panose="02020603050405020304" pitchFamily="18" charset="0"/>
                <a:cs typeface="Times New Roman" panose="02020603050405020304" pitchFamily="18" charset="0"/>
              </a:rPr>
              <a:t>Слово «музыка» подарили нам древние греки. Музы в  </a:t>
            </a:r>
            <a:r>
              <a:rPr lang="ru-RU" sz="2400" b="1" dirty="0" smtClean="0">
                <a:latin typeface="Times New Roman" panose="02020603050405020304" pitchFamily="18" charset="0"/>
                <a:cs typeface="Times New Roman" panose="02020603050405020304" pitchFamily="18" charset="0"/>
              </a:rPr>
              <a:t>древнегреческой </a:t>
            </a:r>
            <a:r>
              <a:rPr lang="ru-RU" sz="2400" b="1" dirty="0">
                <a:latin typeface="Times New Roman" panose="02020603050405020304" pitchFamily="18" charset="0"/>
                <a:cs typeface="Times New Roman" panose="02020603050405020304" pitchFamily="18" charset="0"/>
              </a:rPr>
              <a:t>мифологии  — дочери Зевса, богини, покровительствующие наукам и  искусствам. Муз девять. Правда, среди них не нашлось ни одной, </a:t>
            </a:r>
            <a:r>
              <a:rPr lang="ru-RU" sz="2400" b="1" dirty="0" smtClean="0">
                <a:latin typeface="Times New Roman" panose="02020603050405020304" pitchFamily="18" charset="0"/>
                <a:cs typeface="Times New Roman" panose="02020603050405020304" pitchFamily="18" charset="0"/>
              </a:rPr>
              <a:t>которая </a:t>
            </a:r>
            <a:r>
              <a:rPr lang="ru-RU" sz="2400" b="1" dirty="0">
                <a:latin typeface="Times New Roman" panose="02020603050405020304" pitchFamily="18" charset="0"/>
                <a:cs typeface="Times New Roman" panose="02020603050405020304" pitchFamily="18" charset="0"/>
              </a:rPr>
              <a:t>специально занималась бы искусством звуков. Одни считают, что это муза танцев Терпсихора как бы по служебной обязанности должна была покровительствовать музыке, сопровождающей танцы. Другие считают, что это было дело Евтерпы, музы лирической поэзии (стихи у  древних греков распевались под звуки инструмента).</a:t>
            </a:r>
            <a:endParaRPr lang="uk-UA" sz="2400" b="1" dirty="0">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6147436" y="2057400"/>
            <a:ext cx="5564776" cy="4715692"/>
          </a:xfrm>
          <a:prstGeom prst="roundRect">
            <a:avLst/>
          </a:prstGeom>
          <a:ln w="762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p>
          <a:p>
            <a:pPr algn="ctr"/>
            <a:endParaRPr lang="ru-RU" dirty="0"/>
          </a:p>
          <a:p>
            <a:pPr algn="ctr"/>
            <a:endParaRPr lang="ru-RU" dirty="0" smtClean="0"/>
          </a:p>
          <a:p>
            <a:pPr algn="ctr"/>
            <a:endParaRPr lang="ru-RU" dirty="0"/>
          </a:p>
          <a:p>
            <a:pPr algn="ctr"/>
            <a:r>
              <a:rPr lang="ru-RU" dirty="0" smtClean="0"/>
              <a:t> </a:t>
            </a:r>
            <a:endParaRPr lang="uk-UA" dirty="0"/>
          </a:p>
        </p:txBody>
      </p:sp>
      <p:pic>
        <p:nvPicPr>
          <p:cNvPr id="1026" name="Picture 2" descr="Значение слова ТЕРПСИХОРА - что э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9615" y="2821578"/>
            <a:ext cx="2572008" cy="2572008"/>
          </a:xfrm>
          <a:prstGeom prst="rect">
            <a:avLst/>
          </a:prstGeom>
          <a:noFill/>
          <a:ln w="76200">
            <a:solidFill>
              <a:schemeClr val="tx1"/>
            </a:solidFill>
          </a:ln>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pic>
        <p:nvPicPr>
          <p:cNvPr id="1028" name="Picture 4" descr="В поисках вдохновения: о чем просить греческих муз | Публикации | Вокруг  Свет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43802" y="2380133"/>
            <a:ext cx="2430447" cy="4046793"/>
          </a:xfrm>
          <a:prstGeom prst="rect">
            <a:avLst/>
          </a:prstGeom>
          <a:noFill/>
          <a:ln w="76200">
            <a:solidFill>
              <a:schemeClr val="tx1"/>
            </a:solidFill>
          </a:ln>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8238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1">
              <a:lumMod val="95000"/>
            </a:schemeClr>
          </a:solidFill>
          <a:ln w="76200">
            <a:solidFill>
              <a:schemeClr val="tx1"/>
            </a:solidFill>
          </a:ln>
          <a:scene3d>
            <a:camera prst="orthographicFront"/>
            <a:lightRig rig="threePt" dir="t"/>
          </a:scene3d>
          <a:sp3d>
            <a:bevelT prst="angle"/>
          </a:sp3d>
        </p:spPr>
        <p:txBody>
          <a:bodyPr>
            <a:normAutofit/>
          </a:bodyPr>
          <a:lstStyle/>
          <a:p>
            <a:pPr algn="ctr"/>
            <a:r>
              <a:rPr lang="uk-UA" sz="2800" b="1" dirty="0" err="1">
                <a:latin typeface="Times New Roman" panose="02020603050405020304" pitchFamily="18" charset="0"/>
                <a:cs typeface="Times New Roman" panose="02020603050405020304" pitchFamily="18" charset="0"/>
              </a:rPr>
              <a:t>Домашнее</a:t>
            </a:r>
            <a:r>
              <a:rPr lang="uk-UA" sz="2800" b="1" dirty="0">
                <a:latin typeface="Times New Roman" panose="02020603050405020304" pitchFamily="18" charset="0"/>
                <a:cs typeface="Times New Roman" panose="02020603050405020304" pitchFamily="18" charset="0"/>
              </a:rPr>
              <a:t> </a:t>
            </a:r>
            <a:r>
              <a:rPr lang="uk-UA" sz="2800" b="1" dirty="0" err="1" smtClean="0">
                <a:latin typeface="Times New Roman" panose="02020603050405020304" pitchFamily="18" charset="0"/>
                <a:cs typeface="Times New Roman" panose="02020603050405020304" pitchFamily="18" charset="0"/>
              </a:rPr>
              <a:t>задание</a:t>
            </a:r>
            <a:r>
              <a:rPr lang="uk-UA" sz="2800" b="1" dirty="0" smtClean="0">
                <a:latin typeface="Times New Roman" panose="02020603050405020304" pitchFamily="18" charset="0"/>
                <a:cs typeface="Times New Roman" panose="02020603050405020304" pitchFamily="18" charset="0"/>
              </a:rPr>
              <a:t/>
            </a:r>
            <a:br>
              <a:rPr lang="uk-UA" sz="2800" b="1" dirty="0" smtClean="0">
                <a:latin typeface="Times New Roman" panose="02020603050405020304" pitchFamily="18" charset="0"/>
                <a:cs typeface="Times New Roman" panose="02020603050405020304" pitchFamily="18" charset="0"/>
              </a:rPr>
            </a:br>
            <a:r>
              <a:rPr lang="uk-UA" sz="2800" b="1" dirty="0" err="1" smtClean="0">
                <a:latin typeface="Times New Roman" panose="02020603050405020304" pitchFamily="18" charset="0"/>
                <a:cs typeface="Times New Roman" panose="02020603050405020304" pitchFamily="18" charset="0"/>
              </a:rPr>
              <a:t>Упражнение</a:t>
            </a:r>
            <a:r>
              <a:rPr lang="uk-UA" sz="2800" b="1" dirty="0" smtClean="0">
                <a:latin typeface="Times New Roman" panose="02020603050405020304" pitchFamily="18" charset="0"/>
                <a:cs typeface="Times New Roman" panose="02020603050405020304" pitchFamily="18" charset="0"/>
              </a:rPr>
              <a:t> : 336.</a:t>
            </a:r>
            <a:endParaRPr lang="uk-UA"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ln w="76200">
            <a:solidFill>
              <a:schemeClr val="tx1"/>
            </a:solidFill>
          </a:ln>
          <a:scene3d>
            <a:camera prst="orthographicFront"/>
            <a:lightRig rig="threePt" dir="t"/>
          </a:scene3d>
          <a:sp3d>
            <a:bevelT prst="angle"/>
          </a:sp3d>
        </p:spPr>
        <p:txBody>
          <a:bodyPr>
            <a:normAutofit/>
          </a:bodyPr>
          <a:lstStyle/>
          <a:p>
            <a:r>
              <a:rPr lang="ru-RU" sz="2800" b="1" dirty="0">
                <a:latin typeface="Times New Roman" panose="02020603050405020304" pitchFamily="18" charset="0"/>
                <a:cs typeface="Times New Roman" panose="02020603050405020304" pitchFamily="18" charset="0"/>
              </a:rPr>
              <a:t>По учебнику: </a:t>
            </a:r>
            <a:endParaRPr lang="ru-RU" sz="2800" b="1" dirty="0" smtClean="0">
              <a:latin typeface="Times New Roman" panose="02020603050405020304" pitchFamily="18" charset="0"/>
              <a:cs typeface="Times New Roman" panose="02020603050405020304" pitchFamily="18" charset="0"/>
            </a:endParaRPr>
          </a:p>
          <a:p>
            <a:r>
              <a:rPr lang="ru-RU" sz="2800" b="1" dirty="0" err="1" smtClean="0">
                <a:latin typeface="Times New Roman" panose="02020603050405020304" pitchFamily="18" charset="0"/>
                <a:cs typeface="Times New Roman" panose="02020603050405020304" pitchFamily="18" charset="0"/>
              </a:rPr>
              <a:t>Баландина</a:t>
            </a:r>
            <a:r>
              <a:rPr lang="ru-RU" sz="2800" b="1" dirty="0" smtClean="0">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Н. Ф. </a:t>
            </a:r>
            <a:r>
              <a:rPr lang="ru-RU" sz="2800" b="1" dirty="0" smtClean="0">
                <a:latin typeface="Times New Roman" panose="02020603050405020304" pitchFamily="18" charset="0"/>
                <a:cs typeface="Times New Roman" panose="02020603050405020304" pitchFamily="18" charset="0"/>
              </a:rPr>
              <a:t>Русский </a:t>
            </a:r>
            <a:r>
              <a:rPr lang="ru-RU" sz="2800" b="1" dirty="0">
                <a:latin typeface="Times New Roman" panose="02020603050405020304" pitchFamily="18" charset="0"/>
                <a:cs typeface="Times New Roman" panose="02020603050405020304" pitchFamily="18" charset="0"/>
              </a:rPr>
              <a:t>язык (5-й год обучения) для общеобразовательных учебных заведений с обучением на украинском языке : учеб. для 9 класса </a:t>
            </a:r>
            <a:r>
              <a:rPr lang="ru-RU" sz="2800" b="1" dirty="0" err="1" smtClean="0">
                <a:latin typeface="Times New Roman" panose="02020603050405020304" pitchFamily="18" charset="0"/>
                <a:cs typeface="Times New Roman" panose="02020603050405020304" pitchFamily="18" charset="0"/>
              </a:rPr>
              <a:t>общеобразоват</a:t>
            </a:r>
            <a:r>
              <a:rPr lang="ru-RU" sz="2800" b="1" dirty="0">
                <a:latin typeface="Times New Roman" panose="02020603050405020304" pitchFamily="18" charset="0"/>
                <a:cs typeface="Times New Roman" panose="02020603050405020304" pitchFamily="18" charset="0"/>
              </a:rPr>
              <a:t>. учеб. заведений / Н. Ф. </a:t>
            </a:r>
            <a:r>
              <a:rPr lang="ru-RU" sz="2800" b="1" dirty="0" err="1">
                <a:latin typeface="Times New Roman" panose="02020603050405020304" pitchFamily="18" charset="0"/>
                <a:cs typeface="Times New Roman" panose="02020603050405020304" pitchFamily="18" charset="0"/>
              </a:rPr>
              <a:t>Баландина</a:t>
            </a:r>
            <a:r>
              <a:rPr lang="ru-RU" sz="2800" b="1" dirty="0">
                <a:latin typeface="Times New Roman" panose="02020603050405020304" pitchFamily="18" charset="0"/>
                <a:cs typeface="Times New Roman" panose="02020603050405020304" pitchFamily="18" charset="0"/>
              </a:rPr>
              <a:t>. — Харьков : Изд-во «</a:t>
            </a:r>
            <a:r>
              <a:rPr lang="ru-RU" sz="2800" b="1" dirty="0" smtClean="0">
                <a:latin typeface="Times New Roman" panose="02020603050405020304" pitchFamily="18" charset="0"/>
                <a:cs typeface="Times New Roman" panose="02020603050405020304" pitchFamily="18" charset="0"/>
              </a:rPr>
              <a:t>Ранок</a:t>
            </a:r>
            <a:r>
              <a:rPr lang="ru-RU" sz="2800" b="1" dirty="0">
                <a:latin typeface="Times New Roman" panose="02020603050405020304" pitchFamily="18" charset="0"/>
                <a:cs typeface="Times New Roman" panose="02020603050405020304" pitchFamily="18" charset="0"/>
              </a:rPr>
              <a:t>», 2017. — 256 с. : ил</a:t>
            </a:r>
            <a:endParaRPr lang="uk-UA"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39330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каймление">
  <a:themeElements>
    <a:clrScheme name="Окаймление">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Окаймление">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каймление">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emplate>Окаймление</Template>
  <TotalTime>57</TotalTime>
  <Words>551</Words>
  <Application>Microsoft Office PowerPoint</Application>
  <PresentationFormat>Широкоэкранный</PresentationFormat>
  <Paragraphs>51</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Corbel</vt:lpstr>
      <vt:lpstr>Times New Roman</vt:lpstr>
      <vt:lpstr>Wingdings</vt:lpstr>
      <vt:lpstr>Окаймление</vt:lpstr>
      <vt:lpstr>9 класс Синонимия бессоюзных и  союзных сложных предложений</vt:lpstr>
      <vt:lpstr>Лингвистическое исследование.  Сравните предложения в  левой и  правой колонках. Определите их сходство и  различие. Можно ли их считать синтаксическими синонимами и почему?</vt:lpstr>
      <vt:lpstr>Бессоюзные предложения, части которых синтаксически равноправны, синонимичны сложносочинённым предложениям. Между их частями можно вставить сочинительные союзы. Сравните:</vt:lpstr>
      <vt:lpstr>Определите смысловые отношения, средства и виды синтаксической связи между частями сложных предложений левой и  правой колонок. Объясните пунктуацию.</vt:lpstr>
      <vt:lpstr>Бессоюзные сложные предложения, части которых синтаксически неравноправны, синонимичны сложноподчинённым предложениям.  Между их частями можно вставить подчинительные союзы. Сравните:</vt:lpstr>
      <vt:lpstr>Сравните предложения в  левой и  правой колонках. В  чем их сходство и  различие?  Объясните знаки препинания.</vt:lpstr>
      <vt:lpstr>Некоторые бессоюзные сложные предложения допускают различное толкование, поэтому их можно соотнести и  со сложносочинёнными, и  со сложноподчинёнными предложениями. Сравните: </vt:lpstr>
      <vt:lpstr>Лингвистическое исследование.  Укажите, можно ли данные предложения считать синтаксическими синонимами. Подумайте, почему при определении смысловых отношений между частями некоторых бессоюзных сложных предложений возникают трудности.</vt:lpstr>
      <vt:lpstr>Знаете ли вы?</vt:lpstr>
      <vt:lpstr>Домашнее задание Упражнение : 336.</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 класс Синонимия бессоюзных и  союзных сложных предложений</dc:title>
  <dc:creator>Svitlana</dc:creator>
  <cp:lastModifiedBy>Svitlana</cp:lastModifiedBy>
  <cp:revision>28</cp:revision>
  <dcterms:created xsi:type="dcterms:W3CDTF">2021-04-06T14:06:50Z</dcterms:created>
  <dcterms:modified xsi:type="dcterms:W3CDTF">2021-04-06T15:04:36Z</dcterms:modified>
</cp:coreProperties>
</file>