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58" r:id="rId3"/>
    <p:sldId id="259" r:id="rId4"/>
    <p:sldId id="260" r:id="rId5"/>
    <p:sldId id="257" r:id="rId6"/>
    <p:sldId id="262" r:id="rId7"/>
    <p:sldId id="265" r:id="rId8"/>
    <p:sldId id="269" r:id="rId9"/>
    <p:sldId id="263" r:id="rId10"/>
    <p:sldId id="266" r:id="rId11"/>
    <p:sldId id="267" r:id="rId12"/>
    <p:sldId id="268" r:id="rId13"/>
    <p:sldId id="270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2" autoAdjust="0"/>
    <p:restoredTop sz="94660"/>
  </p:normalViewPr>
  <p:slideViewPr>
    <p:cSldViewPr snapToGrid="0">
      <p:cViewPr>
        <p:scale>
          <a:sx n="95" d="100"/>
          <a:sy n="95" d="100"/>
        </p:scale>
        <p:origin x="-67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32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456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104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76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671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274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26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009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549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5520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5470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0705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6174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5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A9FA0AC-7A20-45CB-94AA-7E9C8917F322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70EEAB9-CBFD-4073-A88D-DD90D56714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198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https://www.youtube.com/embed/6zkxwfU-ThM" TargetMode="External"/><Relationship Id="rId1" Type="http://schemas.openxmlformats.org/officeDocument/2006/relationships/video" Target="https://www.youtube.com/embed/4aPs11B6iVE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fiz-cultura.ucoz.ua/_nw/4/90410536.png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-Qz_tNyUio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590" y="393032"/>
            <a:ext cx="11590421" cy="2873103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Тичина </a:t>
            </a:r>
            <a:r>
              <a:rPr lang="ru-RU" i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ru-RU" b="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ru-RU" b="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Гаї</a:t>
            </a:r>
            <a:r>
              <a:rPr lang="ru-RU" b="0" i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b="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шумлять</a:t>
            </a:r>
            <a:r>
              <a:rPr lang="ru-RU" b="0" i="1" dirty="0">
                <a:solidFill>
                  <a:srgbClr val="002060"/>
                </a:solidFill>
                <a:latin typeface="Arial Narrow" panose="020B0606020202030204" pitchFamily="34" charset="0"/>
              </a:rPr>
              <a:t>...», «</a:t>
            </a:r>
            <a:r>
              <a:rPr lang="ru-RU" b="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Блакить</a:t>
            </a:r>
            <a:r>
              <a:rPr lang="ru-RU" b="0" i="1" dirty="0">
                <a:solidFill>
                  <a:srgbClr val="002060"/>
                </a:solidFill>
                <a:latin typeface="Arial Narrow" panose="020B0606020202030204" pitchFamily="34" charset="0"/>
              </a:rPr>
              <a:t> мою душу </a:t>
            </a:r>
            <a:r>
              <a:rPr lang="ru-RU" b="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обвіяла</a:t>
            </a:r>
            <a:r>
              <a:rPr lang="ru-RU" b="0" i="1" dirty="0">
                <a:solidFill>
                  <a:srgbClr val="002060"/>
                </a:solidFill>
                <a:latin typeface="Arial Narrow" panose="020B0606020202030204" pitchFamily="34" charset="0"/>
              </a:rPr>
              <a:t>…».</a:t>
            </a:r>
            <a:r>
              <a:rPr lang="uk-UA" i="1" dirty="0">
                <a:solidFill>
                  <a:srgbClr val="002060"/>
                </a:solidFill>
              </a:rPr>
              <a:t/>
            </a:r>
            <a:br>
              <a:rPr lang="uk-UA" i="1" dirty="0">
                <a:solidFill>
                  <a:srgbClr val="002060"/>
                </a:solidFill>
              </a:rPr>
            </a:b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Мелодійність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віршів </a:t>
            </a:r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Павла Тичини</a:t>
            </a:r>
            <a:endParaRPr lang="uk-UA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245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210" y="760020"/>
            <a:ext cx="4180115" cy="47263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8860" y="834428"/>
            <a:ext cx="67338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 Тичина був обдарованим, талановитим хлопчиком. Він рано навчився читати, мав чудовий голос і слу</a:t>
            </a:r>
            <a:r>
              <a:rPr lang="uk-UA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«Звідки мова моя, слова я брав від кого? – Від матері. Її ж бо голос чую повсякчас, немов близенько десь отут вона ще й нині…». «В уяві моїй вона завжди живе поряд з піснею, сестрою її рідною. Ще відтоді, як незабутня мати, схиляючись над колискою, виспівувала найніжніших пісень і добирала </a:t>
            </a:r>
            <a:r>
              <a:rPr lang="uk-UA" sz="2400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найголубливіших</a:t>
            </a:r>
            <a:r>
              <a:rPr lang="uk-UA" sz="2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слів» </a:t>
            </a:r>
            <a:r>
              <a:rPr lang="uk-UA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[Погрібний 2011: 17], – 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 скаже Павло Тичина, творчість якого пронизана материнською піснею. 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339" y="0"/>
            <a:ext cx="10571998" cy="97045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219" y="296883"/>
            <a:ext cx="7959012" cy="3313216"/>
          </a:xfrm>
        </p:spPr>
        <p:txBody>
          <a:bodyPr/>
          <a:lstStyle/>
          <a:p>
            <a:pPr marL="0" indent="45720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solidFill>
                  <a:schemeClr val="bg1"/>
                </a:solidFill>
              </a:rPr>
              <a:t>Оскільки</a:t>
            </a:r>
            <a:r>
              <a:rPr lang="ru-RU" dirty="0">
                <a:solidFill>
                  <a:schemeClr val="bg1"/>
                </a:solidFill>
              </a:rPr>
              <a:t> родина </a:t>
            </a:r>
            <a:r>
              <a:rPr lang="ru-RU" dirty="0" err="1">
                <a:solidFill>
                  <a:schemeClr val="bg1"/>
                </a:solidFill>
              </a:rPr>
              <a:t>була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бідна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дати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освіту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дітям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було</a:t>
            </a:r>
            <a:r>
              <a:rPr lang="ru-RU" dirty="0">
                <a:solidFill>
                  <a:schemeClr val="bg1"/>
                </a:solidFill>
              </a:rPr>
              <a:t> складно, батьки </a:t>
            </a:r>
            <a:r>
              <a:rPr lang="ru-RU" dirty="0" err="1">
                <a:solidFill>
                  <a:schemeClr val="bg1"/>
                </a:solidFill>
              </a:rPr>
              <a:t>прислухалися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поради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першої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вчительки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Серафими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Миколаївни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Морачевської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Вона </a:t>
            </a:r>
            <a:r>
              <a:rPr lang="ru-RU" dirty="0" err="1" smtClean="0">
                <a:solidFill>
                  <a:schemeClr val="bg1"/>
                </a:solidFill>
              </a:rPr>
              <a:t>запропонувала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віддати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сина</a:t>
            </a:r>
            <a:r>
              <a:rPr lang="ru-RU" dirty="0">
                <a:solidFill>
                  <a:schemeClr val="bg1"/>
                </a:solidFill>
              </a:rPr>
              <a:t> в один з </a:t>
            </a:r>
            <a:r>
              <a:rPr lang="ru-RU" dirty="0" err="1">
                <a:solidFill>
                  <a:schemeClr val="bg1"/>
                </a:solidFill>
              </a:rPr>
              <a:t>монастирських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хорів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Чернігова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pPr marL="0" indent="45720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той час при хорах </a:t>
            </a:r>
            <a:r>
              <a:rPr lang="ru-RU" dirty="0" err="1">
                <a:solidFill>
                  <a:schemeClr val="bg1"/>
                </a:solidFill>
              </a:rPr>
              <a:t>дітей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навчали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Павло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став </a:t>
            </a:r>
            <a:r>
              <a:rPr lang="ru-RU" dirty="0" err="1">
                <a:solidFill>
                  <a:srgbClr val="002060"/>
                </a:solidFill>
              </a:rPr>
              <a:t>співаком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архієрейського</a:t>
            </a:r>
            <a:r>
              <a:rPr lang="ru-RU" dirty="0">
                <a:solidFill>
                  <a:srgbClr val="002060"/>
                </a:solidFill>
              </a:rPr>
              <a:t> хору при </a:t>
            </a:r>
            <a:r>
              <a:rPr lang="ru-RU" dirty="0" err="1">
                <a:solidFill>
                  <a:srgbClr val="002060"/>
                </a:solidFill>
              </a:rPr>
              <a:t>монастирі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дев’ять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років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Навчався</a:t>
            </a:r>
            <a:r>
              <a:rPr lang="ru-RU" dirty="0">
                <a:solidFill>
                  <a:schemeClr val="bg1"/>
                </a:solidFill>
              </a:rPr>
              <a:t> в духовному </a:t>
            </a:r>
            <a:r>
              <a:rPr lang="ru-RU" dirty="0" err="1">
                <a:solidFill>
                  <a:schemeClr val="bg1"/>
                </a:solidFill>
              </a:rPr>
              <a:t>училищі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був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відзначений</a:t>
            </a:r>
            <a:r>
              <a:rPr lang="ru-RU" dirty="0">
                <a:solidFill>
                  <a:schemeClr val="bg1"/>
                </a:solidFill>
              </a:rPr>
              <a:t> регентом хору як </a:t>
            </a:r>
            <a:r>
              <a:rPr lang="ru-RU" dirty="0" err="1">
                <a:solidFill>
                  <a:schemeClr val="bg1"/>
                </a:solidFill>
              </a:rPr>
              <a:t>здібний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здатний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навчати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новачків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нотної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грамоти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45720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 smtClean="0">
                <a:solidFill>
                  <a:schemeClr val="bg1"/>
                </a:solidFill>
              </a:rPr>
              <a:t>Семінарські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вчителі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музики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співів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бачили</a:t>
            </a:r>
            <a:r>
              <a:rPr lang="ru-RU" dirty="0">
                <a:solidFill>
                  <a:schemeClr val="bg1"/>
                </a:solidFill>
              </a:rPr>
              <a:t> в молодому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Тичині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музиканта</a:t>
            </a:r>
            <a:r>
              <a:rPr lang="ru-RU" dirty="0">
                <a:solidFill>
                  <a:srgbClr val="002060"/>
                </a:solidFill>
              </a:rPr>
              <a:t> – </a:t>
            </a:r>
            <a:r>
              <a:rPr lang="ru-RU" dirty="0" err="1">
                <a:solidFill>
                  <a:srgbClr val="002060"/>
                </a:solidFill>
              </a:rPr>
              <a:t>виконавця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або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диригента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991" y="629394"/>
            <a:ext cx="3131108" cy="4001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279" y="3766078"/>
            <a:ext cx="5263297" cy="291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7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522" y="356260"/>
            <a:ext cx="7196447" cy="2838202"/>
          </a:xfrm>
        </p:spPr>
        <p:txBody>
          <a:bodyPr>
            <a:noAutofit/>
          </a:bodyPr>
          <a:lstStyle/>
          <a:p>
            <a:pPr algn="l"/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Павло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Григорович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володів кількома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музичними інструментами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улюбленим був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кларнет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якому він грав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духовому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оркестрі. </a:t>
            </a:r>
            <a:b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uk-UA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Керував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семінарським хором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Чернігові,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пізніше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живучи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Києві, – кількома хорами.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Для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друзів та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рідних </a:t>
            </a:r>
            <a:r>
              <a:rPr lang="uk-UA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бандурі, на роялі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Писав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музикантів і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композиторів, редагував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багатотомне зібрання творів українського 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композитора </a:t>
            </a:r>
            <a:r>
              <a:rPr lang="uk-UA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К.Стеценка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перекладав лібрето опер</a:t>
            </a:r>
            <a:r>
              <a:rPr lang="uk-UA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18379" r="18379"/>
          <a:stretch>
            <a:fillRect/>
          </a:stretch>
        </p:blipFill>
        <p:spPr>
          <a:xfrm>
            <a:off x="8040688" y="3248025"/>
            <a:ext cx="4151312" cy="29448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639" y="473562"/>
            <a:ext cx="3311855" cy="44487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33" y="3682656"/>
            <a:ext cx="3989614" cy="287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49382" y="237506"/>
            <a:ext cx="11530940" cy="1733797"/>
          </a:xfrm>
        </p:spPr>
        <p:txBody>
          <a:bodyPr/>
          <a:lstStyle/>
          <a:p>
            <a:r>
              <a:rPr lang="ru-RU" sz="2800" b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</a:t>
            </a:r>
            <a:r>
              <a:rPr lang="ru-RU" sz="28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Тичина</a:t>
            </a:r>
            <a:r>
              <a:rPr lang="ru-RU" sz="28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навчав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нот </a:t>
            </a:r>
            <a:r>
              <a:rPr lang="ru-RU" sz="2800" b="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b="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композитора 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хорового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диригента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</a:t>
            </a:r>
            <a:r>
              <a:rPr lang="ru-RU" sz="28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Верьовку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800" b="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потоваришували</a:t>
            </a:r>
            <a:r>
              <a:rPr lang="ru-RU" sz="2800" b="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Чернігівській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духовній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семінарії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дружбу 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пронесли </a:t>
            </a:r>
            <a:r>
              <a:rPr lang="ru-RU" sz="2800" b="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крізь</a:t>
            </a:r>
            <a: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роки. </a:t>
            </a:r>
            <a:br>
              <a:rPr lang="ru-RU" sz="2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3" y="2232559"/>
            <a:ext cx="6733309" cy="414758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061860" y="2227476"/>
            <a:ext cx="46234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solidFill>
                  <a:schemeClr val="bg1"/>
                </a:solidFill>
              </a:rPr>
              <a:t>Разом з ним в дитинстві був,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разом і тепер весь час..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Будь же славен, хор Верьовки,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що по світу ти розносиш</a:t>
            </a:r>
          </a:p>
          <a:p>
            <a:pPr algn="ctr"/>
            <a:endParaRPr lang="uk-UA" i="1" dirty="0" smtClean="0">
              <a:solidFill>
                <a:schemeClr val="bg1"/>
              </a:solidFill>
            </a:endParaRP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і російську, й білоруську,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й </a:t>
            </a:r>
            <a:r>
              <a:rPr lang="uk-UA" i="1" dirty="0" err="1" smtClean="0">
                <a:solidFill>
                  <a:schemeClr val="bg1"/>
                </a:solidFill>
              </a:rPr>
              <a:t>ніжную</a:t>
            </a:r>
            <a:r>
              <a:rPr lang="uk-UA" i="1" dirty="0" smtClean="0">
                <a:solidFill>
                  <a:schemeClr val="bg1"/>
                </a:solidFill>
              </a:rPr>
              <a:t> </a:t>
            </a:r>
            <a:r>
              <a:rPr lang="uk-UA" i="1" dirty="0" err="1" smtClean="0">
                <a:solidFill>
                  <a:schemeClr val="bg1"/>
                </a:solidFill>
              </a:rPr>
              <a:t>сестринськую</a:t>
            </a:r>
            <a:r>
              <a:rPr lang="uk-UA" i="1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нашу пісню любую,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пісню </a:t>
            </a:r>
            <a:r>
              <a:rPr lang="uk-UA" i="1" dirty="0" err="1" smtClean="0">
                <a:solidFill>
                  <a:schemeClr val="bg1"/>
                </a:solidFill>
              </a:rPr>
              <a:t>українськую</a:t>
            </a:r>
            <a:r>
              <a:rPr lang="uk-UA" i="1" dirty="0" smtClean="0">
                <a:solidFill>
                  <a:schemeClr val="bg1"/>
                </a:solidFill>
              </a:rPr>
              <a:t>!</a:t>
            </a:r>
          </a:p>
          <a:p>
            <a:pPr algn="ctr"/>
            <a:endParaRPr lang="uk-UA" i="1" dirty="0" smtClean="0">
              <a:solidFill>
                <a:schemeClr val="bg1"/>
              </a:solidFill>
            </a:endParaRP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…Нашу пісню </a:t>
            </a:r>
            <a:r>
              <a:rPr lang="uk-UA" i="1" dirty="0" err="1" smtClean="0">
                <a:solidFill>
                  <a:schemeClr val="bg1"/>
                </a:solidFill>
              </a:rPr>
              <a:t>славную</a:t>
            </a:r>
            <a:r>
              <a:rPr lang="uk-UA" i="1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пісню </a:t>
            </a:r>
            <a:r>
              <a:rPr lang="uk-UA" i="1" dirty="0" err="1" smtClean="0">
                <a:solidFill>
                  <a:schemeClr val="bg1"/>
                </a:solidFill>
              </a:rPr>
              <a:t>українськую</a:t>
            </a:r>
            <a:r>
              <a:rPr lang="uk-UA" i="1" dirty="0" smtClean="0">
                <a:solidFill>
                  <a:schemeClr val="bg1"/>
                </a:solidFill>
              </a:rPr>
              <a:t>!..</a:t>
            </a:r>
          </a:p>
          <a:p>
            <a:pPr algn="ctr"/>
            <a:r>
              <a:rPr lang="uk-UA" i="1" dirty="0" smtClean="0">
                <a:solidFill>
                  <a:schemeClr val="bg1"/>
                </a:solidFill>
              </a:rPr>
              <a:t>(«Зустріч з Верьовкою у Тампере»)</a:t>
            </a:r>
            <a:endParaRPr lang="uk-UA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2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263" y="331151"/>
            <a:ext cx="7849589" cy="64940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Збірка </a:t>
            </a:r>
            <a:r>
              <a:rPr lang="uk-UA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«Сонячні кларнети»</a:t>
            </a:r>
            <a:r>
              <a:rPr lang="uk-UA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засвідчила народження поета, що розвинув традиції українського символізму і став творцем нової, незнаної стильової якості - </a:t>
            </a:r>
            <a:r>
              <a:rPr lang="uk-UA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кларнетизму</a:t>
            </a:r>
            <a:r>
              <a:rPr lang="uk-UA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[термін, запропонований Ю. </a:t>
            </a:r>
            <a:r>
              <a:rPr lang="uk-UA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Лавріненком</a:t>
            </a:r>
            <a:r>
              <a:rPr lang="uk-UA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В.Баркою</a:t>
            </a:r>
            <a:r>
              <a:rPr lang="uk-UA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світобачення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образного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митця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синтетично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поєдналися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кольоровий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слух» і «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слуховий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слово» і «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слові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єдність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мікрокосму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та «макрокосму».</a:t>
            </a:r>
          </a:p>
          <a:p>
            <a:r>
              <a:rPr lang="uk-UA" sz="32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Поезія «Гаї </a:t>
            </a:r>
            <a:r>
              <a:rPr lang="uk-UA" sz="3200" u="sng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шумлять</a:t>
            </a:r>
            <a:r>
              <a:rPr lang="uk-UA" sz="32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...» ввійшла до збірки поета «Сонячні кларнети».</a:t>
            </a:r>
            <a:endParaRPr lang="ru-RU" sz="3200" u="sng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492" y="135577"/>
            <a:ext cx="2761508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084" y="3330348"/>
            <a:ext cx="3133230" cy="352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7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2" y="332510"/>
            <a:ext cx="4738254" cy="311133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92436" y="366638"/>
            <a:ext cx="67847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Пейзажна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лірика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поета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містить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собі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майже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завжди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музичне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чи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звукове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поняття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– арфа,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дзвін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мелодія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, скрипка, бандура, флейта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чи</a:t>
            </a:r>
            <a:r>
              <a:rPr lang="ru-RU" sz="28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орган. </a:t>
            </a:r>
            <a:endParaRPr lang="uk-UA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4800" y="3485983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У вірші «Гаї </a:t>
            </a:r>
            <a:r>
              <a:rPr lang="uk-UA" sz="24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шумлять</a:t>
            </a:r>
            <a:r>
              <a:rPr lang="uk-UA" sz="2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…» переважають життєрадісні, оптимістичні мотиви. Вчитуючись у поезію, чуєш звуки замріяних гаїв, голублячий шепіт трав, ніжний голос закоханого героя. Інтонація вірша м’яка, милозвучна, відповідає настроєві ліричного героя.</a:t>
            </a:r>
            <a:endParaRPr lang="uk-UA" sz="24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683" y="2446317"/>
            <a:ext cx="5213268" cy="389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1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aPs11B6iV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287486" y="4203123"/>
            <a:ext cx="4572000" cy="257175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 «Гаї </a:t>
            </a:r>
            <a:r>
              <a:rPr lang="uk-UA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шумлять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…» Павла Тичини поклав на музику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Майборода,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і сучасні виконавці не оминули цієї поезії.</a:t>
            </a:r>
            <a:endParaRPr lang="uk-UA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6zkxwfU-ThM"/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38546" y="1620612"/>
            <a:ext cx="4572000" cy="2571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849" y="2066306"/>
            <a:ext cx="3645725" cy="463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0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Аналіз поезії «Гаї </a:t>
            </a:r>
            <a:r>
              <a:rPr lang="uk-UA" dirty="0" err="1" smtClean="0"/>
              <a:t>шумлять</a:t>
            </a:r>
            <a:r>
              <a:rPr lang="uk-UA" dirty="0" smtClean="0"/>
              <a:t>…»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634" y="2174875"/>
            <a:ext cx="5683951" cy="576262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66256" y="2101932"/>
            <a:ext cx="5961412" cy="4560125"/>
          </a:xfrm>
        </p:spPr>
        <p:txBody>
          <a:bodyPr>
            <a:normAutofit lnSpcReduction="10000"/>
          </a:bodyPr>
          <a:lstStyle/>
          <a:p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 першій строфі поезії </a:t>
            </a:r>
            <a:r>
              <a:rPr lang="uk-UA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«Гаї </a:t>
            </a:r>
            <a:r>
              <a:rPr lang="uk-UA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шумлять</a:t>
            </a:r>
            <a:r>
              <a:rPr lang="uk-UA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»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ліричний герой, від 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імені якого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йде мова, сповнений 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бадьорого, піднесеного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настрою: на 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лоні природи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він намагається осмислити стан власної душі. </a:t>
            </a:r>
            <a:endParaRPr lang="uk-UA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метафори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шумлять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b="1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біжать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передають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динаміку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руху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слухове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відчуття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вітру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авторська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знахідка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- </a:t>
            </a:r>
            <a:r>
              <a:rPr lang="ru-RU" u="sng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вживання</a:t>
            </a:r>
            <a:r>
              <a:rPr lang="ru-RU" u="sng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u="sng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спарених</a:t>
            </a:r>
            <a:r>
              <a:rPr lang="ru-RU" u="sng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u="sng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слів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близьких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до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синонімів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;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Цей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наскрізний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прийом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дозволяє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елегантно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делікатно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нарощувати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глибину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вражень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відчуттів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і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водночас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посилювати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мелодійність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вірша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ключова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функція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належить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прикладці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дивуюся</a:t>
            </a:r>
            <a:r>
              <a:rPr lang="ru-RU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якій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закладене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запитання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чого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душі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моїй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так весело».</a:t>
            </a:r>
            <a:endParaRPr lang="uk-UA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7415" y="2137558"/>
            <a:ext cx="5866040" cy="4720442"/>
          </a:xfrm>
        </p:spPr>
        <p:txBody>
          <a:bodyPr>
            <a:noAutofit/>
          </a:bodyPr>
          <a:lstStyle/>
          <a:p>
            <a:pPr marL="628650" indent="-28575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Тут і 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гай, </a:t>
            </a:r>
            <a:r>
              <a:rPr lang="ru-RU" sz="1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який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уже </a:t>
            </a:r>
            <a:r>
              <a:rPr lang="ru-RU" sz="1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мріє</a:t>
            </a:r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тихо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щось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вибудуймо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наскрізну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лінію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пошуку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утаємниченого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: герой: 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«</a:t>
            </a:r>
            <a:r>
              <a:rPr lang="ru-RU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чогось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душі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моїй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так весело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», «</a:t>
            </a:r>
            <a:r>
              <a:rPr lang="ru-RU" sz="1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когось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все жду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», і в тон </a:t>
            </a:r>
            <a:r>
              <a:rPr lang="ru-RU" sz="1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йому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«</a:t>
            </a:r>
            <a:r>
              <a:rPr lang="ru-RU" sz="1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щось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мріє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гай</a:t>
            </a:r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»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),</a:t>
            </a:r>
          </a:p>
          <a:p>
            <a:pPr indent="34290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і 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золото неба 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перед заходом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сонця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- </a:t>
            </a:r>
            <a:r>
              <a:rPr lang="ru-RU" sz="1600" u="sng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зорові</a:t>
            </a:r>
            <a:r>
              <a:rPr lang="ru-RU" sz="16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u="sng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образи</a:t>
            </a:r>
            <a:r>
              <a:rPr lang="ru-RU" sz="1600" u="sng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умиротворення</a:t>
            </a:r>
            <a:r>
              <a:rPr lang="ru-RU" sz="16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indent="342900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А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насамкінець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- </a:t>
            </a:r>
            <a:r>
              <a:rPr lang="ru-RU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сплеск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динаміки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ріки</a:t>
            </a:r>
            <a:r>
              <a:rPr lang="ru-RU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як 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розкриття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енергетики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закоханого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героя:</a:t>
            </a:r>
          </a:p>
          <a:p>
            <a:pPr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Мов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золото - поколото,</a:t>
            </a:r>
          </a:p>
          <a:p>
            <a:pPr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Горить-тремтить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ріка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,</a:t>
            </a:r>
          </a:p>
          <a:p>
            <a:pPr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Як </a:t>
            </a: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музика</a:t>
            </a:r>
            <a:r>
              <a:rPr lang="ru-RU" sz="16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628650" indent="-285750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маємо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одночасне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подвійне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сприйняття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вечірнього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пейзажу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: на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фоні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сонця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сідає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за горизонт, </a:t>
            </a:r>
            <a:r>
              <a:rPr lang="ru-RU" sz="1600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ріка</a:t>
            </a:r>
            <a:r>
              <a:rPr lang="ru-RU" sz="16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«</a:t>
            </a:r>
            <a:r>
              <a:rPr lang="ru-RU" sz="1600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горить-тремтить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»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золотими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хвилями-зблисками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і </a:t>
            </a: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водночас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звучить</a:t>
            </a:r>
            <a:r>
              <a:rPr lang="ru-RU" sz="16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, «</a:t>
            </a: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тремтить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 як </a:t>
            </a:r>
            <a:r>
              <a:rPr lang="ru-RU" sz="1600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музика</a:t>
            </a:r>
            <a:r>
              <a:rPr lang="ru-RU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63279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Аналіз поезії «Гаї </a:t>
            </a:r>
            <a:r>
              <a:rPr lang="uk-UA" dirty="0" err="1" smtClean="0"/>
              <a:t>шумлять</a:t>
            </a:r>
            <a:r>
              <a:rPr lang="uk-UA" dirty="0" smtClean="0"/>
              <a:t>…»</a:t>
            </a:r>
            <a:endParaRPr lang="uk-UA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814728" y="1923803"/>
            <a:ext cx="5189857" cy="827334"/>
          </a:xfrm>
        </p:spPr>
        <p:txBody>
          <a:bodyPr/>
          <a:lstStyle/>
          <a:p>
            <a:r>
              <a:rPr lang="uk-UA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у своїх поезіях використовував такі кольори: зелений, блакитний, жовтий. Що символізують ці кольори? 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187415" y="1923802"/>
            <a:ext cx="5194583" cy="890649"/>
          </a:xfrm>
        </p:spPr>
        <p:txBody>
          <a:bodyPr/>
          <a:lstStyle/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Перепишіть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таблицю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у 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зошит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uk-UA" dirty="0"/>
          </a:p>
        </p:txBody>
      </p:sp>
      <p:sp>
        <p:nvSpPr>
          <p:cNvPr id="16" name="Объект 1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930172"/>
              </p:ext>
            </p:extLst>
          </p:nvPr>
        </p:nvGraphicFramePr>
        <p:xfrm>
          <a:off x="783772" y="3063833"/>
          <a:ext cx="4874878" cy="2107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41912"/>
                <a:gridCol w="1793174"/>
                <a:gridCol w="1739792"/>
              </a:tblGrid>
              <a:tr h="98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Зорові образи</a:t>
                      </a:r>
                      <a:endParaRPr lang="uk-UA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13" marR="56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Слухові образи</a:t>
                      </a:r>
                      <a:endParaRPr lang="uk-UA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13" marR="56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Кольорова </a:t>
                      </a:r>
                      <a:r>
                        <a:rPr lang="uk-UA" sz="1600" b="1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гама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(що символізують кольори)</a:t>
                      </a:r>
                      <a:endParaRPr lang="uk-UA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13" marR="56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5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13" marR="56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13" marR="56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613" marR="56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 descr="http://fiz-cultura.ucoz.ua/_nw/4/s90410536.jpg">
            <a:hlinkClick r:id="rId2" tgtFrame="&quot;_blank&quot;" tooltip="&quot;Натисніть для перегляду в повному розмірі...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922" y="2945080"/>
            <a:ext cx="5569527" cy="3491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2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поезії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Блакить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мою душу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обвіяла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b="1" i="1" dirty="0">
                <a:solidFill>
                  <a:srgbClr val="0070C0"/>
                </a:solidFill>
              </a:rPr>
              <a:t>БЛАКИТЬ МОЮ ДУШУ ОБВІЯЛА</a:t>
            </a:r>
            <a:endParaRPr lang="uk-UA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Блакить мою душу обвіяла,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Душа моя сонця </a:t>
            </a:r>
            <a:r>
              <a:rPr lang="uk-UA" i="1" dirty="0" err="1">
                <a:solidFill>
                  <a:srgbClr val="0070C0"/>
                </a:solidFill>
              </a:rPr>
              <a:t>намріяла</a:t>
            </a:r>
            <a:r>
              <a:rPr lang="uk-UA" i="1" dirty="0">
                <a:solidFill>
                  <a:srgbClr val="0070C0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Душа причастилася </a:t>
            </a:r>
            <a:r>
              <a:rPr lang="uk-UA" i="1" dirty="0" err="1">
                <a:solidFill>
                  <a:srgbClr val="0070C0"/>
                </a:solidFill>
              </a:rPr>
              <a:t>кротості</a:t>
            </a:r>
            <a:r>
              <a:rPr lang="uk-UA" i="1" dirty="0">
                <a:solidFill>
                  <a:srgbClr val="0070C0"/>
                </a:solidFill>
              </a:rPr>
              <a:t> трав —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Добридень я світу сказав!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Струмок серед гаю як стрічечка,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На квітці метелик мов свічечка.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Хвилюють, </a:t>
            </a:r>
            <a:r>
              <a:rPr lang="uk-UA" i="1" dirty="0" err="1">
                <a:solidFill>
                  <a:srgbClr val="0070C0"/>
                </a:solidFill>
              </a:rPr>
              <a:t>маюють</a:t>
            </a:r>
            <a:r>
              <a:rPr lang="uk-UA" i="1" dirty="0">
                <a:solidFill>
                  <a:srgbClr val="0070C0"/>
                </a:solidFill>
              </a:rPr>
              <a:t>, квітують поля —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0070C0"/>
                </a:solidFill>
              </a:rPr>
              <a:t>Добридень тобі, Україно моя!</a:t>
            </a: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Тема </a:t>
            </a:r>
            <a:r>
              <a:rPr lang="ru-RU" b="1" dirty="0" err="1">
                <a:solidFill>
                  <a:schemeClr val="bg1"/>
                </a:solidFill>
              </a:rPr>
              <a:t>твору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err="1">
                <a:solidFill>
                  <a:schemeClr val="bg1"/>
                </a:solidFill>
              </a:rPr>
              <a:t>зображення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шанобливого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ставлення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. 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Ідея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твору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err="1">
                <a:solidFill>
                  <a:schemeClr val="bg1"/>
                </a:solidFill>
              </a:rPr>
              <a:t>уславлення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любові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Батьківщини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Основна</a:t>
            </a:r>
            <a:r>
              <a:rPr lang="ru-RU" b="1" dirty="0">
                <a:solidFill>
                  <a:schemeClr val="bg1"/>
                </a:solidFill>
              </a:rPr>
              <a:t> думка:</a:t>
            </a:r>
            <a:r>
              <a:rPr lang="ru-RU" dirty="0">
                <a:solidFill>
                  <a:schemeClr val="bg1"/>
                </a:solidFill>
              </a:rPr>
              <a:t> бути </a:t>
            </a:r>
            <a:r>
              <a:rPr lang="ru-RU" dirty="0" err="1">
                <a:solidFill>
                  <a:schemeClr val="bg1"/>
                </a:solidFill>
              </a:rPr>
              <a:t>дитиною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своєї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Батьківщини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bg1"/>
                </a:solidFill>
              </a:rPr>
              <a:t>Художні засоби.</a:t>
            </a:r>
            <a:endParaRPr lang="uk-UA" dirty="0">
              <a:solidFill>
                <a:schemeClr val="bg1"/>
              </a:solidFill>
            </a:endParaRPr>
          </a:p>
          <a:p>
            <a:r>
              <a:rPr lang="uk-UA" b="1" dirty="0">
                <a:solidFill>
                  <a:schemeClr val="bg1"/>
                </a:solidFill>
              </a:rPr>
              <a:t>Метафори:</a:t>
            </a:r>
            <a:r>
              <a:rPr lang="uk-UA" dirty="0">
                <a:solidFill>
                  <a:schemeClr val="bg1"/>
                </a:solidFill>
              </a:rPr>
              <a:t>  гаї </a:t>
            </a:r>
            <a:r>
              <a:rPr lang="uk-UA" dirty="0" err="1">
                <a:solidFill>
                  <a:schemeClr val="bg1"/>
                </a:solidFill>
              </a:rPr>
              <a:t>шумлять</a:t>
            </a:r>
            <a:r>
              <a:rPr lang="uk-UA" dirty="0">
                <a:solidFill>
                  <a:schemeClr val="bg1"/>
                </a:solidFill>
              </a:rPr>
              <a:t>, дзвін гуде, горить-тремтить ріка.</a:t>
            </a:r>
          </a:p>
          <a:p>
            <a:r>
              <a:rPr lang="uk-UA" b="1" dirty="0">
                <a:solidFill>
                  <a:schemeClr val="bg1"/>
                </a:solidFill>
              </a:rPr>
              <a:t>Персоніфікація:</a:t>
            </a:r>
            <a:r>
              <a:rPr lang="uk-UA" dirty="0">
                <a:solidFill>
                  <a:schemeClr val="bg1"/>
                </a:solidFill>
              </a:rPr>
              <a:t> хмарки біжать, думки пряде, мріє гай.</a:t>
            </a:r>
          </a:p>
          <a:p>
            <a:r>
              <a:rPr lang="uk-UA" b="1" dirty="0">
                <a:solidFill>
                  <a:schemeClr val="bg1"/>
                </a:solidFill>
              </a:rPr>
              <a:t>Порівняння:</a:t>
            </a:r>
            <a:r>
              <a:rPr lang="uk-UA" dirty="0">
                <a:solidFill>
                  <a:schemeClr val="bg1"/>
                </a:solidFill>
              </a:rPr>
              <a:t> «Струмок серед гаю, як стрічечка», «На квітці метелик, мов свічечка».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6249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Заповнити таблицю </a:t>
            </a:r>
            <a:endParaRPr lang="uk-UA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040706"/>
              </p:ext>
            </p:extLst>
          </p:nvPr>
        </p:nvGraphicFramePr>
        <p:xfrm>
          <a:off x="5696762" y="2309749"/>
          <a:ext cx="6279503" cy="2398816"/>
        </p:xfrm>
        <a:graphic>
          <a:graphicData uri="http://schemas.openxmlformats.org/drawingml/2006/table">
            <a:tbl>
              <a:tblPr firstRow="1" firstCol="1" bandRow="1"/>
              <a:tblGrid>
                <a:gridCol w="2153174"/>
                <a:gridCol w="2153174"/>
                <a:gridCol w="1973155"/>
              </a:tblGrid>
              <a:tr h="1090371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Зорові образи</a:t>
                      </a:r>
                      <a:endParaRPr lang="uk-UA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Слухові образи</a:t>
                      </a:r>
                      <a:endParaRPr lang="uk-UA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Образи</a:t>
                      </a:r>
                      <a:r>
                        <a:rPr lang="uk-UA" sz="20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кольорів</a:t>
                      </a:r>
                      <a:endParaRPr lang="uk-UA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185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30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30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1591747" y="21419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8" name="q-Qz_tNyUi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>
            <a:lum bright="3000" contrast="4000"/>
          </a:blip>
          <a:stretch>
            <a:fillRect/>
          </a:stretch>
        </p:blipFill>
        <p:spPr>
          <a:xfrm>
            <a:off x="177282" y="2175463"/>
            <a:ext cx="5133540" cy="3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0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2919729"/>
          </a:xfrm>
        </p:spPr>
        <p:txBody>
          <a:bodyPr>
            <a:normAutofit fontScale="92500" lnSpcReduction="10000"/>
          </a:bodyPr>
          <a:lstStyle/>
          <a:p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Заповнити таблиці</a:t>
            </a:r>
          </a:p>
          <a:p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Виразно прочитати поезії «Гаї </a:t>
            </a:r>
            <a:r>
              <a:rPr lang="uk-UA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шумлять</a:t>
            </a:r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..» та «Блакить мою душу обвіяла».</a:t>
            </a:r>
          </a:p>
          <a:p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одну з поезій (на власний вибір) </a:t>
            </a:r>
            <a:r>
              <a:rPr lang="uk-UA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напам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ять (стр.199-201).</a:t>
            </a:r>
            <a:endParaRPr lang="uk-UA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182</TotalTime>
  <Words>798</Words>
  <Application>Microsoft Office PowerPoint</Application>
  <PresentationFormat>Произвольный</PresentationFormat>
  <Paragraphs>84</Paragraphs>
  <Slides>13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Цитаты</vt:lpstr>
      <vt:lpstr>Павло Тичина  «Гаї шумлять...», «Блакить мою душу обвіяла…». Мелодійність віршів  Павла Тичини</vt:lpstr>
      <vt:lpstr>Презентация PowerPoint</vt:lpstr>
      <vt:lpstr>Презентация PowerPoint</vt:lpstr>
      <vt:lpstr>- Павло Григорович володів кількома музичними інструментами, але улюбленим був кларнет, на якому він грав у духовому оркестрі.  -  Керував семінарським хором у Чернігові, а пізніше, живучи в Києві, – кількома хорами.  -  Для друзів та рідних грав на бандурі, на роялі.  -  Писав про музикантів і композиторів, редагував багатотомне зібрання творів українського композитора К.Стеценка, перекладав лібрето опер.</vt:lpstr>
      <vt:lpstr>Павло Тичина навчав нот майбутнього композитора та хорового диригента Григорія Верьовку. Вони потоваришували ще в Чернігівській духовній семінарії і свою дружбу пронесли крізь роки.  </vt:lpstr>
      <vt:lpstr>Презентация PowerPoint</vt:lpstr>
      <vt:lpstr>Презентация PowerPoint</vt:lpstr>
      <vt:lpstr>Вірш «Гаї шумлять…» Павла Тичини поклав на музику Платон Майборода, та і сучасні виконавці не оминули цієї поезії.</vt:lpstr>
      <vt:lpstr>Аналіз поезії «Гаї шумлять…»</vt:lpstr>
      <vt:lpstr>Аналіз поезії «Гаї шумлять…»</vt:lpstr>
      <vt:lpstr>Аналіз поезії «Блакить мою душу обвіяла»</vt:lpstr>
      <vt:lpstr>Заповнити таблицю </vt:lpstr>
      <vt:lpstr>Домашнє завдання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Мелодійність віршів  Павла Тичини.</dc:title>
  <dc:creator>User</dc:creator>
  <cp:lastModifiedBy>TPCUSer</cp:lastModifiedBy>
  <cp:revision>25</cp:revision>
  <dcterms:created xsi:type="dcterms:W3CDTF">2020-04-02T07:09:24Z</dcterms:created>
  <dcterms:modified xsi:type="dcterms:W3CDTF">2022-04-05T13:08:19Z</dcterms:modified>
</cp:coreProperties>
</file>