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6" r:id="rId3"/>
    <p:sldId id="277" r:id="rId4"/>
    <p:sldId id="278" r:id="rId5"/>
    <p:sldId id="265" r:id="rId6"/>
    <p:sldId id="268" r:id="rId7"/>
    <p:sldId id="279" r:id="rId8"/>
    <p:sldId id="269" r:id="rId9"/>
    <p:sldId id="281" r:id="rId10"/>
    <p:sldId id="274" r:id="rId11"/>
    <p:sldId id="284" r:id="rId12"/>
    <p:sldId id="270" r:id="rId13"/>
    <p:sldId id="271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7F88"/>
    <a:srgbClr val="47B6EE"/>
    <a:srgbClr val="3EA8D0"/>
    <a:srgbClr val="FCA7DE"/>
    <a:srgbClr val="543480"/>
    <a:srgbClr val="FCA8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-1094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8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2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1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3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7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7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D8BC-3F7A-4360-BB6D-F1FCB3470FB4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0891" y="2192483"/>
            <a:ext cx="5060373" cy="3356262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Оповідання </a:t>
            </a:r>
            <a:r>
              <a:rPr lang="uk-UA" dirty="0">
                <a:solidFill>
                  <a:schemeClr val="bg1"/>
                </a:solidFill>
              </a:rPr>
              <a:t>«Лось» Євгена Гуцала. </a:t>
            </a:r>
            <a:r>
              <a:rPr lang="uk-UA" dirty="0" smtClean="0">
                <a:solidFill>
                  <a:schemeClr val="bg1"/>
                </a:solidFill>
              </a:rPr>
              <a:t>Співчуття, милосердя – шлях до перемоги </a:t>
            </a:r>
            <a:r>
              <a:rPr lang="uk-UA" dirty="0" err="1" smtClean="0">
                <a:solidFill>
                  <a:schemeClr val="bg1"/>
                </a:solidFill>
              </a:rPr>
              <a:t>добра.Образи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chemeClr val="bg1"/>
                </a:solidFill>
              </a:rPr>
              <a:t>хлопчиків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50" name="Picture 2" descr="Download Free png Brown Reindeer PNG Clipart Picture | ANIMALS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495" y="1507641"/>
            <a:ext cx="4413276" cy="535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57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Гра «Правда чи брехня»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3518" y="1690689"/>
            <a:ext cx="474864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err="1" smtClean="0">
                <a:ln/>
                <a:solidFill>
                  <a:schemeClr val="accent4"/>
                </a:solidFill>
              </a:rPr>
              <a:t>Раніше</a:t>
            </a:r>
            <a:r>
              <a:rPr lang="ru-RU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>
                <a:ln/>
                <a:solidFill>
                  <a:schemeClr val="accent4"/>
                </a:solidFill>
              </a:rPr>
              <a:t>лось жив у </a:t>
            </a:r>
            <a:r>
              <a:rPr lang="ru-RU" sz="4800" b="1" dirty="0" err="1" smtClean="0">
                <a:ln/>
                <a:solidFill>
                  <a:schemeClr val="accent4"/>
                </a:solidFill>
              </a:rPr>
              <a:t>Тайзі</a:t>
            </a:r>
            <a:endParaRPr lang="ru-RU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5862" y="3832668"/>
            <a:ext cx="5198194" cy="23395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4"/>
                </a:solidFill>
              </a:rPr>
              <a:t>Лось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хотів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піти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до села,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бо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страждав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від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голоду? </a:t>
            </a:r>
            <a:endParaRPr lang="ru-RU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050" name="Picture 2" descr="energo-p / » ІНФОРМАЦІЯ ДЛЯ СПОЖИВАЧІ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563" y="1306325"/>
            <a:ext cx="2338388" cy="233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расный крестик PNG без фона для фотошоп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563" y="3951298"/>
            <a:ext cx="2778414" cy="210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95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Гра «Правда чи брехня»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3518" y="1690689"/>
            <a:ext cx="563187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err="1" smtClean="0">
                <a:ln/>
                <a:solidFill>
                  <a:schemeClr val="accent4"/>
                </a:solidFill>
              </a:rPr>
              <a:t>Шпичак</a:t>
            </a:r>
            <a:r>
              <a:rPr lang="ru-RU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>
                <a:ln/>
                <a:solidFill>
                  <a:schemeClr val="accent4"/>
                </a:solidFill>
              </a:rPr>
              <a:t>убив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тварину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випадково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endParaRPr lang="ru-RU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78282" y="3586564"/>
            <a:ext cx="6587836" cy="30428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4"/>
                </a:solidFill>
              </a:rPr>
              <a:t>Автор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називає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хлопчиків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у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творі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грибочками-боровичками </a:t>
            </a:r>
            <a:endParaRPr lang="ru-RU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074" name="Picture 2" descr="Красный крестик PNG без фона для фотошоп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12" y="1535875"/>
            <a:ext cx="2483716" cy="187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расный крестик PNG без фона для фотошоп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08" y="4027272"/>
            <a:ext cx="2661299" cy="201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14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Гра «Правда чи брехня»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" y="1392382"/>
            <a:ext cx="585008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4"/>
                </a:solidFill>
              </a:rPr>
              <a:t>Лось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пішов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до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річки</a:t>
            </a:r>
            <a:r>
              <a:rPr lang="ru-RU" sz="4800" b="1" dirty="0">
                <a:ln/>
                <a:solidFill>
                  <a:schemeClr val="accent4"/>
                </a:solidFill>
              </a:rPr>
              <a:t>,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щоб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напитися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endParaRPr lang="ru-RU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78238" y="3855027"/>
            <a:ext cx="6343690" cy="2304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err="1" smtClean="0">
                <a:ln/>
                <a:solidFill>
                  <a:schemeClr val="accent4"/>
                </a:solidFill>
              </a:rPr>
              <a:t>Дядько</a:t>
            </a:r>
            <a:r>
              <a:rPr lang="ru-RU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пропонував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дітям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роги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та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м'ясо</a:t>
            </a:r>
            <a:r>
              <a:rPr lang="ru-RU" sz="4800" b="1" dirty="0">
                <a:ln/>
                <a:solidFill>
                  <a:schemeClr val="accent4"/>
                </a:solidFill>
              </a:rPr>
              <a:t> лося за </a:t>
            </a:r>
            <a:r>
              <a:rPr lang="ru-RU" sz="4800" b="1" dirty="0" err="1">
                <a:ln/>
                <a:solidFill>
                  <a:schemeClr val="accent4"/>
                </a:solidFill>
              </a:rPr>
              <a:t>мовчанку</a:t>
            </a:r>
            <a:endParaRPr lang="ru-RU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026" name="Picture 2" descr="energo-p / » ІНФОРМАЦІЯ ДЛЯ СПОЖИВАЧІ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009" y="1690689"/>
            <a:ext cx="1679245" cy="167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ergo-p / » ІНФОРМАЦІЯ ДЛЯ СПОЖИВАЧІ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1" y="4125482"/>
            <a:ext cx="1763327" cy="176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80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Бесіда за змістом твору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76"/>
          <a:stretch/>
        </p:blipFill>
        <p:spPr>
          <a:xfrm>
            <a:off x="1143000" y="862445"/>
            <a:ext cx="6858000" cy="599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3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Гра «Равлик»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136" y="1325563"/>
            <a:ext cx="4925291" cy="4925291"/>
          </a:xfrm>
          <a:prstGeom prst="rect">
            <a:avLst/>
          </a:prstGeom>
        </p:spPr>
      </p:pic>
      <p:sp>
        <p:nvSpPr>
          <p:cNvPr id="3" name="Стрелка влево 2"/>
          <p:cNvSpPr/>
          <p:nvPr/>
        </p:nvSpPr>
        <p:spPr>
          <a:xfrm rot="10800000">
            <a:off x="4125190" y="1040137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лево 4"/>
          <p:cNvSpPr/>
          <p:nvPr/>
        </p:nvSpPr>
        <p:spPr>
          <a:xfrm rot="10800000">
            <a:off x="5735780" y="1040138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 rot="10800000">
            <a:off x="7443355" y="1040138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/>
          <p:cNvSpPr/>
          <p:nvPr/>
        </p:nvSpPr>
        <p:spPr>
          <a:xfrm rot="16200000">
            <a:off x="8456468" y="1881979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 rot="16200000">
            <a:off x="8456468" y="3784297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лево 8"/>
          <p:cNvSpPr/>
          <p:nvPr/>
        </p:nvSpPr>
        <p:spPr>
          <a:xfrm rot="16200000">
            <a:off x="8456467" y="5571260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7443354" y="6419680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>
            <a:off x="5774314" y="6419680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4105274" y="6419680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7084359">
            <a:off x="2836467" y="4732444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 rot="5400000">
            <a:off x="2676890" y="5624133"/>
            <a:ext cx="706581" cy="17664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10800000">
            <a:off x="5091545" y="4377318"/>
            <a:ext cx="498763" cy="171091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35948" y="1577323"/>
            <a:ext cx="32826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1.Постріл </a:t>
            </a:r>
            <a:r>
              <a:rPr lang="ru-RU" dirty="0" err="1" smtClean="0">
                <a:solidFill>
                  <a:schemeClr val="bg1"/>
                </a:solidFill>
              </a:rPr>
              <a:t>браконьєра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Шпичака</a:t>
            </a:r>
            <a:r>
              <a:rPr lang="ru-RU" dirty="0">
                <a:solidFill>
                  <a:schemeClr val="bg1"/>
                </a:solidFill>
              </a:rPr>
              <a:t>. 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2. </a:t>
            </a:r>
            <a:r>
              <a:rPr lang="ru-RU" dirty="0" err="1" smtClean="0">
                <a:solidFill>
                  <a:schemeClr val="bg1"/>
                </a:solidFill>
              </a:rPr>
              <a:t>Зустріч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світанку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 smtClean="0">
                <a:solidFill>
                  <a:schemeClr val="bg1"/>
                </a:solidFill>
              </a:rPr>
              <a:t>галявині</a:t>
            </a:r>
            <a:r>
              <a:rPr lang="ru-RU" dirty="0" smtClean="0">
                <a:solidFill>
                  <a:schemeClr val="bg1"/>
                </a:solidFill>
              </a:rPr>
              <a:t>. 3. Лось </a:t>
            </a:r>
            <a:r>
              <a:rPr lang="ru-RU" dirty="0" err="1">
                <a:solidFill>
                  <a:schemeClr val="bg1"/>
                </a:solidFill>
              </a:rPr>
              <a:t>відчув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небезпеку</a:t>
            </a:r>
            <a:r>
              <a:rPr lang="ru-RU" dirty="0">
                <a:solidFill>
                  <a:schemeClr val="bg1"/>
                </a:solidFill>
              </a:rPr>
              <a:t> поза </a:t>
            </a:r>
            <a:r>
              <a:rPr lang="ru-RU" dirty="0" err="1" smtClean="0">
                <a:solidFill>
                  <a:schemeClr val="bg1"/>
                </a:solidFill>
              </a:rPr>
              <a:t>заповідником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4. </a:t>
            </a:r>
            <a:r>
              <a:rPr lang="ru-RU" dirty="0" err="1" smtClean="0">
                <a:solidFill>
                  <a:schemeClr val="bg1"/>
                </a:solidFill>
              </a:rPr>
              <a:t>Допомога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хлопчиків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5. </a:t>
            </a:r>
            <a:r>
              <a:rPr lang="ru-RU" dirty="0" err="1" smtClean="0">
                <a:solidFill>
                  <a:schemeClr val="bg1"/>
                </a:solidFill>
              </a:rPr>
              <a:t>Загибель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лося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6. </a:t>
            </a:r>
            <a:r>
              <a:rPr lang="ru-RU" dirty="0" err="1" smtClean="0">
                <a:solidFill>
                  <a:schemeClr val="bg1"/>
                </a:solidFill>
              </a:rPr>
              <a:t>Осуд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браконьєрства</a:t>
            </a:r>
            <a:r>
              <a:rPr lang="ru-RU" dirty="0">
                <a:solidFill>
                  <a:schemeClr val="bg1"/>
                </a:solidFill>
              </a:rPr>
              <a:t>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7. Лось </a:t>
            </a:r>
            <a:r>
              <a:rPr lang="ru-RU" dirty="0">
                <a:solidFill>
                  <a:schemeClr val="bg1"/>
                </a:solidFill>
              </a:rPr>
              <a:t>– житель </a:t>
            </a:r>
            <a:r>
              <a:rPr lang="ru-RU" dirty="0" err="1">
                <a:solidFill>
                  <a:schemeClr val="bg1"/>
                </a:solidFill>
              </a:rPr>
              <a:t>заповідника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8. Лось </a:t>
            </a:r>
            <a:r>
              <a:rPr lang="ru-RU" dirty="0">
                <a:solidFill>
                  <a:schemeClr val="bg1"/>
                </a:solidFill>
              </a:rPr>
              <a:t>у </a:t>
            </a:r>
            <a:r>
              <a:rPr lang="ru-RU" dirty="0" err="1">
                <a:solidFill>
                  <a:schemeClr val="bg1"/>
                </a:solidFill>
              </a:rPr>
              <a:t>річковому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полоні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06733" y="2427375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>
                <a:ln/>
                <a:solidFill>
                  <a:schemeClr val="accent4"/>
                </a:solidFill>
              </a:rPr>
              <a:t>А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06734" y="5712456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>
                <a:ln/>
                <a:solidFill>
                  <a:schemeClr val="accent4"/>
                </a:solidFill>
              </a:rPr>
              <a:t>Є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44783" y="5693282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>
                <a:ln/>
                <a:solidFill>
                  <a:schemeClr val="accent4"/>
                </a:solidFill>
              </a:rPr>
              <a:t>Е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61708" y="5720486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>
                <a:ln/>
                <a:solidFill>
                  <a:schemeClr val="accent4"/>
                </a:solidFill>
              </a:rPr>
              <a:t>Д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763991" y="4054069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 smtClean="0">
                <a:ln/>
                <a:solidFill>
                  <a:schemeClr val="accent4"/>
                </a:solidFill>
              </a:rPr>
              <a:t>Г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861709" y="2442060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 smtClean="0">
                <a:ln/>
                <a:solidFill>
                  <a:schemeClr val="accent4"/>
                </a:solidFill>
              </a:rPr>
              <a:t>В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39280" y="2418677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 smtClean="0">
                <a:ln/>
                <a:solidFill>
                  <a:schemeClr val="accent4"/>
                </a:solidFill>
              </a:rPr>
              <a:t>Б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449282" y="4113962"/>
            <a:ext cx="364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3200" b="1" dirty="0">
                <a:ln/>
                <a:solidFill>
                  <a:schemeClr val="accent4"/>
                </a:solidFill>
              </a:rPr>
              <a:t>Ж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098" name="Picture 2" descr="Галина Малик «Чому равлик ховається» | Тест з літературного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135" y="1325562"/>
            <a:ext cx="4934693" cy="492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76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Гра «Втрачені краплинки»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chemeClr val="bg1"/>
                </a:solidFill>
              </a:rPr>
              <a:t>Молодший</a:t>
            </a:r>
            <a:r>
              <a:rPr lang="ru-RU" dirty="0">
                <a:solidFill>
                  <a:schemeClr val="bg1"/>
                </a:solidFill>
              </a:rPr>
              <a:t> брат сказав: «Дивись, он </a:t>
            </a:r>
            <a:r>
              <a:rPr lang="ru-RU" dirty="0" smtClean="0">
                <a:solidFill>
                  <a:schemeClr val="bg1"/>
                </a:solidFill>
              </a:rPr>
              <a:t>....................... </a:t>
            </a:r>
            <a:r>
              <a:rPr lang="ru-RU" dirty="0" err="1">
                <a:solidFill>
                  <a:schemeClr val="bg1"/>
                </a:solidFill>
              </a:rPr>
              <a:t>купається</a:t>
            </a:r>
            <a:r>
              <a:rPr lang="ru-RU" dirty="0" smtClean="0">
                <a:solidFill>
                  <a:schemeClr val="bg1"/>
                </a:solidFill>
              </a:rPr>
              <a:t>!»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dirty="0" err="1" smtClean="0">
                <a:solidFill>
                  <a:schemeClr val="bg1"/>
                </a:solidFill>
              </a:rPr>
              <a:t>Щоб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врятувати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лісового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красеня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хлопці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рубали ….......... </a:t>
            </a:r>
            <a:r>
              <a:rPr lang="ru-RU" dirty="0">
                <a:solidFill>
                  <a:schemeClr val="bg1"/>
                </a:solidFill>
              </a:rPr>
              <a:t>і </a:t>
            </a:r>
            <a:r>
              <a:rPr lang="ru-RU" dirty="0" err="1" smtClean="0">
                <a:solidFill>
                  <a:schemeClr val="bg1"/>
                </a:solidFill>
              </a:rPr>
              <a:t>прокладали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доріжку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smtClean="0">
                <a:solidFill>
                  <a:schemeClr val="bg1"/>
                </a:solidFill>
              </a:rPr>
              <a:t>берега.</a:t>
            </a:r>
          </a:p>
          <a:p>
            <a:pPr marL="0" indent="0" algn="just">
              <a:buNone/>
            </a:pPr>
            <a:endParaRPr lang="uk-UA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</a:rPr>
              <a:t>Але </a:t>
            </a:r>
            <a:r>
              <a:rPr lang="ru-RU" dirty="0" err="1">
                <a:solidFill>
                  <a:schemeClr val="bg1"/>
                </a:solidFill>
              </a:rPr>
              <a:t>діти</a:t>
            </a:r>
            <a:r>
              <a:rPr lang="ru-RU" dirty="0">
                <a:solidFill>
                  <a:schemeClr val="bg1"/>
                </a:solidFill>
              </a:rPr>
              <a:t> все </a:t>
            </a:r>
            <a:r>
              <a:rPr lang="ru-RU" dirty="0" err="1">
                <a:solidFill>
                  <a:schemeClr val="bg1"/>
                </a:solidFill>
              </a:rPr>
              <a:t>ще</a:t>
            </a:r>
            <a:r>
              <a:rPr lang="ru-RU" dirty="0">
                <a:solidFill>
                  <a:schemeClr val="bg1"/>
                </a:solidFill>
              </a:rPr>
              <a:t> не </a:t>
            </a:r>
            <a:r>
              <a:rPr lang="ru-RU" dirty="0" err="1">
                <a:solidFill>
                  <a:schemeClr val="bg1"/>
                </a:solidFill>
              </a:rPr>
              <a:t>вірили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…..……...... </a:t>
            </a:r>
            <a:r>
              <a:rPr lang="ru-RU" dirty="0" err="1">
                <a:solidFill>
                  <a:schemeClr val="bg1"/>
                </a:solidFill>
              </a:rPr>
              <a:t>мертвий</a:t>
            </a:r>
            <a:r>
              <a:rPr lang="ru-RU" dirty="0">
                <a:solidFill>
                  <a:schemeClr val="bg1"/>
                </a:solidFill>
              </a:rPr>
              <a:t>, а тому </a:t>
            </a:r>
            <a:r>
              <a:rPr lang="ru-RU" dirty="0" err="1">
                <a:solidFill>
                  <a:schemeClr val="bg1"/>
                </a:solidFill>
              </a:rPr>
              <a:t>уважно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приглядалися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щоб</a:t>
            </a:r>
            <a:r>
              <a:rPr lang="ru-RU" dirty="0">
                <a:solidFill>
                  <a:schemeClr val="bg1"/>
                </a:solidFill>
              </a:rPr>
              <a:t> не </a:t>
            </a:r>
            <a:r>
              <a:rPr lang="ru-RU" dirty="0" err="1">
                <a:solidFill>
                  <a:schemeClr val="bg1"/>
                </a:solidFill>
              </a:rPr>
              <a:t>проґавити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тієї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миті</a:t>
            </a:r>
            <a:r>
              <a:rPr lang="ru-RU" dirty="0">
                <a:solidFill>
                  <a:schemeClr val="bg1"/>
                </a:solidFill>
              </a:rPr>
              <a:t>, коли </a:t>
            </a:r>
            <a:r>
              <a:rPr lang="ru-RU" dirty="0" err="1">
                <a:solidFill>
                  <a:schemeClr val="bg1"/>
                </a:solidFill>
              </a:rPr>
              <a:t>ворухнеться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щоб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звестись</a:t>
            </a:r>
            <a:r>
              <a:rPr lang="ru-RU" dirty="0">
                <a:solidFill>
                  <a:schemeClr val="bg1"/>
                </a:solidFill>
              </a:rPr>
              <a:t> на ноги.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59122" y="1690689"/>
            <a:ext cx="11329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собака</a:t>
            </a:r>
            <a:endParaRPr lang="ru-RU" sz="2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9812" y="3478074"/>
            <a:ext cx="6896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лід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22369" y="4515581"/>
            <a:ext cx="920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лось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122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01" y="365126"/>
            <a:ext cx="1205634" cy="96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965" y="365126"/>
            <a:ext cx="1205634" cy="96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570" y="1724642"/>
            <a:ext cx="490423" cy="39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231" y="3601744"/>
            <a:ext cx="343607" cy="27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953" y="1724642"/>
            <a:ext cx="490423" cy="39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3" y="3601744"/>
            <a:ext cx="343607" cy="27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936" y="4647993"/>
            <a:ext cx="343607" cy="27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Тема: Диво-таємниці доди-чарівниці. Вода та її властивості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639" y="4639251"/>
            <a:ext cx="343607" cy="27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49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477" y="124690"/>
            <a:ext cx="7886700" cy="13255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Характеристика образів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Group 3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997911020"/>
              </p:ext>
            </p:extLst>
          </p:nvPr>
        </p:nvGraphicFramePr>
        <p:xfrm>
          <a:off x="176644" y="1450253"/>
          <a:ext cx="8728365" cy="271029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909455"/>
                <a:gridCol w="2909455"/>
                <a:gridCol w="2909455"/>
              </a:tblGrid>
              <a:tr h="87731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Злий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Боягузливий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Хитрий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</a:tr>
              <a:tr h="82088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Жорстокий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Шпичак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Егоїст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</a:tr>
              <a:tr h="10120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Корисливий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Черствий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Самовпевнений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7170" name="Picture 2" descr="LybovW-Блог бабушки Любы : Твір по оповіданню &quot;Лось&quot; Є.Гуцал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942" y="4311217"/>
            <a:ext cx="3335770" cy="236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51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Характеристика образів</a:t>
            </a:r>
            <a:endParaRPr lang="ru-RU" dirty="0"/>
          </a:p>
        </p:txBody>
      </p:sp>
      <p:graphicFrame>
        <p:nvGraphicFramePr>
          <p:cNvPr id="4" name="Group 2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977572434"/>
              </p:ext>
            </p:extLst>
          </p:nvPr>
        </p:nvGraphicFramePr>
        <p:xfrm>
          <a:off x="628650" y="1131455"/>
          <a:ext cx="7643812" cy="284826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547937"/>
                <a:gridCol w="2547938"/>
                <a:gridCol w="2547937"/>
              </a:tblGrid>
              <a:tr h="73159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Добрі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Співчутливі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Справедливі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</a:tr>
              <a:tr h="10284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Люблять природу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Брати-підберезники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Порядні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</a:tr>
              <a:tr h="10881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Чуйні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Рішучі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uk-UA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Милосердні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8194" name="Picture 2" descr="Євген Гуцало (1937-1995) - Підручник з Української літератури. 5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7" y="4163290"/>
            <a:ext cx="3705225" cy="254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07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828" y="1398625"/>
            <a:ext cx="4002443" cy="400244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03611" y="1286645"/>
            <a:ext cx="1571625" cy="15001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 smtClean="0">
                <a:ln>
                  <a:solidFill>
                    <a:schemeClr val="tx1"/>
                  </a:solidFill>
                </a:ln>
              </a:rPr>
              <a:t>Мудрий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81772" y="4131106"/>
            <a:ext cx="2108709" cy="15001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tx1"/>
                </a:solidFill>
              </a:rPr>
              <a:t>Досвідчений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908545" y="2045605"/>
            <a:ext cx="1571625" cy="15001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tx1"/>
                </a:solidFill>
              </a:rPr>
              <a:t>Обачний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654274" y="4372192"/>
            <a:ext cx="2302690" cy="15001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tx1"/>
                </a:solidFill>
              </a:rPr>
              <a:t>Наполегливий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с вырезом 12"/>
          <p:cNvSpPr/>
          <p:nvPr/>
        </p:nvSpPr>
        <p:spPr>
          <a:xfrm rot="20338757">
            <a:off x="5578683" y="2807951"/>
            <a:ext cx="1204046" cy="571500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12614820">
            <a:off x="2164287" y="2466708"/>
            <a:ext cx="1204046" cy="571500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8210880">
            <a:off x="2224727" y="3827167"/>
            <a:ext cx="1204046" cy="571500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1547058">
            <a:off x="5548917" y="4212467"/>
            <a:ext cx="1204046" cy="571500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с вырезом 19"/>
          <p:cNvSpPr/>
          <p:nvPr/>
        </p:nvSpPr>
        <p:spPr>
          <a:xfrm rot="17505877">
            <a:off x="4715109" y="1637281"/>
            <a:ext cx="1204046" cy="571500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с вырезом 20"/>
          <p:cNvSpPr/>
          <p:nvPr/>
        </p:nvSpPr>
        <p:spPr>
          <a:xfrm rot="5400000">
            <a:off x="3603806" y="4447379"/>
            <a:ext cx="1204046" cy="571500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с вырезом 21"/>
          <p:cNvSpPr/>
          <p:nvPr/>
        </p:nvSpPr>
        <p:spPr>
          <a:xfrm rot="15195550">
            <a:off x="3234861" y="1945216"/>
            <a:ext cx="1204046" cy="571500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085463" y="5385923"/>
            <a:ext cx="2288904" cy="147207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 smtClean="0">
                <a:ln>
                  <a:solidFill>
                    <a:schemeClr val="tx1"/>
                  </a:solidFill>
                </a:ln>
              </a:rPr>
              <a:t>Життєлюбний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394892" y="67496"/>
            <a:ext cx="2346335" cy="15001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 smtClean="0">
                <a:ln>
                  <a:solidFill>
                    <a:schemeClr val="tx1"/>
                  </a:solidFill>
                </a:ln>
              </a:rPr>
              <a:t>Відчайдушний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759490" y="106734"/>
            <a:ext cx="1656646" cy="15001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 smtClean="0">
                <a:ln>
                  <a:solidFill>
                    <a:schemeClr val="tx1"/>
                  </a:solidFill>
                </a:ln>
              </a:rPr>
              <a:t>Спритний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013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8871"/>
            <a:ext cx="7886700" cy="13255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Аналіз твору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6078" y="2236793"/>
            <a:ext cx="4182341" cy="1873539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Ідея твору: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uk-UA" dirty="0">
                <a:solidFill>
                  <a:schemeClr val="bg1"/>
                </a:solidFill>
              </a:rPr>
              <a:t>засудження браконьєрства, заклик бережно відноситися до тварин.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195" y="4822692"/>
            <a:ext cx="6847609" cy="1807865"/>
          </a:xfrm>
          <a:prstGeom prst="rect">
            <a:avLst/>
          </a:prstGeom>
        </p:spPr>
      </p:pic>
      <p:pic>
        <p:nvPicPr>
          <p:cNvPr id="1030" name="Picture 6" descr="Земля PNG изображения скачать бесплатн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746" y="1744587"/>
            <a:ext cx="2848849" cy="284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58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Тести на закріплення вивченого матеріалу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614" t="7909" r="1318" b="4645"/>
          <a:stretch/>
        </p:blipFill>
        <p:spPr>
          <a:xfrm>
            <a:off x="498764" y="2109354"/>
            <a:ext cx="4322617" cy="3231574"/>
          </a:xfrm>
          <a:prstGeom prst="rect">
            <a:avLst/>
          </a:prstGeom>
        </p:spPr>
      </p:pic>
      <p:pic>
        <p:nvPicPr>
          <p:cNvPr id="8194" name="Picture 2" descr="http://qrcoder.ru/code/?https%3A%2F%2Fnaurok.ua%2Fstudent%2Ftests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30" y="2109354"/>
            <a:ext cx="3231574" cy="323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58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Асоціація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49381" y="-32211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249381" y="13508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5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2" name="Group 34"/>
          <p:cNvGrpSpPr>
            <a:grpSpLocks/>
          </p:cNvGrpSpPr>
          <p:nvPr/>
        </p:nvGrpSpPr>
        <p:grpSpPr bwMode="auto">
          <a:xfrm>
            <a:off x="984835" y="2012807"/>
            <a:ext cx="7021360" cy="3895418"/>
            <a:chOff x="0" y="270"/>
            <a:chExt cx="10234" cy="1995"/>
          </a:xfrm>
        </p:grpSpPr>
        <p:sp>
          <p:nvSpPr>
            <p:cNvPr id="33" name="Rectangle 54"/>
            <p:cNvSpPr>
              <a:spLocks noChangeArrowheads="1"/>
            </p:cNvSpPr>
            <p:nvPr/>
          </p:nvSpPr>
          <p:spPr bwMode="auto">
            <a:xfrm>
              <a:off x="0" y="270"/>
              <a:ext cx="10234" cy="1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_s1046"/>
            <p:cNvSpPr>
              <a:spLocks noChangeShapeType="1"/>
            </p:cNvSpPr>
            <p:nvPr/>
          </p:nvSpPr>
          <p:spPr bwMode="auto">
            <a:xfrm flipH="1" flipV="1">
              <a:off x="3310" y="853"/>
              <a:ext cx="1067" cy="243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_s1045"/>
            <p:cNvSpPr>
              <a:spLocks noChangeArrowheads="1"/>
            </p:cNvSpPr>
            <p:nvPr/>
          </p:nvSpPr>
          <p:spPr bwMode="auto">
            <a:xfrm>
              <a:off x="1416" y="461"/>
              <a:ext cx="2306" cy="443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милосердя</a:t>
              </a:r>
              <a:endParaRPr kumimoji="0" lang="uk-UA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_s1044"/>
            <p:cNvSpPr>
              <a:spLocks noChangeShapeType="1"/>
            </p:cNvSpPr>
            <p:nvPr/>
          </p:nvSpPr>
          <p:spPr bwMode="auto">
            <a:xfrm flipH="1" flipV="1">
              <a:off x="2349" y="1173"/>
              <a:ext cx="1632" cy="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_s1043"/>
            <p:cNvSpPr>
              <a:spLocks noChangeArrowheads="1"/>
            </p:cNvSpPr>
            <p:nvPr/>
          </p:nvSpPr>
          <p:spPr bwMode="auto">
            <a:xfrm>
              <a:off x="59" y="913"/>
              <a:ext cx="2308" cy="44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розуміння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_s1042"/>
            <p:cNvSpPr>
              <a:spLocks noChangeShapeType="1"/>
            </p:cNvSpPr>
            <p:nvPr/>
          </p:nvSpPr>
          <p:spPr bwMode="auto">
            <a:xfrm flipH="1">
              <a:off x="2686" y="1378"/>
              <a:ext cx="1434" cy="159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_s1041"/>
            <p:cNvSpPr>
              <a:spLocks noChangeArrowheads="1"/>
            </p:cNvSpPr>
            <p:nvPr/>
          </p:nvSpPr>
          <p:spPr bwMode="auto">
            <a:xfrm>
              <a:off x="531" y="1427"/>
              <a:ext cx="2307" cy="44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щастя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_s1040"/>
            <p:cNvSpPr>
              <a:spLocks noChangeShapeType="1"/>
            </p:cNvSpPr>
            <p:nvPr/>
          </p:nvSpPr>
          <p:spPr bwMode="auto">
            <a:xfrm flipH="1">
              <a:off x="4158" y="1476"/>
              <a:ext cx="564" cy="299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_s1039"/>
            <p:cNvSpPr>
              <a:spLocks noChangeArrowheads="1"/>
            </p:cNvSpPr>
            <p:nvPr/>
          </p:nvSpPr>
          <p:spPr bwMode="auto">
            <a:xfrm>
              <a:off x="2610" y="1763"/>
              <a:ext cx="2306" cy="443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злагода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_s1038"/>
            <p:cNvSpPr>
              <a:spLocks noChangeShapeType="1"/>
            </p:cNvSpPr>
            <p:nvPr/>
          </p:nvSpPr>
          <p:spPr bwMode="auto">
            <a:xfrm>
              <a:off x="5513" y="1476"/>
              <a:ext cx="565" cy="299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_s1037"/>
            <p:cNvSpPr>
              <a:spLocks noChangeArrowheads="1"/>
            </p:cNvSpPr>
            <p:nvPr/>
          </p:nvSpPr>
          <p:spPr bwMode="auto">
            <a:xfrm>
              <a:off x="5320" y="1763"/>
              <a:ext cx="2306" cy="443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згода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_s1036"/>
            <p:cNvSpPr>
              <a:spLocks noChangeShapeType="1"/>
            </p:cNvSpPr>
            <p:nvPr/>
          </p:nvSpPr>
          <p:spPr bwMode="auto">
            <a:xfrm>
              <a:off x="6117" y="1378"/>
              <a:ext cx="1433" cy="159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_s1035"/>
            <p:cNvSpPr>
              <a:spLocks noChangeArrowheads="1"/>
            </p:cNvSpPr>
            <p:nvPr/>
          </p:nvSpPr>
          <p:spPr bwMode="auto">
            <a:xfrm>
              <a:off x="7397" y="1427"/>
              <a:ext cx="2306" cy="44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гармонія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_s1034"/>
            <p:cNvSpPr>
              <a:spLocks noChangeShapeType="1"/>
            </p:cNvSpPr>
            <p:nvPr/>
          </p:nvSpPr>
          <p:spPr bwMode="auto">
            <a:xfrm flipV="1">
              <a:off x="6252" y="1174"/>
              <a:ext cx="1631" cy="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_s1033"/>
            <p:cNvSpPr>
              <a:spLocks noChangeArrowheads="1"/>
            </p:cNvSpPr>
            <p:nvPr/>
          </p:nvSpPr>
          <p:spPr bwMode="auto">
            <a:xfrm>
              <a:off x="7867" y="913"/>
              <a:ext cx="2308" cy="44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любов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_s1032"/>
            <p:cNvSpPr>
              <a:spLocks noChangeShapeType="1"/>
            </p:cNvSpPr>
            <p:nvPr/>
          </p:nvSpPr>
          <p:spPr bwMode="auto">
            <a:xfrm flipV="1">
              <a:off x="5858" y="853"/>
              <a:ext cx="1063" cy="243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_s1031"/>
            <p:cNvSpPr>
              <a:spLocks noChangeArrowheads="1"/>
            </p:cNvSpPr>
            <p:nvPr/>
          </p:nvSpPr>
          <p:spPr bwMode="auto">
            <a:xfrm>
              <a:off x="6512" y="461"/>
              <a:ext cx="2306" cy="443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мир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_s1030"/>
            <p:cNvSpPr>
              <a:spLocks noChangeShapeType="1"/>
            </p:cNvSpPr>
            <p:nvPr/>
          </p:nvSpPr>
          <p:spPr bwMode="auto">
            <a:xfrm flipV="1">
              <a:off x="5117" y="726"/>
              <a:ext cx="0" cy="317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_s1029"/>
            <p:cNvSpPr>
              <a:spLocks noChangeArrowheads="1"/>
            </p:cNvSpPr>
            <p:nvPr/>
          </p:nvSpPr>
          <p:spPr bwMode="auto">
            <a:xfrm>
              <a:off x="3964" y="283"/>
              <a:ext cx="2307" cy="443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благо</a:t>
              </a:r>
              <a:endParaRPr kumimoji="0" lang="uk-UA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_s1028"/>
            <p:cNvSpPr>
              <a:spLocks noChangeArrowheads="1"/>
            </p:cNvSpPr>
            <p:nvPr/>
          </p:nvSpPr>
          <p:spPr bwMode="auto">
            <a:xfrm>
              <a:off x="3964" y="1046"/>
              <a:ext cx="2307" cy="443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5F0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добро</a:t>
              </a:r>
              <a:endParaRPr kumimoji="0" lang="uk-UA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3" name="Rectangle 6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7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Домашнє завдання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517" y="2012807"/>
            <a:ext cx="4166756" cy="4221738"/>
          </a:xfrm>
        </p:spPr>
        <p:txBody>
          <a:bodyPr>
            <a:norm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Н</a:t>
            </a:r>
            <a:r>
              <a:rPr lang="uk-UA" dirty="0" smtClean="0">
                <a:solidFill>
                  <a:schemeClr val="bg1"/>
                </a:solidFill>
              </a:rPr>
              <a:t>аписати </a:t>
            </a:r>
            <a:r>
              <a:rPr lang="ru-RU" dirty="0" err="1">
                <a:solidFill>
                  <a:schemeClr val="bg1"/>
                </a:solidFill>
              </a:rPr>
              <a:t>міні-твір</a:t>
            </a:r>
            <a:r>
              <a:rPr lang="ru-RU" dirty="0">
                <a:solidFill>
                  <a:schemeClr val="bg1"/>
                </a:solidFill>
              </a:rPr>
              <a:t> на тему «Лось — </a:t>
            </a:r>
            <a:r>
              <a:rPr lang="ru-RU" dirty="0" err="1">
                <a:solidFill>
                  <a:schemeClr val="bg1"/>
                </a:solidFill>
              </a:rPr>
              <a:t>справжній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хазяїн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заповід­ника</a:t>
            </a:r>
            <a:r>
              <a:rPr lang="ru-RU" dirty="0">
                <a:solidFill>
                  <a:schemeClr val="bg1"/>
                </a:solidFill>
              </a:rPr>
              <a:t>» (</a:t>
            </a:r>
            <a:r>
              <a:rPr lang="ru-RU" i="1" dirty="0">
                <a:solidFill>
                  <a:schemeClr val="bg1"/>
                </a:solidFill>
              </a:rPr>
              <a:t>5-7 </a:t>
            </a:r>
            <a:r>
              <a:rPr lang="ru-RU" i="1" dirty="0" err="1">
                <a:solidFill>
                  <a:schemeClr val="bg1"/>
                </a:solidFill>
              </a:rPr>
              <a:t>речень</a:t>
            </a:r>
            <a:r>
              <a:rPr lang="ru-RU" dirty="0">
                <a:solidFill>
                  <a:schemeClr val="bg1"/>
                </a:solidFill>
              </a:rPr>
              <a:t>)</a:t>
            </a:r>
            <a:r>
              <a:rPr lang="uk-UA" dirty="0">
                <a:solidFill>
                  <a:schemeClr val="bg1"/>
                </a:solidFill>
              </a:rPr>
              <a:t>. </a:t>
            </a:r>
            <a:endParaRPr lang="uk-UA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6" y="1733379"/>
            <a:ext cx="5304150" cy="527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3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</TotalTime>
  <Words>271</Words>
  <Application>Microsoft Office PowerPoint</Application>
  <PresentationFormat>Экран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Оповідання «Лось» Євгена Гуцала. Співчуття, милосердя – шлях до перемоги добра.Образи хлопчиків  </vt:lpstr>
      <vt:lpstr>Гра «Правда чи брехня»</vt:lpstr>
      <vt:lpstr>Гра «Правда чи брехня»</vt:lpstr>
      <vt:lpstr>Гра «Правда чи брехня»</vt:lpstr>
      <vt:lpstr>Бесіда за змістом твору</vt:lpstr>
      <vt:lpstr>Гра «Равлик»</vt:lpstr>
      <vt:lpstr>Гра «Втрачені краплинки»</vt:lpstr>
      <vt:lpstr>Характеристика образів</vt:lpstr>
      <vt:lpstr>Характеристика образів</vt:lpstr>
      <vt:lpstr>Презентация PowerPoint</vt:lpstr>
      <vt:lpstr>Аналіз твору</vt:lpstr>
      <vt:lpstr>Тести на закріплення вивченого матеріалу</vt:lpstr>
      <vt:lpstr>Асоціація</vt:lpstr>
      <vt:lpstr>Домашнє завдання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TPCUSer</cp:lastModifiedBy>
  <cp:revision>40</cp:revision>
  <dcterms:created xsi:type="dcterms:W3CDTF">2019-02-21T15:01:25Z</dcterms:created>
  <dcterms:modified xsi:type="dcterms:W3CDTF">2022-04-16T13:51:55Z</dcterms:modified>
</cp:coreProperties>
</file>