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1" r:id="rId10"/>
  </p:sldIdLst>
  <p:sldSz cx="9144000" cy="5143500" type="screen16x9"/>
  <p:notesSz cx="6858000" cy="9144000"/>
  <p:embeddedFontLst>
    <p:embeddedFont>
      <p:font typeface="Montserrat" panose="020B0604020202020204" charset="-52"/>
      <p:regular r:id="rId12"/>
      <p:bold r:id="rId13"/>
      <p:italic r:id="rId14"/>
      <p:boldItalic r:id="rId15"/>
    </p:embeddedFont>
    <p:embeddedFont>
      <p:font typeface="Lobster" panose="020B0604020202020204" charset="-52"/>
      <p:regular r:id="rId16"/>
    </p:embeddedFont>
    <p:embeddedFont>
      <p:font typeface="Lato" panose="020B060402020202020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5" autoAdjust="0"/>
    <p:restoredTop sz="94660"/>
  </p:normalViewPr>
  <p:slideViewPr>
    <p:cSldViewPr snapToGrid="0">
      <p:cViewPr>
        <p:scale>
          <a:sx n="121" d="100"/>
          <a:sy n="121" d="100"/>
        </p:scale>
        <p:origin x="-355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8118979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733ef063db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733ef063db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733ef063db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733ef063db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733ef063db_0_2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733ef063db_0_2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733ef063db_0_2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733ef063db_0_2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733ef063db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733ef063db_0_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733ef063db_0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733ef063db_0_1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733ef063db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733ef063db_0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733ef063db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733ef063db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name="adj" fmla="val 0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name="adj" fmla="val 58774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" name="Google Shape;39;p3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body" idx="2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" name="Google Shape;60;p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body" idx="1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" name="Google Shape;89;p8"/>
          <p:cNvSpPr txBox="1">
            <a:spLocks noGrp="1"/>
          </p:cNvSpPr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9"/>
          <p:cNvSpPr txBox="1">
            <a:spLocks noGrp="1"/>
          </p:cNvSpPr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6" name="Google Shape;96;p9"/>
          <p:cNvSpPr txBox="1">
            <a:spLocks noGrp="1"/>
          </p:cNvSpPr>
          <p:nvPr>
            <p:ph type="subTitle" idx="1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97" name="Google Shape;97;p9"/>
          <p:cNvSpPr txBox="1">
            <a:spLocks noGrp="1"/>
          </p:cNvSpPr>
          <p:nvPr>
            <p:ph type="body" idx="2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10"/>
          <p:cNvSpPr txBox="1">
            <a:spLocks noGrp="1"/>
          </p:cNvSpPr>
          <p:nvPr>
            <p:ph type="body" idx="1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4" name="Google Shape;10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" name="Google Shape;125;p11"/>
          <p:cNvSpPr txBox="1">
            <a:spLocks noGrp="1"/>
          </p:cNvSpPr>
          <p:nvPr>
            <p:ph type="title" hasCustomPrompt="1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>
            <a:spLocks noGrp="1"/>
          </p:cNvSpPr>
          <p:nvPr>
            <p:ph type="body" idx="1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focus">
    <p:bg>
      <p:bgPr>
        <a:solidFill>
          <a:srgbClr val="C9DAF8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3"/>
          <p:cNvSpPr txBox="1"/>
          <p:nvPr/>
        </p:nvSpPr>
        <p:spPr>
          <a:xfrm>
            <a:off x="815188" y="809616"/>
            <a:ext cx="8215500" cy="3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600" dirty="0">
                <a:latin typeface="Lobster"/>
                <a:ea typeface="Lobster"/>
                <a:cs typeface="Lobster"/>
                <a:sym typeface="Lobster"/>
              </a:rPr>
              <a:t>Я. Стельмах «Митькозавр із Юрківки, або Химера лісового озера».</a:t>
            </a:r>
            <a:endParaRPr sz="3600" dirty="0"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600" dirty="0">
                <a:latin typeface="Lobster"/>
                <a:ea typeface="Lobster"/>
                <a:cs typeface="Lobster"/>
                <a:sym typeface="Lobster"/>
              </a:rPr>
              <a:t>Характеристика образів Сергія і Митька</a:t>
            </a:r>
            <a:endParaRPr sz="3600" dirty="0"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0"/>
          <p:cNvSpPr txBox="1">
            <a:spLocks noGrp="1"/>
          </p:cNvSpPr>
          <p:nvPr>
            <p:ph type="title"/>
          </p:nvPr>
        </p:nvSpPr>
        <p:spPr>
          <a:xfrm>
            <a:off x="457200" y="185750"/>
            <a:ext cx="8529600" cy="112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Lobster"/>
              <a:buChar char="●"/>
            </a:pPr>
            <a:r>
              <a:rPr lang="uk" sz="300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Опишіть чудовисько, яке хлопці зненацька побачили.</a:t>
            </a:r>
            <a:endParaRPr sz="3000">
              <a:solidFill>
                <a:srgbClr val="00000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88" name="Google Shape;188;p20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89" name="Google Shape;189;p20"/>
          <p:cNvSpPr txBox="1"/>
          <p:nvPr/>
        </p:nvSpPr>
        <p:spPr>
          <a:xfrm>
            <a:off x="71450" y="1379625"/>
            <a:ext cx="8743800" cy="20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000">
                <a:solidFill>
                  <a:srgbClr val="38761D"/>
                </a:solidFill>
                <a:latin typeface="Lobster"/>
                <a:ea typeface="Lobster"/>
                <a:cs typeface="Lobster"/>
                <a:sym typeface="Lobster"/>
              </a:rPr>
              <a:t>(«Водою пливло щось надзвичайне, неймовірне і дуже доісторичне... На поверхні видніла лише голова, але що то була за голова!.. Ось потвора повернулась до нас, і блимнули червонясто два великих ока. Між ними стирчав хижий ріг. З напіврозкритої пащі виглядали гостренні білі зуби...»)</a:t>
            </a:r>
            <a:endParaRPr sz="3000">
              <a:solidFill>
                <a:srgbClr val="38761D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38761D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1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21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96" name="Google Shape;196;p21"/>
          <p:cNvSpPr txBox="1"/>
          <p:nvPr/>
        </p:nvSpPr>
        <p:spPr>
          <a:xfrm>
            <a:off x="300050" y="185750"/>
            <a:ext cx="8772300" cy="12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Font typeface="Lobster"/>
              <a:buChar char="●"/>
            </a:pPr>
            <a:r>
              <a:rPr lang="uk" sz="3000" dirty="0">
                <a:latin typeface="Lobster"/>
                <a:ea typeface="Lobster"/>
                <a:cs typeface="Lobster"/>
                <a:sym typeface="Lobster"/>
              </a:rPr>
              <a:t>З чим було пов’язано те, що хлопці не злякалися потвори?</a:t>
            </a:r>
            <a:endParaRPr sz="3000" dirty="0">
              <a:latin typeface="Lobster"/>
              <a:ea typeface="Lobster"/>
              <a:cs typeface="Lobster"/>
              <a:sym typeface="Lobster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Font typeface="Lobster"/>
              <a:buChar char="●"/>
            </a:pPr>
            <a:r>
              <a:rPr lang="uk" sz="3000" dirty="0">
                <a:latin typeface="Lobster"/>
                <a:ea typeface="Lobster"/>
                <a:cs typeface="Lobster"/>
                <a:sym typeface="Lobster"/>
              </a:rPr>
              <a:t>Чому Митько допоміг Василю? Чим пояснити його вчинок?</a:t>
            </a:r>
            <a:endParaRPr sz="3000" dirty="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97" name="Google Shape;197;p21"/>
          <p:cNvSpPr txBox="1"/>
          <p:nvPr/>
        </p:nvSpPr>
        <p:spPr>
          <a:xfrm>
            <a:off x="300050" y="2143650"/>
            <a:ext cx="8838600" cy="8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Font typeface="Lobster"/>
              <a:buChar char="●"/>
            </a:pPr>
            <a:r>
              <a:rPr lang="uk" sz="3000">
                <a:latin typeface="Lobster"/>
                <a:ea typeface="Lobster"/>
                <a:cs typeface="Lobster"/>
                <a:sym typeface="Lobster"/>
              </a:rPr>
              <a:t>Чим би міг закінчитися «маскарад» для Василя?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98" name="Google Shape;198;p21"/>
          <p:cNvSpPr txBox="1"/>
          <p:nvPr/>
        </p:nvSpPr>
        <p:spPr>
          <a:xfrm>
            <a:off x="300050" y="3128900"/>
            <a:ext cx="8670000" cy="12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Font typeface="Lobster"/>
              <a:buChar char="●"/>
            </a:pPr>
            <a:r>
              <a:rPr lang="uk" sz="3000">
                <a:latin typeface="Lobster"/>
                <a:ea typeface="Lobster"/>
                <a:cs typeface="Lobster"/>
                <a:sym typeface="Lobster"/>
              </a:rPr>
              <a:t>Чому хлопці вирішили не «вибивати Василеві бубни», а подякували йому?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9" name="Google Shape;199;p21"/>
          <p:cNvSpPr txBox="1"/>
          <p:nvPr/>
        </p:nvSpPr>
        <p:spPr>
          <a:xfrm>
            <a:off x="457200" y="4637175"/>
            <a:ext cx="7338000" cy="8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2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22"/>
          <p:cNvSpPr txBox="1">
            <a:spLocks noGrp="1"/>
          </p:cNvSpPr>
          <p:nvPr>
            <p:ph type="body" idx="1"/>
          </p:nvPr>
        </p:nvSpPr>
        <p:spPr>
          <a:xfrm>
            <a:off x="1297500" y="622400"/>
            <a:ext cx="7038900" cy="385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uk" sz="3000">
                <a:solidFill>
                  <a:srgbClr val="38761D"/>
                </a:solidFill>
                <a:latin typeface="Lobster"/>
                <a:ea typeface="Lobster"/>
                <a:cs typeface="Lobster"/>
                <a:sym typeface="Lobster"/>
              </a:rPr>
              <a:t>План характеристики образів.</a:t>
            </a:r>
            <a:endParaRPr sz="3000">
              <a:solidFill>
                <a:srgbClr val="38761D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06" name="Google Shape;206;p22"/>
          <p:cNvSpPr txBox="1"/>
          <p:nvPr/>
        </p:nvSpPr>
        <p:spPr>
          <a:xfrm>
            <a:off x="85500" y="108750"/>
            <a:ext cx="8973000" cy="11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6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Характеристика образів Сергія і Митька</a:t>
            </a:r>
            <a:endParaRPr sz="3600">
              <a:solidFill>
                <a:srgbClr val="9900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07" name="Google Shape;207;p22"/>
          <p:cNvSpPr txBox="1"/>
          <p:nvPr/>
        </p:nvSpPr>
        <p:spPr>
          <a:xfrm>
            <a:off x="185750" y="1199100"/>
            <a:ext cx="88731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000">
                <a:solidFill>
                  <a:srgbClr val="38761D"/>
                </a:solidFill>
                <a:latin typeface="Lobster"/>
                <a:ea typeface="Lobster"/>
                <a:cs typeface="Lobster"/>
                <a:sym typeface="Lobster"/>
              </a:rPr>
              <a:t>1)</a:t>
            </a:r>
            <a:r>
              <a:rPr lang="uk" sz="3000">
                <a:latin typeface="Lobster"/>
                <a:ea typeface="Lobster"/>
                <a:cs typeface="Lobster"/>
                <a:sym typeface="Lobster"/>
              </a:rPr>
              <a:t> Дмитро Омельчук і Сергій Стеценко — звичайні школярі-шестикласники.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000">
                <a:solidFill>
                  <a:srgbClr val="38761D"/>
                </a:solidFill>
                <a:latin typeface="Lobster"/>
                <a:ea typeface="Lobster"/>
                <a:cs typeface="Lobster"/>
                <a:sym typeface="Lobster"/>
              </a:rPr>
              <a:t>2)</a:t>
            </a:r>
            <a:r>
              <a:rPr lang="uk" sz="3000">
                <a:latin typeface="Lobster"/>
                <a:ea typeface="Lobster"/>
                <a:cs typeface="Lobster"/>
                <a:sym typeface="Lobster"/>
              </a:rPr>
              <a:t> Риси характеру хлопців: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000">
                <a:latin typeface="Lobster"/>
                <a:ea typeface="Lobster"/>
                <a:cs typeface="Lobster"/>
                <a:sym typeface="Lobster"/>
              </a:rPr>
              <a:t>а) чемність і доброта; б) мужність і винахідливість;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000">
                <a:latin typeface="Lobster"/>
                <a:ea typeface="Lobster"/>
                <a:cs typeface="Lobster"/>
                <a:sym typeface="Lobster"/>
              </a:rPr>
              <a:t>в) повага до батьків і людей похилого віку;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000">
                <a:latin typeface="Lobster"/>
                <a:ea typeface="Lobster"/>
                <a:cs typeface="Lobster"/>
                <a:sym typeface="Lobster"/>
              </a:rPr>
              <a:t>г) наполегливість і довіра; д) на зло відповідають добром.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3"/>
          <p:cNvSpPr txBox="1">
            <a:spLocks noGrp="1"/>
          </p:cNvSpPr>
          <p:nvPr>
            <p:ph type="title"/>
          </p:nvPr>
        </p:nvSpPr>
        <p:spPr>
          <a:xfrm>
            <a:off x="0" y="-91975"/>
            <a:ext cx="9144000" cy="139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6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Характеристика образів Сергія і Митька</a:t>
            </a:r>
            <a:endParaRPr sz="3600">
              <a:solidFill>
                <a:srgbClr val="99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3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214" name="Google Shape;214;p23"/>
          <p:cNvSpPr txBox="1"/>
          <p:nvPr/>
        </p:nvSpPr>
        <p:spPr>
          <a:xfrm>
            <a:off x="1743075" y="373400"/>
            <a:ext cx="7338000" cy="15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000">
                <a:solidFill>
                  <a:srgbClr val="38761D"/>
                </a:solidFill>
                <a:latin typeface="Lobster"/>
                <a:ea typeface="Lobster"/>
                <a:cs typeface="Lobster"/>
                <a:sym typeface="Lobster"/>
              </a:rPr>
              <a:t>План характеристики образів</a:t>
            </a:r>
            <a:endParaRPr sz="3000">
              <a:solidFill>
                <a:srgbClr val="38761D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15" name="Google Shape;215;p23"/>
          <p:cNvSpPr txBox="1"/>
          <p:nvPr/>
        </p:nvSpPr>
        <p:spPr>
          <a:xfrm>
            <a:off x="0" y="750975"/>
            <a:ext cx="9081300" cy="17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000">
                <a:solidFill>
                  <a:srgbClr val="38761D"/>
                </a:solidFill>
                <a:latin typeface="Lobster"/>
                <a:ea typeface="Lobster"/>
                <a:cs typeface="Lobster"/>
                <a:sym typeface="Lobster"/>
              </a:rPr>
              <a:t>3)</a:t>
            </a:r>
            <a:r>
              <a:rPr lang="uk" sz="3000">
                <a:latin typeface="Lobster"/>
                <a:ea typeface="Lobster"/>
                <a:cs typeface="Lobster"/>
                <a:sym typeface="Lobster"/>
              </a:rPr>
              <a:t> Здібності героїв: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000">
                <a:latin typeface="Lobster"/>
                <a:ea typeface="Lobster"/>
                <a:cs typeface="Lobster"/>
                <a:sym typeface="Lobster"/>
              </a:rPr>
              <a:t>а) любов до книги; б) прагнення пізнати багато цікавого;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000">
                <a:latin typeface="Lobster"/>
                <a:ea typeface="Lobster"/>
                <a:cs typeface="Lobster"/>
                <a:sym typeface="Lobster"/>
              </a:rPr>
              <a:t>в) надання допомоги тому, хто її потребує;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000">
                <a:latin typeface="Lobster"/>
                <a:ea typeface="Lobster"/>
                <a:cs typeface="Lobster"/>
                <a:sym typeface="Lobster"/>
              </a:rPr>
              <a:t>г) вміння орієнтуватися у природному довкіллі;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000">
                <a:latin typeface="Lobster"/>
                <a:ea typeface="Lobster"/>
                <a:cs typeface="Lobster"/>
                <a:sym typeface="Lobster"/>
              </a:rPr>
              <a:t>д) мрія про славу.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000">
                <a:solidFill>
                  <a:srgbClr val="38761D"/>
                </a:solidFill>
                <a:latin typeface="Lobster"/>
                <a:ea typeface="Lobster"/>
                <a:cs typeface="Lobster"/>
                <a:sym typeface="Lobster"/>
              </a:rPr>
              <a:t>4)</a:t>
            </a:r>
            <a:r>
              <a:rPr lang="uk" sz="3000">
                <a:latin typeface="Lobster"/>
                <a:ea typeface="Lobster"/>
                <a:cs typeface="Lobster"/>
                <a:sym typeface="Lobster"/>
              </a:rPr>
              <a:t> Дослідження хлопців не були марними.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000">
                <a:solidFill>
                  <a:srgbClr val="38761D"/>
                </a:solidFill>
                <a:latin typeface="Lobster"/>
                <a:ea typeface="Lobster"/>
                <a:cs typeface="Lobster"/>
                <a:sym typeface="Lobster"/>
              </a:rPr>
              <a:t>5)</a:t>
            </a:r>
            <a:r>
              <a:rPr lang="uk" sz="3000">
                <a:latin typeface="Lobster"/>
                <a:ea typeface="Lobster"/>
                <a:cs typeface="Lobster"/>
                <a:sym typeface="Lobster"/>
              </a:rPr>
              <a:t> Значення образів Сергія і Митька для сучасного школяра.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4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222" name="Google Shape;222;p24"/>
          <p:cNvSpPr txBox="1"/>
          <p:nvPr/>
        </p:nvSpPr>
        <p:spPr>
          <a:xfrm>
            <a:off x="71450" y="0"/>
            <a:ext cx="9052500" cy="14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6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КОМПОЗИЦІЯ </a:t>
            </a:r>
            <a:r>
              <a:rPr lang="uk" sz="3600" b="1">
                <a:solidFill>
                  <a:srgbClr val="9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ІX</a:t>
            </a:r>
            <a:r>
              <a:rPr lang="uk" sz="36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 РОЗДІЛУ</a:t>
            </a:r>
            <a:endParaRPr sz="3600">
              <a:solidFill>
                <a:srgbClr val="9900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223" name="Google Shape;22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50" y="142875"/>
            <a:ext cx="8943976" cy="477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5"/>
          <p:cNvSpPr txBox="1">
            <a:spLocks noGrp="1"/>
          </p:cNvSpPr>
          <p:nvPr>
            <p:ph type="title"/>
          </p:nvPr>
        </p:nvSpPr>
        <p:spPr>
          <a:xfrm>
            <a:off x="1297500" y="0"/>
            <a:ext cx="7038900" cy="130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6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Бесіда за питаннями</a:t>
            </a:r>
            <a:endParaRPr sz="3600">
              <a:solidFill>
                <a:srgbClr val="9900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29" name="Google Shape;229;p25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230" name="Google Shape;230;p25"/>
          <p:cNvSpPr txBox="1"/>
          <p:nvPr/>
        </p:nvSpPr>
        <p:spPr>
          <a:xfrm>
            <a:off x="200025" y="676925"/>
            <a:ext cx="8572500" cy="13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Lobster"/>
              <a:buChar char="●"/>
            </a:pPr>
            <a:r>
              <a:rPr lang="uk" sz="2400">
                <a:latin typeface="Lobster"/>
                <a:ea typeface="Lobster"/>
                <a:cs typeface="Lobster"/>
                <a:sym typeface="Lobster"/>
              </a:rPr>
              <a:t>Що свідчить про те, що Сергій з Митьком мають велике бажання пізнати світ, історичне минуле?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1" name="Google Shape;231;p25"/>
          <p:cNvSpPr txBox="1"/>
          <p:nvPr/>
        </p:nvSpPr>
        <p:spPr>
          <a:xfrm>
            <a:off x="200025" y="1567550"/>
            <a:ext cx="8700900" cy="12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Lobster"/>
              <a:buChar char="●"/>
            </a:pPr>
            <a:r>
              <a:rPr lang="uk" sz="2400">
                <a:latin typeface="Lobster"/>
                <a:ea typeface="Lobster"/>
                <a:cs typeface="Lobster"/>
                <a:sym typeface="Lobster"/>
              </a:rPr>
              <a:t>Як Сергій з Митьком ставилися до бабусі, мешканців села? У чому це виявилося?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2" name="Google Shape;232;p25"/>
          <p:cNvSpPr txBox="1"/>
          <p:nvPr/>
        </p:nvSpPr>
        <p:spPr>
          <a:xfrm>
            <a:off x="199925" y="2400300"/>
            <a:ext cx="8572500" cy="13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Lobster"/>
              <a:buChar char="●"/>
            </a:pPr>
            <a:r>
              <a:rPr lang="uk" sz="2400">
                <a:latin typeface="Lobster"/>
                <a:ea typeface="Lobster"/>
                <a:cs typeface="Lobster"/>
                <a:sym typeface="Lobster"/>
              </a:rPr>
              <a:t>У чому виявляється любов хлопців до природи, довкілля? Як вони сприймають красу лісу, озера?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3" name="Google Shape;233;p25"/>
          <p:cNvSpPr txBox="1"/>
          <p:nvPr/>
        </p:nvSpPr>
        <p:spPr>
          <a:xfrm>
            <a:off x="199925" y="3265575"/>
            <a:ext cx="8787000" cy="1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Lobster"/>
              <a:buChar char="●"/>
            </a:pPr>
            <a:r>
              <a:rPr lang="uk" sz="2400">
                <a:latin typeface="Lobster"/>
                <a:ea typeface="Lobster"/>
                <a:cs typeface="Lobster"/>
                <a:sym typeface="Lobster"/>
              </a:rPr>
              <a:t>Чому Сергій з Митьком мріяли про власну славу? Як це характеризує героїв?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4" name="Google Shape;234;p25"/>
          <p:cNvSpPr txBox="1"/>
          <p:nvPr/>
        </p:nvSpPr>
        <p:spPr>
          <a:xfrm>
            <a:off x="199925" y="4065725"/>
            <a:ext cx="8787000" cy="13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Lobster"/>
              <a:buChar char="●"/>
            </a:pPr>
            <a:r>
              <a:rPr lang="uk" sz="2400">
                <a:latin typeface="Lobster"/>
                <a:ea typeface="Lobster"/>
                <a:cs typeface="Lobster"/>
                <a:sym typeface="Lobster"/>
              </a:rPr>
              <a:t>Як поводять себе друзі, перебуваючи у складних ситуаціях?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6"/>
          <p:cNvSpPr txBox="1">
            <a:spLocks noGrp="1"/>
          </p:cNvSpPr>
          <p:nvPr>
            <p:ph type="title"/>
          </p:nvPr>
        </p:nvSpPr>
        <p:spPr>
          <a:xfrm>
            <a:off x="1297500" y="79475"/>
            <a:ext cx="7038900" cy="12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6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Бесіда за питаннями</a:t>
            </a:r>
            <a:endParaRPr sz="3600">
              <a:solidFill>
                <a:srgbClr val="99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26"/>
          <p:cNvSpPr txBox="1">
            <a:spLocks noGrp="1"/>
          </p:cNvSpPr>
          <p:nvPr>
            <p:ph type="body" idx="1"/>
          </p:nvPr>
        </p:nvSpPr>
        <p:spPr>
          <a:xfrm>
            <a:off x="185750" y="865275"/>
            <a:ext cx="8872500" cy="36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Lobster"/>
              <a:buChar char="●"/>
            </a:pPr>
            <a:r>
              <a:rPr lang="uk" sz="240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Що дає підставі стверджувати про доброту, чуйність хлопців у стосунках з Василем Трошем? Чому Сергій з Митьком не намагаються помститися Василеві?</a:t>
            </a:r>
            <a:endParaRPr sz="2400">
              <a:solidFill>
                <a:srgbClr val="000000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241" name="Google Shape;241;p26"/>
          <p:cNvSpPr txBox="1"/>
          <p:nvPr/>
        </p:nvSpPr>
        <p:spPr>
          <a:xfrm>
            <a:off x="185750" y="2286000"/>
            <a:ext cx="8544000" cy="13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Lobster"/>
              <a:buChar char="●"/>
            </a:pPr>
            <a:r>
              <a:rPr lang="uk" sz="2400">
                <a:latin typeface="Lobster"/>
                <a:ea typeface="Lobster"/>
                <a:cs typeface="Lobster"/>
                <a:sym typeface="Lobster"/>
              </a:rPr>
              <a:t>Чим повчальні образи Сергія і Митька для кожного із вас?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r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8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4" name="Google Shape;254;p28"/>
          <p:cNvSpPr txBox="1">
            <a:spLocks noGrp="1"/>
          </p:cNvSpPr>
          <p:nvPr>
            <p:ph type="body" idx="1"/>
          </p:nvPr>
        </p:nvSpPr>
        <p:spPr>
          <a:xfrm>
            <a:off x="171450" y="1567550"/>
            <a:ext cx="86724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uk-UA" sz="2800" dirty="0" smtClean="0"/>
              <a:t>Написати цитатну характеристику героїв</a:t>
            </a:r>
            <a:endParaRPr sz="2800" dirty="0"/>
          </a:p>
        </p:txBody>
      </p:sp>
      <p:sp>
        <p:nvSpPr>
          <p:cNvPr id="255" name="Google Shape;255;p28"/>
          <p:cNvSpPr txBox="1"/>
          <p:nvPr/>
        </p:nvSpPr>
        <p:spPr>
          <a:xfrm>
            <a:off x="1157300" y="293775"/>
            <a:ext cx="7338000" cy="8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48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Домашнє завдання</a:t>
            </a:r>
            <a:endParaRPr sz="4800">
              <a:solidFill>
                <a:srgbClr val="9900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378</Words>
  <Application>Microsoft Office PowerPoint</Application>
  <PresentationFormat>Экран (16:9)</PresentationFormat>
  <Paragraphs>36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Times New Roman</vt:lpstr>
      <vt:lpstr>Montserrat</vt:lpstr>
      <vt:lpstr>Lobster</vt:lpstr>
      <vt:lpstr>Lato</vt:lpstr>
      <vt:lpstr>Focus</vt:lpstr>
      <vt:lpstr>Презентация PowerPoint</vt:lpstr>
      <vt:lpstr>Опишіть чудовисько, яке хлопці зненацька побачили.</vt:lpstr>
      <vt:lpstr>Презентация PowerPoint</vt:lpstr>
      <vt:lpstr>Презентация PowerPoint</vt:lpstr>
      <vt:lpstr>Характеристика образів Сергія і Митька </vt:lpstr>
      <vt:lpstr>Презентация PowerPoint</vt:lpstr>
      <vt:lpstr>Бесіда за питаннями</vt:lpstr>
      <vt:lpstr>Бесіда за питаннями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TPCUSer</cp:lastModifiedBy>
  <cp:revision>1</cp:revision>
  <dcterms:modified xsi:type="dcterms:W3CDTF">2022-03-31T13:38:51Z</dcterms:modified>
</cp:coreProperties>
</file>