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63" r:id="rId4"/>
    <p:sldId id="268" r:id="rId5"/>
    <p:sldId id="269" r:id="rId6"/>
    <p:sldId id="278" r:id="rId7"/>
    <p:sldId id="270" r:id="rId8"/>
    <p:sldId id="279" r:id="rId9"/>
    <p:sldId id="284" r:id="rId10"/>
    <p:sldId id="285" r:id="rId11"/>
    <p:sldId id="28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41" autoAdjust="0"/>
    <p:restoredTop sz="93728" autoAdjust="0"/>
  </p:normalViewPr>
  <p:slideViewPr>
    <p:cSldViewPr>
      <p:cViewPr>
        <p:scale>
          <a:sx n="70" d="100"/>
          <a:sy n="70" d="100"/>
        </p:scale>
        <p:origin x="-1738" y="-3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95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00E0E-EEBC-4929-89B6-3F7E98E9469A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1048696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1048697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98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99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1CDDD9-6B98-4254-B6FD-0E703B9F4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873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6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587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8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9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48593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10485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9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4859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599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3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664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5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6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667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104866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7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104867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7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48674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675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676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8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67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48680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68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104868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8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48684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63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104863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4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104868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8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689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690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9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104869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9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48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649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0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1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048652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5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104865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48656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65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6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10486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64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64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104864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77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578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79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0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581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582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104858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" descr="C:\Users\user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857628"/>
            <a:ext cx="2571768" cy="2738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48594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12068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Урок мовленнєвого розвитку№4 </a:t>
            </a:r>
            <a:r>
              <a:rPr lang="uk-UA" altLang="en-US" sz="4400" b="1" dirty="0" smtClean="0">
                <a:latin typeface="Times New Roman" pitchFamily="18" charset="0"/>
                <a:cs typeface="Times New Roman" pitchFamily="18" charset="0"/>
              </a:rPr>
              <a:t>Цитатна</a:t>
            </a:r>
            <a:r>
              <a:rPr lang="en-US" alt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en-US" sz="4400" b="1" dirty="0" smtClean="0">
                <a:latin typeface="Times New Roman" pitchFamily="18" charset="0"/>
                <a:cs typeface="Times New Roman" pitchFamily="18" charset="0"/>
              </a:rPr>
              <a:t>ха</a:t>
            </a: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рактеристика образів   Сергія та Мить</a:t>
            </a:r>
            <a:r>
              <a:rPr lang="uk-UA" altLang="en-US" sz="4400" b="1" dirty="0" smtClean="0">
                <a:latin typeface="Times New Roman" pitchFamily="18" charset="0"/>
                <a:cs typeface="Times New Roman" pitchFamily="18" charset="0"/>
              </a:rPr>
              <a:t>ка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твором Я.Стельмаха «</a:t>
            </a:r>
            <a:r>
              <a:rPr lang="uk-UA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Митькозавр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із </a:t>
            </a:r>
            <a:r>
              <a:rPr lang="uk-UA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Юрківки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або Химера лісового озера»)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3" name="Picture 3" descr="C:\Users\user\Desktop\inde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3929066"/>
            <a:ext cx="2176464" cy="2609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Объект 2"/>
          <p:cNvSpPr>
            <a:spLocks noGrp="1"/>
          </p:cNvSpPr>
          <p:nvPr>
            <p:ph sz="quarter" idx="13"/>
          </p:nvPr>
        </p:nvSpPr>
        <p:spPr>
          <a:xfrm>
            <a:off x="4214810" y="642918"/>
            <a:ext cx="4614866" cy="578647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3600" dirty="0" smtClean="0"/>
              <a:t>  </a:t>
            </a:r>
          </a:p>
          <a:p>
            <a:pPr algn="ctr">
              <a:buNone/>
            </a:pPr>
            <a:r>
              <a:rPr lang="ru-RU" sz="3600" dirty="0" smtClean="0">
                <a:latin typeface="Franklin Gothic Demi" pitchFamily="34" charset="0"/>
              </a:rPr>
              <a:t>  </a:t>
            </a:r>
            <a:r>
              <a:rPr lang="ru-RU" sz="3600" b="1" dirty="0" err="1" smtClean="0">
                <a:solidFill>
                  <a:srgbClr val="000080"/>
                </a:solidFill>
                <a:latin typeface="Franklin Gothic Demi" pitchFamily="34" charset="0"/>
              </a:rPr>
              <a:t>Святе</a:t>
            </a:r>
            <a:r>
              <a:rPr lang="ru-RU" sz="3600" b="1" dirty="0" smtClean="0">
                <a:solidFill>
                  <a:srgbClr val="000080"/>
                </a:solidFill>
                <a:latin typeface="Franklin Gothic Demi" pitchFamily="34" charset="0"/>
              </a:rPr>
              <a:t> </a:t>
            </a:r>
            <a:r>
              <a:rPr lang="ru-RU" sz="3600" b="1" dirty="0" err="1" smtClean="0">
                <a:solidFill>
                  <a:srgbClr val="000080"/>
                </a:solidFill>
                <a:latin typeface="Franklin Gothic Demi" pitchFamily="34" charset="0"/>
              </a:rPr>
              <a:t>це</a:t>
            </a:r>
            <a:r>
              <a:rPr lang="ru-RU" sz="3600" b="1" dirty="0" smtClean="0">
                <a:solidFill>
                  <a:srgbClr val="000080"/>
                </a:solidFill>
                <a:latin typeface="Franklin Gothic Demi" pitchFamily="34" charset="0"/>
              </a:rPr>
              <a:t> </a:t>
            </a:r>
            <a:r>
              <a:rPr lang="ru-RU" sz="3600" b="1" dirty="0" err="1" smtClean="0">
                <a:solidFill>
                  <a:srgbClr val="000080"/>
                </a:solidFill>
                <a:latin typeface="Franklin Gothic Demi" pitchFamily="34" charset="0"/>
              </a:rPr>
              <a:t>діло</a:t>
            </a:r>
            <a:r>
              <a:rPr lang="ru-RU" sz="3600" b="1" dirty="0" smtClean="0">
                <a:solidFill>
                  <a:srgbClr val="000080"/>
                </a:solidFill>
                <a:latin typeface="Franklin Gothic Demi" pitchFamily="34" charset="0"/>
              </a:rPr>
              <a:t> – дружба. Той, </a:t>
            </a:r>
            <a:r>
              <a:rPr lang="ru-RU" sz="3600" b="1" dirty="0" err="1" smtClean="0">
                <a:solidFill>
                  <a:srgbClr val="000080"/>
                </a:solidFill>
                <a:latin typeface="Franklin Gothic Demi" pitchFamily="34" charset="0"/>
              </a:rPr>
              <a:t>хто</a:t>
            </a:r>
            <a:r>
              <a:rPr lang="ru-RU" sz="3600" b="1" dirty="0" smtClean="0">
                <a:solidFill>
                  <a:srgbClr val="000080"/>
                </a:solidFill>
                <a:latin typeface="Franklin Gothic Demi" pitchFamily="34" charset="0"/>
              </a:rPr>
              <a:t> на все </a:t>
            </a:r>
            <a:r>
              <a:rPr lang="ru-RU" sz="3600" b="1" dirty="0" err="1" smtClean="0">
                <a:solidFill>
                  <a:srgbClr val="000080"/>
                </a:solidFill>
                <a:latin typeface="Franklin Gothic Demi" pitchFamily="34" charset="0"/>
              </a:rPr>
              <a:t>життя</a:t>
            </a:r>
            <a:r>
              <a:rPr lang="ru-RU" sz="3600" b="1" dirty="0" smtClean="0">
                <a:solidFill>
                  <a:srgbClr val="000080"/>
                </a:solidFill>
                <a:latin typeface="Franklin Gothic Demi" pitchFamily="34" charset="0"/>
              </a:rPr>
              <a:t> </a:t>
            </a:r>
            <a:r>
              <a:rPr lang="ru-RU" sz="3600" b="1" dirty="0" err="1" smtClean="0">
                <a:solidFill>
                  <a:srgbClr val="000080"/>
                </a:solidFill>
                <a:latin typeface="Franklin Gothic Demi" pitchFamily="34" charset="0"/>
              </a:rPr>
              <a:t>збереже</a:t>
            </a:r>
            <a:r>
              <a:rPr lang="ru-RU" sz="3600" b="1" dirty="0" smtClean="0">
                <a:solidFill>
                  <a:srgbClr val="000080"/>
                </a:solidFill>
                <a:latin typeface="Franklin Gothic Demi" pitchFamily="34" charset="0"/>
              </a:rPr>
              <a:t> друга </a:t>
            </a:r>
            <a:r>
              <a:rPr lang="ru-RU" sz="3600" b="1" dirty="0" err="1" smtClean="0">
                <a:solidFill>
                  <a:srgbClr val="000080"/>
                </a:solidFill>
                <a:latin typeface="Franklin Gothic Demi" pitchFamily="34" charset="0"/>
              </a:rPr>
              <a:t>дитинства</a:t>
            </a:r>
            <a:r>
              <a:rPr lang="ru-RU" sz="3600" b="1" dirty="0" smtClean="0">
                <a:solidFill>
                  <a:srgbClr val="000080"/>
                </a:solidFill>
                <a:latin typeface="Franklin Gothic Demi" pitchFamily="34" charset="0"/>
              </a:rPr>
              <a:t>, той </a:t>
            </a:r>
            <a:r>
              <a:rPr lang="ru-RU" sz="3600" b="1" dirty="0" err="1" smtClean="0">
                <a:solidFill>
                  <a:srgbClr val="000080"/>
                </a:solidFill>
                <a:latin typeface="Franklin Gothic Demi" pitchFamily="34" charset="0"/>
              </a:rPr>
              <a:t>щасливий</a:t>
            </a:r>
            <a:r>
              <a:rPr lang="ru-RU" sz="3600" b="1" dirty="0" smtClean="0">
                <a:solidFill>
                  <a:srgbClr val="000080"/>
                </a:solidFill>
                <a:latin typeface="Franklin Gothic Demi" pitchFamily="34" charset="0"/>
              </a:rPr>
              <a:t>. </a:t>
            </a:r>
            <a:endParaRPr lang="uk-UA" sz="3600" b="1" dirty="0" smtClean="0">
              <a:solidFill>
                <a:srgbClr val="000080"/>
              </a:solidFill>
              <a:latin typeface="Franklin Gothic Demi" pitchFamily="34" charset="0"/>
            </a:endParaRPr>
          </a:p>
          <a:p>
            <a:pPr algn="ctr">
              <a:buNone/>
            </a:pPr>
            <a:r>
              <a:rPr lang="uk-UA" sz="3600" dirty="0" smtClean="0">
                <a:latin typeface="Franklin Gothic Demi" pitchFamily="34" charset="0"/>
              </a:rPr>
              <a:t>               В. Нестайко</a:t>
            </a:r>
            <a:endParaRPr lang="ru-RU" sz="3600" dirty="0" smtClean="0">
              <a:latin typeface="Franklin Gothic Demi" pitchFamily="34" charset="0"/>
            </a:endParaRPr>
          </a:p>
          <a:p>
            <a:pPr algn="ctr">
              <a:buNone/>
            </a:pPr>
            <a:r>
              <a:rPr lang="uk-UA" sz="3600" dirty="0" smtClean="0">
                <a:latin typeface="Franklin Gothic Demi" pitchFamily="34" charset="0"/>
              </a:rPr>
              <a:t>                                      </a:t>
            </a:r>
            <a:endParaRPr lang="ru-RU" sz="3600" dirty="0" smtClean="0">
              <a:latin typeface="Franklin Gothic Demi" pitchFamily="34" charset="0"/>
            </a:endParaRPr>
          </a:p>
          <a:p>
            <a:pPr marL="0" indent="0" algn="ctr">
              <a:buNone/>
            </a:pPr>
            <a:endParaRPr lang="ru-RU" sz="3600" dirty="0"/>
          </a:p>
        </p:txBody>
      </p:sp>
      <p:pic>
        <p:nvPicPr>
          <p:cNvPr id="2097154" name="Picture 2" descr="C:\Users\user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350" y="2638896"/>
            <a:ext cx="4071513" cy="3929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Заголовок 1"/>
          <p:cNvSpPr>
            <a:spLocks noGrp="1"/>
          </p:cNvSpPr>
          <p:nvPr>
            <p:ph type="title"/>
          </p:nvPr>
        </p:nvSpPr>
        <p:spPr>
          <a:xfrm>
            <a:off x="1142977" y="285728"/>
            <a:ext cx="6286543" cy="1000132"/>
          </a:xfrm>
        </p:spPr>
        <p:txBody>
          <a:bodyPr/>
          <a:lstStyle/>
          <a:p>
            <a:pPr>
              <a:buNone/>
            </a:pP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А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с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о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ц</a:t>
            </a:r>
            <a:r>
              <a:rPr lang="ru-RU" dirty="0" err="1" smtClean="0">
                <a:solidFill>
                  <a:schemeClr val="accent6"/>
                </a:solidFill>
              </a:rPr>
              <a:t>і</a:t>
            </a:r>
            <a:r>
              <a:rPr lang="ru-RU" dirty="0" err="1" smtClean="0">
                <a:solidFill>
                  <a:srgbClr val="7030A0"/>
                </a:solidFill>
              </a:rPr>
              <a:t>а</a:t>
            </a:r>
            <a:r>
              <a:rPr lang="ru-RU" dirty="0" err="1" smtClean="0">
                <a:solidFill>
                  <a:srgbClr val="FFC000"/>
                </a:solidFill>
              </a:rPr>
              <a:t>т</a:t>
            </a:r>
            <a:r>
              <a:rPr lang="ru-RU" dirty="0" err="1" smtClean="0">
                <a:solidFill>
                  <a:srgbClr val="FF0000"/>
                </a:solidFill>
              </a:rPr>
              <a:t>и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в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н</a:t>
            </a:r>
            <a:r>
              <a:rPr lang="ru-RU" dirty="0" err="1" smtClean="0">
                <a:solidFill>
                  <a:srgbClr val="FF0066"/>
                </a:solidFill>
              </a:rPr>
              <a:t>и</a:t>
            </a:r>
            <a:r>
              <a:rPr lang="ru-RU" dirty="0" err="1" smtClean="0">
                <a:solidFill>
                  <a:srgbClr val="996633"/>
                </a:solidFill>
              </a:rPr>
              <a:t>й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к</a:t>
            </a:r>
            <a:r>
              <a:rPr lang="ru-RU" dirty="0" smtClean="0">
                <a:solidFill>
                  <a:srgbClr val="FFC000"/>
                </a:solidFill>
              </a:rPr>
              <a:t>у</a:t>
            </a:r>
            <a:r>
              <a:rPr lang="ru-RU" dirty="0" smtClean="0">
                <a:solidFill>
                  <a:srgbClr val="7030A0"/>
                </a:solidFill>
              </a:rPr>
              <a:t>щ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048608" name="Содержимое 2"/>
          <p:cNvSpPr>
            <a:spLocks noGrp="1"/>
          </p:cNvSpPr>
          <p:nvPr>
            <p:ph sz="quarter" idx="13"/>
          </p:nvPr>
        </p:nvSpPr>
        <p:spPr>
          <a:xfrm>
            <a:off x="285720" y="1142984"/>
            <a:ext cx="8286808" cy="5500726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err="1" smtClean="0"/>
              <a:t>Справжній</a:t>
            </a:r>
            <a:r>
              <a:rPr lang="ru-RU" b="1" dirty="0" smtClean="0"/>
              <a:t> дру</a:t>
            </a:r>
            <a:r>
              <a:rPr lang="ru-RU" dirty="0" smtClean="0"/>
              <a:t>г</a:t>
            </a:r>
            <a:endParaRPr lang="ru-RU" dirty="0"/>
          </a:p>
        </p:txBody>
      </p:sp>
      <p:cxnSp>
        <p:nvCxnSpPr>
          <p:cNvPr id="3145728" name="Прямая со стрелкой 4"/>
          <p:cNvCxnSpPr>
            <a:cxnSpLocks/>
          </p:cNvCxnSpPr>
          <p:nvPr/>
        </p:nvCxnSpPr>
        <p:spPr>
          <a:xfrm rot="5400000" flipH="1" flipV="1">
            <a:off x="2428860" y="2285992"/>
            <a:ext cx="1571636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9" name="Прямоугольник 5"/>
          <p:cNvSpPr/>
          <p:nvPr/>
        </p:nvSpPr>
        <p:spPr>
          <a:xfrm>
            <a:off x="3786182" y="1714488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вірний</a:t>
            </a:r>
            <a:endParaRPr lang="ru-RU" dirty="0"/>
          </a:p>
        </p:txBody>
      </p:sp>
      <p:cxnSp>
        <p:nvCxnSpPr>
          <p:cNvPr id="3145729" name="Прямая со стрелкой 9"/>
          <p:cNvCxnSpPr>
            <a:cxnSpLocks/>
          </p:cNvCxnSpPr>
          <p:nvPr/>
        </p:nvCxnSpPr>
        <p:spPr>
          <a:xfrm flipV="1">
            <a:off x="2643174" y="2500306"/>
            <a:ext cx="1571636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0" name="Прямая со стрелкой 11"/>
          <p:cNvCxnSpPr>
            <a:cxnSpLocks/>
          </p:cNvCxnSpPr>
          <p:nvPr/>
        </p:nvCxnSpPr>
        <p:spPr>
          <a:xfrm flipV="1">
            <a:off x="2643174" y="2928934"/>
            <a:ext cx="1857388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0" name="Прямоугольник 12"/>
          <p:cNvSpPr/>
          <p:nvPr/>
        </p:nvSpPr>
        <p:spPr>
          <a:xfrm>
            <a:off x="4214810" y="221455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відданий</a:t>
            </a:r>
            <a:endParaRPr lang="ru-RU" dirty="0"/>
          </a:p>
        </p:txBody>
      </p:sp>
      <p:sp>
        <p:nvSpPr>
          <p:cNvPr id="1048611" name="Прямоугольник 13"/>
          <p:cNvSpPr/>
          <p:nvPr/>
        </p:nvSpPr>
        <p:spPr>
          <a:xfrm>
            <a:off x="4572000" y="2643182"/>
            <a:ext cx="1802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безкорисливий</a:t>
            </a:r>
            <a:endParaRPr lang="ru-RU" dirty="0"/>
          </a:p>
        </p:txBody>
      </p:sp>
      <p:cxnSp>
        <p:nvCxnSpPr>
          <p:cNvPr id="3145731" name="Прямая со стрелкой 15"/>
          <p:cNvCxnSpPr>
            <a:cxnSpLocks/>
          </p:cNvCxnSpPr>
          <p:nvPr/>
        </p:nvCxnSpPr>
        <p:spPr>
          <a:xfrm>
            <a:off x="2643174" y="3643314"/>
            <a:ext cx="192882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2" name="Прямая со стрелкой 17"/>
          <p:cNvCxnSpPr>
            <a:cxnSpLocks/>
          </p:cNvCxnSpPr>
          <p:nvPr/>
        </p:nvCxnSpPr>
        <p:spPr>
          <a:xfrm>
            <a:off x="2643174" y="3643314"/>
            <a:ext cx="185738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Прямая со стрелкой 19"/>
          <p:cNvCxnSpPr>
            <a:cxnSpLocks/>
          </p:cNvCxnSpPr>
          <p:nvPr/>
        </p:nvCxnSpPr>
        <p:spPr>
          <a:xfrm>
            <a:off x="2643174" y="3643314"/>
            <a:ext cx="1643074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4" name="Прямая со стрелкой 21"/>
          <p:cNvCxnSpPr>
            <a:cxnSpLocks/>
          </p:cNvCxnSpPr>
          <p:nvPr/>
        </p:nvCxnSpPr>
        <p:spPr>
          <a:xfrm>
            <a:off x="2714612" y="3714752"/>
            <a:ext cx="1285884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Прямая со стрелкой 23"/>
          <p:cNvCxnSpPr>
            <a:cxnSpLocks/>
          </p:cNvCxnSpPr>
          <p:nvPr/>
        </p:nvCxnSpPr>
        <p:spPr>
          <a:xfrm rot="16200000" flipH="1">
            <a:off x="2357422" y="3929066"/>
            <a:ext cx="1500198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2" name="Прямоугольник 24"/>
          <p:cNvSpPr/>
          <p:nvPr/>
        </p:nvSpPr>
        <p:spPr>
          <a:xfrm>
            <a:off x="4786314" y="3500438"/>
            <a:ext cx="958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добрий</a:t>
            </a:r>
            <a:endParaRPr lang="ru-RU" dirty="0"/>
          </a:p>
        </p:txBody>
      </p:sp>
      <p:sp>
        <p:nvSpPr>
          <p:cNvPr id="1048613" name="Прямоугольник 25"/>
          <p:cNvSpPr/>
          <p:nvPr/>
        </p:nvSpPr>
        <p:spPr>
          <a:xfrm>
            <a:off x="4572000" y="3857628"/>
            <a:ext cx="1529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турботливий</a:t>
            </a:r>
            <a:endParaRPr lang="ru-RU" dirty="0"/>
          </a:p>
        </p:txBody>
      </p:sp>
      <p:sp>
        <p:nvSpPr>
          <p:cNvPr id="1048614" name="Прямоугольник 26"/>
          <p:cNvSpPr/>
          <p:nvPr/>
        </p:nvSpPr>
        <p:spPr>
          <a:xfrm>
            <a:off x="4429124" y="4286256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єдиний</a:t>
            </a:r>
            <a:endParaRPr lang="ru-RU" dirty="0"/>
          </a:p>
        </p:txBody>
      </p:sp>
      <p:sp>
        <p:nvSpPr>
          <p:cNvPr id="1048615" name="Прямоугольник 27"/>
          <p:cNvSpPr/>
          <p:nvPr/>
        </p:nvSpPr>
        <p:spPr>
          <a:xfrm>
            <a:off x="4071934" y="4714884"/>
            <a:ext cx="1156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надійний</a:t>
            </a:r>
            <a:endParaRPr lang="ru-RU" dirty="0"/>
          </a:p>
        </p:txBody>
      </p:sp>
      <p:sp>
        <p:nvSpPr>
          <p:cNvPr id="1048616" name="Прямоугольник 28"/>
          <p:cNvSpPr/>
          <p:nvPr/>
        </p:nvSpPr>
        <p:spPr>
          <a:xfrm>
            <a:off x="3714744" y="5072074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співчутливий</a:t>
            </a:r>
            <a:endParaRPr lang="ru-RU" dirty="0"/>
          </a:p>
        </p:txBody>
      </p:sp>
      <p:cxnSp>
        <p:nvCxnSpPr>
          <p:cNvPr id="3145736" name="Прямая со стрелкой 30"/>
          <p:cNvCxnSpPr>
            <a:cxnSpLocks/>
          </p:cNvCxnSpPr>
          <p:nvPr/>
        </p:nvCxnSpPr>
        <p:spPr>
          <a:xfrm rot="16200000" flipH="1">
            <a:off x="2035951" y="4250537"/>
            <a:ext cx="1857388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7" name="Прямоугольник 31"/>
          <p:cNvSpPr/>
          <p:nvPr/>
        </p:nvSpPr>
        <p:spPr>
          <a:xfrm>
            <a:off x="3286116" y="5500702"/>
            <a:ext cx="1694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справедливий</a:t>
            </a:r>
            <a:endParaRPr lang="ru-RU" dirty="0"/>
          </a:p>
        </p:txBody>
      </p:sp>
      <p:cxnSp>
        <p:nvCxnSpPr>
          <p:cNvPr id="3145737" name="Прямая со стрелкой 34"/>
          <p:cNvCxnSpPr>
            <a:cxnSpLocks/>
          </p:cNvCxnSpPr>
          <p:nvPr/>
        </p:nvCxnSpPr>
        <p:spPr>
          <a:xfrm flipV="1">
            <a:off x="2643174" y="3429000"/>
            <a:ext cx="1785950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8" name="Прямоугольник 35"/>
          <p:cNvSpPr/>
          <p:nvPr/>
        </p:nvSpPr>
        <p:spPr>
          <a:xfrm>
            <a:off x="4643438" y="3143248"/>
            <a:ext cx="885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щирий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7543800" cy="1142984"/>
          </a:xfrm>
        </p:spPr>
        <p:txBody>
          <a:bodyPr/>
          <a:lstStyle/>
          <a:p>
            <a:pPr algn="l">
              <a:buNone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 ,,</a:t>
            </a:r>
            <a:r>
              <a:rPr lang="uk-UA" dirty="0" err="1" smtClean="0">
                <a:solidFill>
                  <a:schemeClr val="accent3">
                    <a:lumMod val="50000"/>
                  </a:schemeClr>
                </a:solidFill>
              </a:rPr>
              <a:t>Досьє”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 героїв</a:t>
            </a:r>
            <a:b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48622" name="Объект 2"/>
          <p:cNvSpPr>
            <a:spLocks noGrp="1"/>
          </p:cNvSpPr>
          <p:nvPr>
            <p:ph sz="quarter" idx="13"/>
          </p:nvPr>
        </p:nvSpPr>
        <p:spPr>
          <a:xfrm>
            <a:off x="457200" y="1124744"/>
            <a:ext cx="8686800" cy="5400600"/>
          </a:xfrm>
        </p:spPr>
        <p:txBody>
          <a:bodyPr>
            <a:normAutofit fontScale="82143" lnSpcReduction="20000"/>
          </a:bodyPr>
          <a:lstStyle/>
          <a:p>
            <a:pPr lvl="0"/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Ім’я  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 lvl="0"/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Місце проживання 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 lvl="0"/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Освіта  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 lvl="0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С</a:t>
            </a:r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ім’я  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 lvl="0"/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Місце перебування 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 lvl="0"/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Мета </a:t>
            </a:r>
            <a:r>
              <a:rPr lang="uk-UA" sz="3600" b="1" dirty="0" smtClean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приїзду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 lvl="0"/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Улюблені заняття 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 lvl="0"/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Висновки 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r>
              <a:rPr lang="uk-UA" sz="2800" b="1" dirty="0" smtClean="0">
                <a:solidFill>
                  <a:srgbClr val="FF0000"/>
                </a:solidFill>
              </a:rPr>
              <a:t>Досьє</a:t>
            </a:r>
            <a:r>
              <a:rPr lang="uk-UA" sz="2800" dirty="0" smtClean="0"/>
              <a:t> - </a:t>
            </a:r>
            <a:r>
              <a:rPr lang="ru-RU" sz="2800" dirty="0" err="1" smtClean="0"/>
              <a:t>зібрання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документів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стосуються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якого-небудь</a:t>
            </a:r>
            <a:endParaRPr lang="ru-RU" sz="2800" dirty="0" smtClean="0"/>
          </a:p>
          <a:p>
            <a:pPr>
              <a:buNone/>
            </a:pPr>
            <a:r>
              <a:rPr lang="ru-RU" sz="2800" dirty="0" err="1" smtClean="0"/>
              <a:t>питання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якої-небудь</a:t>
            </a:r>
            <a:r>
              <a:rPr lang="ru-RU" sz="2800" dirty="0" smtClean="0"/>
              <a:t> </a:t>
            </a:r>
            <a:r>
              <a:rPr lang="ru-RU" sz="2800" dirty="0" err="1" smtClean="0"/>
              <a:t>справи</a:t>
            </a:r>
            <a:r>
              <a:rPr lang="ru-RU" sz="2800" dirty="0" smtClean="0"/>
              <a:t>, а </a:t>
            </a:r>
            <a:r>
              <a:rPr lang="ru-RU" sz="2800" dirty="0" err="1" smtClean="0"/>
              <a:t>також</a:t>
            </a:r>
            <a:r>
              <a:rPr lang="ru-RU" sz="2800" dirty="0" smtClean="0"/>
              <a:t> папка </a:t>
            </a:r>
            <a:r>
              <a:rPr lang="ru-RU" sz="2800" dirty="0" err="1" smtClean="0"/>
              <a:t>з</a:t>
            </a:r>
            <a:r>
              <a:rPr lang="ru-RU" sz="2800" dirty="0" smtClean="0"/>
              <a:t> такими доку-</a:t>
            </a:r>
          </a:p>
          <a:p>
            <a:pPr>
              <a:buNone/>
            </a:pPr>
            <a:r>
              <a:rPr lang="ru-RU" sz="2800" dirty="0" err="1" smtClean="0"/>
              <a:t>ментами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2097167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332656"/>
            <a:ext cx="4112493" cy="5025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4921851" cy="928670"/>
          </a:xfrm>
        </p:spPr>
        <p:txBody>
          <a:bodyPr/>
          <a:lstStyle/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</a:rPr>
              <a:t>Перевір себе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48624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928670"/>
            <a:ext cx="8215370" cy="5500726"/>
          </a:xfrm>
        </p:spPr>
        <p:txBody>
          <a:bodyPr>
            <a:normAutofit lnSpcReduction="10000"/>
          </a:bodyPr>
          <a:lstStyle/>
          <a:p>
            <a:pPr lvl="0"/>
            <a:r>
              <a:rPr lang="uk-UA" sz="2400" dirty="0" smtClean="0"/>
              <a:t>Ім’я  </a:t>
            </a:r>
            <a:r>
              <a:rPr lang="uk-UA" sz="2400" i="1" dirty="0" smtClean="0"/>
              <a:t>(Дмитро </a:t>
            </a:r>
            <a:r>
              <a:rPr lang="uk-UA" sz="2400" i="1" dirty="0" err="1" smtClean="0"/>
              <a:t>Омельчук</a:t>
            </a:r>
            <a:r>
              <a:rPr lang="uk-UA" sz="2400" i="1" dirty="0" smtClean="0"/>
              <a:t>, Сергій </a:t>
            </a:r>
            <a:r>
              <a:rPr lang="uk-UA" sz="2400" i="1" dirty="0" err="1" smtClean="0"/>
              <a:t>Стеценко</a:t>
            </a:r>
            <a:r>
              <a:rPr lang="uk-UA" sz="2400" i="1" dirty="0" smtClean="0"/>
              <a:t>)</a:t>
            </a:r>
            <a:endParaRPr lang="ru-RU" sz="2400" dirty="0" smtClean="0"/>
          </a:p>
          <a:p>
            <a:pPr lvl="0"/>
            <a:r>
              <a:rPr lang="uk-UA" sz="2400" dirty="0" smtClean="0"/>
              <a:t>Місце проживання </a:t>
            </a:r>
            <a:r>
              <a:rPr lang="uk-UA" sz="2400" i="1" dirty="0" smtClean="0"/>
              <a:t>(Київ)</a:t>
            </a:r>
            <a:endParaRPr lang="ru-RU" sz="2400" dirty="0" smtClean="0"/>
          </a:p>
          <a:p>
            <a:pPr lvl="0"/>
            <a:r>
              <a:rPr lang="uk-UA" sz="2400" dirty="0" smtClean="0"/>
              <a:t>Освіта  </a:t>
            </a:r>
            <a:r>
              <a:rPr lang="uk-UA" sz="2400" i="1" dirty="0" smtClean="0"/>
              <a:t>(закінчили  5 кл. середньої школи</a:t>
            </a:r>
            <a:r>
              <a:rPr lang="ru-RU" sz="2400" i="1" dirty="0" smtClean="0"/>
              <a:t>)</a:t>
            </a:r>
            <a:endParaRPr lang="ru-RU" sz="2400" dirty="0" smtClean="0"/>
          </a:p>
          <a:p>
            <a:pPr lvl="0"/>
            <a:r>
              <a:rPr lang="ru-RU" sz="2400" dirty="0" smtClean="0"/>
              <a:t>С</a:t>
            </a:r>
            <a:r>
              <a:rPr lang="uk-UA" sz="2400" dirty="0" smtClean="0"/>
              <a:t>ім’я  </a:t>
            </a:r>
            <a:r>
              <a:rPr lang="uk-UA" sz="2400" i="1" dirty="0" smtClean="0"/>
              <a:t>(Митько проживає  з батьками  і старшим братом; Сергій - з батьками і бабусею)</a:t>
            </a:r>
            <a:endParaRPr lang="ru-RU" sz="2400" dirty="0" smtClean="0"/>
          </a:p>
          <a:p>
            <a:pPr lvl="0"/>
            <a:r>
              <a:rPr lang="uk-UA" sz="2400" dirty="0" smtClean="0"/>
              <a:t>Місце перебування </a:t>
            </a:r>
            <a:r>
              <a:rPr lang="uk-UA" sz="2400" i="1" dirty="0" smtClean="0"/>
              <a:t>(с. </a:t>
            </a:r>
            <a:r>
              <a:rPr lang="uk-UA" sz="2400" i="1" dirty="0" err="1" smtClean="0"/>
              <a:t>Юрківка</a:t>
            </a:r>
            <a:r>
              <a:rPr lang="uk-UA" sz="2400" i="1" dirty="0" smtClean="0"/>
              <a:t>)</a:t>
            </a:r>
            <a:endParaRPr lang="ru-RU" sz="2400" dirty="0" smtClean="0"/>
          </a:p>
          <a:p>
            <a:pPr lvl="0"/>
            <a:r>
              <a:rPr lang="uk-UA" sz="2400" dirty="0" smtClean="0"/>
              <a:t>Мета приїзду </a:t>
            </a:r>
            <a:r>
              <a:rPr lang="uk-UA" sz="2400" i="1" dirty="0" smtClean="0"/>
              <a:t>(Відпочинок  на свіжому повітрі; збір колекції комах)</a:t>
            </a:r>
            <a:endParaRPr lang="ru-RU" sz="2400" dirty="0" smtClean="0"/>
          </a:p>
          <a:p>
            <a:pPr lvl="0"/>
            <a:r>
              <a:rPr lang="uk-UA" sz="2400" dirty="0" smtClean="0"/>
              <a:t>Улюблені заняття </a:t>
            </a:r>
            <a:r>
              <a:rPr lang="uk-UA" sz="2400" i="1" dirty="0" smtClean="0"/>
              <a:t>(ловити рибу , читати пригодницькі  та фантастичні  твори, купатися, засмагати, грати у рухливі ігри)</a:t>
            </a:r>
            <a:endParaRPr lang="ru-RU" sz="2400" dirty="0" smtClean="0"/>
          </a:p>
          <a:p>
            <a:r>
              <a:rPr lang="uk-UA" sz="2400" dirty="0" smtClean="0"/>
              <a:t>Висновки про характер </a:t>
            </a:r>
            <a:r>
              <a:rPr lang="uk-UA" sz="2400" i="1" dirty="0" smtClean="0"/>
              <a:t>(Амбіційні, прагнуть зробити наукове відкриття, прославитися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Рисунок 209716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23493" y="321195"/>
            <a:ext cx="8297013" cy="62156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Заголовок 1"/>
          <p:cNvSpPr>
            <a:spLocks noGrp="1"/>
          </p:cNvSpPr>
          <p:nvPr>
            <p:ph type="title"/>
          </p:nvPr>
        </p:nvSpPr>
        <p:spPr>
          <a:xfrm>
            <a:off x="2857487" y="214290"/>
            <a:ext cx="3228887" cy="1015021"/>
          </a:xfrm>
        </p:spPr>
        <p:txBody>
          <a:bodyPr/>
          <a:lstStyle/>
          <a:p>
            <a:pPr>
              <a:buNone/>
            </a:pPr>
            <a:r>
              <a:rPr lang="uk-UA" sz="6000" dirty="0" err="1" smtClean="0">
                <a:solidFill>
                  <a:srgbClr val="000080"/>
                </a:solidFill>
                <a:latin typeface="Garamond" pitchFamily="18" charset="0"/>
              </a:rPr>
              <a:t>Сенкан</a:t>
            </a:r>
            <a:r>
              <a:rPr lang="ru-RU" sz="6000" dirty="0" smtClean="0">
                <a:solidFill>
                  <a:srgbClr val="000080"/>
                </a:solidFill>
                <a:latin typeface="Garamond" pitchFamily="18" charset="0"/>
              </a:rPr>
              <a:t/>
            </a:r>
            <a:br>
              <a:rPr lang="ru-RU" sz="6000" dirty="0" smtClean="0">
                <a:solidFill>
                  <a:srgbClr val="000080"/>
                </a:solidFill>
                <a:latin typeface="Garamond" pitchFamily="18" charset="0"/>
              </a:rPr>
            </a:br>
            <a:endParaRPr lang="ru-RU" sz="6000" dirty="0">
              <a:solidFill>
                <a:srgbClr val="000080"/>
              </a:solidFill>
              <a:latin typeface="Garamond" pitchFamily="18" charset="0"/>
            </a:endParaRPr>
          </a:p>
        </p:txBody>
      </p:sp>
      <p:sp>
        <p:nvSpPr>
          <p:cNvPr id="1048626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071546"/>
            <a:ext cx="9144000" cy="5500726"/>
          </a:xfrm>
        </p:spPr>
        <p:txBody>
          <a:bodyPr/>
          <a:lstStyle/>
          <a:p>
            <a:pPr lvl="0" algn="ctr">
              <a:buNone/>
            </a:pPr>
            <a:r>
              <a:rPr lang="uk-UA" sz="4000" dirty="0" smtClean="0">
                <a:solidFill>
                  <a:schemeClr val="accent1">
                    <a:lumMod val="50000"/>
                  </a:schemeClr>
                </a:solidFill>
              </a:rPr>
              <a:t>Митько та Сергійко</a:t>
            </a:r>
            <a:endParaRPr lang="ru-RU" sz="4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 algn="ctr">
              <a:buNone/>
            </a:pPr>
            <a:r>
              <a:rPr lang="uk-UA" sz="3200" dirty="0" smtClean="0">
                <a:solidFill>
                  <a:srgbClr val="C00000"/>
                </a:solidFill>
              </a:rPr>
              <a:t>Допитливі, винахідливі, фантазери, мрійники</a:t>
            </a:r>
            <a:endParaRPr lang="ru-RU" sz="3200" dirty="0" smtClean="0">
              <a:solidFill>
                <a:srgbClr val="C00000"/>
              </a:solidFill>
            </a:endParaRPr>
          </a:p>
          <a:p>
            <a:pPr lvl="0" algn="ctr">
              <a:buNone/>
            </a:pPr>
            <a:r>
              <a:rPr lang="uk-UA" sz="3200" dirty="0" smtClean="0">
                <a:solidFill>
                  <a:srgbClr val="00B050"/>
                </a:solidFill>
              </a:rPr>
              <a:t>Ловлять рибу, читають, граються,купаються</a:t>
            </a:r>
            <a:endParaRPr lang="ru-RU" sz="3200" dirty="0" smtClean="0">
              <a:solidFill>
                <a:srgbClr val="00B050"/>
              </a:solidFill>
            </a:endParaRPr>
          </a:p>
          <a:p>
            <a:pPr lvl="0" algn="ctr">
              <a:buNone/>
            </a:pPr>
            <a:r>
              <a:rPr lang="uk-UA" sz="3200" dirty="0" smtClean="0">
                <a:solidFill>
                  <a:srgbClr val="0070C0"/>
                </a:solidFill>
              </a:rPr>
              <a:t>Більшу частину свого часу проводять разом</a:t>
            </a:r>
            <a:endParaRPr lang="ru-RU" sz="3200" dirty="0" smtClean="0">
              <a:solidFill>
                <a:srgbClr val="0070C0"/>
              </a:solidFill>
            </a:endParaRPr>
          </a:p>
          <a:p>
            <a:pPr lvl="0" algn="ctr">
              <a:buNone/>
            </a:pPr>
            <a:r>
              <a:rPr lang="uk-UA" sz="3200" dirty="0" smtClean="0">
                <a:solidFill>
                  <a:schemeClr val="accent6">
                    <a:lumMod val="50000"/>
                  </a:schemeClr>
                </a:solidFill>
              </a:rPr>
              <a:t>Друзі</a:t>
            </a:r>
            <a:endParaRPr lang="ru-RU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buNone/>
            </a:pPr>
            <a:endParaRPr lang="ru-RU" dirty="0"/>
          </a:p>
        </p:txBody>
      </p:sp>
      <p:pic>
        <p:nvPicPr>
          <p:cNvPr id="2097168" name="Picture 2" descr="C:\Users\user\Desktop\Новая папка\динозав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619620"/>
            <a:ext cx="3929090" cy="2238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Рисунок 209717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3809"/>
            <a:ext cx="9144000" cy="50703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extLst>
          <p:ext uri="http://mobile.wps.cn/transition/2016/1">
            <p:transition xmlns="" val="wps_appear_l_1000"/>
          </p:ext>
        </p:extLst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Заголовок 1048705"/>
          <p:cNvSpPr>
            <a:spLocks noGrp="1"/>
          </p:cNvSpPr>
          <p:nvPr>
            <p:ph type="title"/>
          </p:nvPr>
        </p:nvSpPr>
        <p:spPr>
          <a:xfrm>
            <a:off x="129845" y="0"/>
            <a:ext cx="8884309" cy="1480943"/>
          </a:xfrm>
        </p:spPr>
        <p:txBody>
          <a:bodyPr anchor="ctr" anchorCtr="1"/>
          <a:lstStyle/>
          <a:p>
            <a:pPr marL="0" indent="0" algn="ctr">
              <a:buNone/>
            </a:pPr>
            <a:r>
              <a:rPr lang="uk-UA" sz="3200" b="1" u="none" dirty="0">
                <a:solidFill>
                  <a:srgbClr val="330066"/>
                </a:solidFill>
              </a:rPr>
              <a:t>Спільне та відмінне між Митьком </a:t>
            </a:r>
            <a:r>
              <a:rPr lang="uk-UA" altLang="en-US" sz="3200" b="1" u="none" dirty="0">
                <a:solidFill>
                  <a:srgbClr val="330066"/>
                </a:solidFill>
              </a:rPr>
              <a:t>і</a:t>
            </a:r>
            <a:r>
              <a:rPr lang="en-US" altLang="en-US" sz="3200" b="1" u="none" dirty="0">
                <a:solidFill>
                  <a:srgbClr val="330066"/>
                </a:solidFill>
              </a:rPr>
              <a:t> </a:t>
            </a:r>
            <a:r>
              <a:rPr lang="uk-UA" sz="3200" b="1" u="none" dirty="0">
                <a:solidFill>
                  <a:srgbClr val="330066"/>
                </a:solidFill>
              </a:rPr>
              <a:t>Сергійком</a:t>
            </a:r>
            <a:br>
              <a:rPr lang="uk-UA" sz="3200" b="1" u="none" dirty="0">
                <a:solidFill>
                  <a:srgbClr val="330066"/>
                </a:solidFill>
              </a:rPr>
            </a:br>
            <a:endParaRPr lang="uk-UA" sz="3200" b="1" u="none" dirty="0">
              <a:solidFill>
                <a:srgbClr val="330066"/>
              </a:solidFill>
            </a:endParaRPr>
          </a:p>
        </p:txBody>
      </p:sp>
      <p:sp>
        <p:nvSpPr>
          <p:cNvPr id="1048707" name="Текст 1048706"/>
          <p:cNvSpPr>
            <a:spLocks noGrp="1"/>
          </p:cNvSpPr>
          <p:nvPr>
            <p:ph type="body" idx="1"/>
          </p:nvPr>
        </p:nvSpPr>
        <p:spPr>
          <a:xfrm>
            <a:off x="389366" y="1020869"/>
            <a:ext cx="8624787" cy="5433061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pPr marL="342900" indent="-342900" algn="l">
              <a:buFont typeface="Arial"/>
              <a:buChar char="•"/>
            </a:pPr>
            <a:r>
              <a:rPr lang="uk-UA" sz="2300" dirty="0">
                <a:solidFill>
                  <a:srgbClr val="000000"/>
                </a:solidFill>
              </a:rPr>
              <a:t>Митько та Сергій добре розуміють один одного, обидва мріють, вигадують, шукають пригоди. Їх об’єднує жага до </a:t>
            </a:r>
            <a:r>
              <a:rPr lang="uk-UA" sz="2300" dirty="0" err="1">
                <a:solidFill>
                  <a:srgbClr val="000000"/>
                </a:solidFill>
              </a:rPr>
              <a:t>відкриттів</a:t>
            </a:r>
            <a:r>
              <a:rPr lang="uk-UA" sz="2300" dirty="0">
                <a:solidFill>
                  <a:srgbClr val="000000"/>
                </a:solidFill>
              </a:rPr>
              <a:t>, винахідливість та гарні жарти. Кожен з них не проти пожартувати на другом.</a:t>
            </a:r>
          </a:p>
          <a:p>
            <a:pPr algn="ctr"/>
            <a:r>
              <a:rPr lang="uk-UA" sz="2300" i="1" dirty="0">
                <a:solidFill>
                  <a:srgbClr val="000080"/>
                </a:solidFill>
              </a:rPr>
              <a:t>«— Бо це ти мені в останньому малюнку дерева синім олівцем розфарбував, та ще й домалював невідомо що.</a:t>
            </a:r>
          </a:p>
          <a:p>
            <a:pPr algn="ctr"/>
            <a:r>
              <a:rPr lang="uk-UA" sz="2300" i="1" dirty="0">
                <a:solidFill>
                  <a:srgbClr val="000080"/>
                </a:solidFill>
              </a:rPr>
              <a:t>— А ти мене за ногу смикав, коли я на оцінку підтягувався»</a:t>
            </a:r>
            <a:r>
              <a:rPr lang="uk-UA" sz="2300" i="1" dirty="0">
                <a:solidFill>
                  <a:srgbClr val="000000"/>
                </a:solidFill>
              </a:rPr>
              <a:t>.</a:t>
            </a:r>
          </a:p>
          <a:p>
            <a:pPr marL="342900" indent="-342900" algn="l">
              <a:buFont typeface="Arial"/>
              <a:buChar char="•"/>
            </a:pPr>
            <a:r>
              <a:rPr lang="uk-UA" sz="2300" dirty="0">
                <a:solidFill>
                  <a:srgbClr val="000000"/>
                </a:solidFill>
              </a:rPr>
              <a:t>Батько Сергія називає їх «лобуряками», бо це веселі та пустотливі бешкетники.</a:t>
            </a:r>
          </a:p>
          <a:p>
            <a:pPr marL="342900" indent="-342900" algn="l">
              <a:buFont typeface="Arial"/>
              <a:buChar char="•"/>
            </a:pPr>
            <a:r>
              <a:rPr lang="uk-UA" sz="2300" b="1" dirty="0">
                <a:solidFill>
                  <a:srgbClr val="000000"/>
                </a:solidFill>
              </a:rPr>
              <a:t>Митько</a:t>
            </a:r>
            <a:r>
              <a:rPr lang="uk-UA" sz="2300" dirty="0">
                <a:solidFill>
                  <a:srgbClr val="000000"/>
                </a:solidFill>
              </a:rPr>
              <a:t> все ж балакучіший та </a:t>
            </a:r>
            <a:r>
              <a:rPr lang="uk-UA" sz="2300" dirty="0" err="1">
                <a:solidFill>
                  <a:srgbClr val="000000"/>
                </a:solidFill>
              </a:rPr>
              <a:t>запальніший</a:t>
            </a:r>
            <a:r>
              <a:rPr lang="uk-UA" sz="2300" dirty="0">
                <a:solidFill>
                  <a:srgbClr val="000000"/>
                </a:solidFill>
              </a:rPr>
              <a:t> за Сергія. Він – лідер та ідейний центр у їхній дружбі. </a:t>
            </a:r>
          </a:p>
          <a:p>
            <a:pPr marL="342900" indent="-342900" algn="l">
              <a:buFont typeface="Arial"/>
              <a:buChar char="•"/>
            </a:pPr>
            <a:r>
              <a:rPr lang="uk-UA" sz="2300" b="1" dirty="0">
                <a:solidFill>
                  <a:srgbClr val="000000"/>
                </a:solidFill>
              </a:rPr>
              <a:t>Сергійко</a:t>
            </a:r>
            <a:r>
              <a:rPr lang="uk-UA" sz="2300" dirty="0">
                <a:solidFill>
                  <a:srgbClr val="000000"/>
                </a:solidFill>
              </a:rPr>
              <a:t> більш розсудливий, поступливий та спокійний. Він добре доповнює свого друга, часом критикує його скороспішні ідеї.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 invX="0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Заголовок 1048707"/>
          <p:cNvSpPr>
            <a:spLocks noGrp="1"/>
          </p:cNvSpPr>
          <p:nvPr>
            <p:ph type="title"/>
          </p:nvPr>
        </p:nvSpPr>
        <p:spPr>
          <a:xfrm>
            <a:off x="1579005" y="7980834"/>
            <a:ext cx="6512511" cy="1143000"/>
          </a:xfrm>
        </p:spPr>
        <p:txBody>
          <a:bodyPr/>
          <a:lstStyle/>
          <a:p>
            <a:endParaRPr lang="uk-UA"/>
          </a:p>
        </p:txBody>
      </p:sp>
      <p:sp>
        <p:nvSpPr>
          <p:cNvPr id="1048709" name="Объект 1048708"/>
          <p:cNvSpPr>
            <a:spLocks noGrp="1"/>
          </p:cNvSpPr>
          <p:nvPr>
            <p:ph sz="quarter" idx="13"/>
          </p:nvPr>
        </p:nvSpPr>
        <p:spPr>
          <a:xfrm>
            <a:off x="0" y="799105"/>
            <a:ext cx="4589969" cy="5259790"/>
          </a:xfrm>
        </p:spPr>
        <p:txBody>
          <a:bodyPr>
            <a:noAutofit/>
          </a:bodyPr>
          <a:lstStyle/>
          <a:p>
            <a:pPr marL="45720" indent="0">
              <a:buNone/>
            </a:pPr>
            <a:endParaRPr lang="uk-UA" sz="3100" i="1">
              <a:solidFill>
                <a:srgbClr val="330066"/>
              </a:solidFill>
            </a:endParaRPr>
          </a:p>
          <a:p>
            <a:pPr marL="45720" indent="0" algn="ctr">
              <a:buNone/>
            </a:pPr>
            <a:r>
              <a:rPr lang="uk-UA" sz="3100" i="1">
                <a:solidFill>
                  <a:srgbClr val="330066"/>
                </a:solidFill>
              </a:rPr>
              <a:t>«…голова в мого друга працювала із колосальною швидкістю і, бувало, не встигав він бодай до половини висловити якусь думку, як у нього вже народжувалася друга, а то й третя, зовсім протилежна.»</a:t>
            </a:r>
          </a:p>
        </p:txBody>
      </p:sp>
      <p:pic>
        <p:nvPicPr>
          <p:cNvPr id="2097172" name="Рисунок 209717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589969" y="389028"/>
            <a:ext cx="4202090" cy="607994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TextBox 1048699"/>
          <p:cNvSpPr txBox="1"/>
          <p:nvPr/>
        </p:nvSpPr>
        <p:spPr>
          <a:xfrm>
            <a:off x="2571998" y="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uk-UA" altLang="en-US" sz="3000" b="1">
                <a:solidFill>
                  <a:srgbClr val="000080"/>
                </a:solidFill>
              </a:rPr>
              <a:t>Негативний</a:t>
            </a:r>
            <a:r>
              <a:rPr lang="en-US" altLang="en-US" sz="3000" b="1">
                <a:solidFill>
                  <a:srgbClr val="000080"/>
                </a:solidFill>
              </a:rPr>
              <a:t> </a:t>
            </a:r>
            <a:r>
              <a:rPr lang="uk-UA" altLang="en-US" sz="3000" b="1">
                <a:solidFill>
                  <a:srgbClr val="000080"/>
                </a:solidFill>
              </a:rPr>
              <a:t>герой</a:t>
            </a:r>
            <a:endParaRPr lang="uk-UA" sz="3000" b="1">
              <a:solidFill>
                <a:srgbClr val="000080"/>
              </a:solidFill>
            </a:endParaRPr>
          </a:p>
        </p:txBody>
      </p:sp>
      <p:sp>
        <p:nvSpPr>
          <p:cNvPr id="1048701" name="TextBox 1048700"/>
          <p:cNvSpPr txBox="1"/>
          <p:nvPr/>
        </p:nvSpPr>
        <p:spPr>
          <a:xfrm>
            <a:off x="540959" y="640080"/>
            <a:ext cx="8062081" cy="5781040"/>
          </a:xfrm>
          <a:prstGeom prst="rect">
            <a:avLst/>
          </a:prstGeom>
          <a:ln w="63500">
            <a:solidFill>
              <a:srgbClr val="0000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u="sng">
                <a:solidFill>
                  <a:srgbClr val="000080"/>
                </a:solidFill>
              </a:rPr>
              <a:t>Василь Трош </a:t>
            </a:r>
            <a:r>
              <a:rPr lang="uk-UA" sz="2400">
                <a:solidFill>
                  <a:srgbClr val="000000"/>
                </a:solidFill>
              </a:rPr>
              <a:t>– майбутній майстер велосипедного спорту міжнародного класу. Йому було 14 років. </a:t>
            </a:r>
            <a:r>
              <a:rPr lang="uk-UA" altLang="en-US" sz="2400">
                <a:solidFill>
                  <a:srgbClr val="000000"/>
                </a:solidFill>
              </a:rPr>
              <a:t>Він з самого початку веде себе зухвало та зверхньо, дражнить хлопців та вихваляється</a:t>
            </a:r>
            <a:r>
              <a:rPr lang="en-US" altLang="en-US" sz="2400">
                <a:solidFill>
                  <a:srgbClr val="000000"/>
                </a:solidFill>
              </a:rPr>
              <a:t>.</a:t>
            </a:r>
            <a:endParaRPr lang="uk-UA" sz="2400">
              <a:solidFill>
                <a:srgbClr val="000000"/>
              </a:solidFill>
            </a:endParaRPr>
          </a:p>
          <a:p>
            <a:pPr algn="ctr"/>
            <a:r>
              <a:rPr lang="uk-UA" altLang="en-US" sz="2400" b="1">
                <a:solidFill>
                  <a:srgbClr val="000080"/>
                </a:solidFill>
              </a:rPr>
              <a:t>«Неприємний суб’єкт»,</a:t>
            </a:r>
            <a:r>
              <a:rPr lang="uk-UA" altLang="en-US" sz="2400">
                <a:solidFill>
                  <a:srgbClr val="000000"/>
                </a:solidFill>
              </a:rPr>
              <a:t> - каже про нього Митько. Василь також приїхав на літо до бабусі. Однак його поведінка і тут не ввічлива. Він не звертав на бабусю жодної уваги, весь день їздить на велосипеді. Василь подарував шматок бурштину з застиглою у ньому комахою. Спочатку хлопці змінили свою думку щодо нього. Але потім з’ясувалося, що Василь хотів їх налякати. Він вигадав історію, залишав сліди та, навіть, зробив собі костюм. Однак, лякаючи Митька з Сергієм, Василь заплутався у костюмі й ледь не втопився. Хлопці врятували йому життя</a:t>
            </a:r>
            <a:r>
              <a:rPr lang="en-US" altLang="en-US" sz="2400">
                <a:solidFill>
                  <a:srgbClr val="000000"/>
                </a:solidFill>
              </a:rPr>
              <a:t> </a:t>
            </a:r>
            <a:r>
              <a:rPr lang="uk-UA" altLang="en-US" sz="2400">
                <a:solidFill>
                  <a:srgbClr val="000000"/>
                </a:solidFill>
              </a:rPr>
              <a:t>і</a:t>
            </a:r>
            <a:r>
              <a:rPr lang="en-US" altLang="en-US" sz="2400">
                <a:solidFill>
                  <a:srgbClr val="000000"/>
                </a:solidFill>
              </a:rPr>
              <a:t> </a:t>
            </a:r>
            <a:r>
              <a:rPr lang="uk-UA" altLang="en-US" sz="2400">
                <a:solidFill>
                  <a:srgbClr val="000000"/>
                </a:solidFill>
              </a:rPr>
              <a:t>подякували</a:t>
            </a:r>
            <a:r>
              <a:rPr lang="en-US" altLang="en-US" sz="2400">
                <a:solidFill>
                  <a:srgbClr val="000000"/>
                </a:solidFill>
              </a:rPr>
              <a:t>, </a:t>
            </a:r>
            <a:r>
              <a:rPr lang="uk-UA" altLang="en-US" sz="2400">
                <a:solidFill>
                  <a:srgbClr val="000000"/>
                </a:solidFill>
              </a:rPr>
              <a:t>що</a:t>
            </a:r>
            <a:r>
              <a:rPr lang="en-US" altLang="en-US" sz="2400">
                <a:solidFill>
                  <a:srgbClr val="000000"/>
                </a:solidFill>
              </a:rPr>
              <a:t> </a:t>
            </a:r>
            <a:r>
              <a:rPr lang="uk-UA" altLang="en-US" sz="2400">
                <a:solidFill>
                  <a:srgbClr val="000000"/>
                </a:solidFill>
              </a:rPr>
              <a:t>   «</a:t>
            </a:r>
            <a:r>
              <a:rPr lang="uk-UA" altLang="en-US" sz="2400" b="1" u="sng">
                <a:solidFill>
                  <a:srgbClr val="000000"/>
                </a:solidFill>
              </a:rPr>
              <a:t>влаташтував … такі чудові канікули</a:t>
            </a:r>
            <a:r>
              <a:rPr lang="uk-UA" altLang="en-US" sz="2400" u="sng">
                <a:solidFill>
                  <a:srgbClr val="000000"/>
                </a:solidFill>
              </a:rPr>
              <a:t>»</a:t>
            </a:r>
            <a:r>
              <a:rPr lang="uk-UA" altLang="en-US" sz="2400">
                <a:solidFill>
                  <a:srgbClr val="000000"/>
                </a:solidFill>
              </a:rPr>
              <a:t> для них</a:t>
            </a:r>
            <a:r>
              <a:rPr lang="en-US" altLang="en-US" sz="2400">
                <a:solidFill>
                  <a:srgbClr val="000000"/>
                </a:solidFill>
              </a:rPr>
              <a:t>.</a:t>
            </a:r>
            <a:endParaRPr lang="uk-UA" sz="2400">
              <a:solidFill>
                <a:srgbClr val="000000"/>
              </a:solidFill>
            </a:endParaRPr>
          </a:p>
        </p:txBody>
      </p:sp>
      <p:sp>
        <p:nvSpPr>
          <p:cNvPr id="1048702" name="TextBox 1048701"/>
          <p:cNvSpPr txBox="1"/>
          <p:nvPr/>
        </p:nvSpPr>
        <p:spPr>
          <a:xfrm>
            <a:off x="2571999" y="685800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uk-UA" sz="2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371</Words>
  <Application>Microsoft Office PowerPoint</Application>
  <PresentationFormat>Экран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      Урок мовленнєвого розвитку№4 Цитатна характеристика образів   Сергія та Митька   (за твором Я.Стельмаха «Митькозавр із Юрківки , або Химера лісового озера»)</vt:lpstr>
      <vt:lpstr>Презентация PowerPoint</vt:lpstr>
      <vt:lpstr>Асоціативний кущ</vt:lpstr>
      <vt:lpstr> ,,Досьє” героїв </vt:lpstr>
      <vt:lpstr>Перевір себе</vt:lpstr>
      <vt:lpstr>Презентация PowerPoint</vt:lpstr>
      <vt:lpstr>Сенкан </vt:lpstr>
      <vt:lpstr>Презентация PowerPoint</vt:lpstr>
      <vt:lpstr>Спільне та відмінне між Митьком і Сергійком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«Добре тому жити , хто вміє  дружити»  (за твором Я .Стельмаха «Митькозавр із Юрківки , або Химера лісового озера») </dc:title>
  <dc:creator>uzer</dc:creator>
  <cp:lastModifiedBy>TPCUSer</cp:lastModifiedBy>
  <cp:revision>1</cp:revision>
  <dcterms:created xsi:type="dcterms:W3CDTF">2017-03-09T14:58:18Z</dcterms:created>
  <dcterms:modified xsi:type="dcterms:W3CDTF">2022-04-07T12:06:43Z</dcterms:modified>
</cp:coreProperties>
</file>