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40836"/>
    <a:srgbClr val="431B57"/>
    <a:srgbClr val="CA90B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DBED569-4797-4DF1-A0F4-6AAB3CD982D8}" styleName="Светлый стиль 3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>
        <p:scale>
          <a:sx n="94" d="100"/>
          <a:sy n="94" d="100"/>
        </p:scale>
        <p:origin x="-240" y="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CB3FCC-B618-4D9D-9D29-1A0B34397490}" type="datetimeFigureOut">
              <a:rPr lang="en-US" smtClean="0"/>
              <a:t>4/16/2022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BE546-EA3A-46C8-9203-ECDC4EB059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45094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CB3FCC-B618-4D9D-9D29-1A0B34397490}" type="datetimeFigureOut">
              <a:rPr lang="en-US" smtClean="0"/>
              <a:t>4/16/2022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BE546-EA3A-46C8-9203-ECDC4EB059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3874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CB3FCC-B618-4D9D-9D29-1A0B34397490}" type="datetimeFigureOut">
              <a:rPr lang="en-US" smtClean="0"/>
              <a:t>4/16/2022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BE546-EA3A-46C8-9203-ECDC4EB059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12130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CB3FCC-B618-4D9D-9D29-1A0B34397490}" type="datetimeFigureOut">
              <a:rPr lang="en-US" smtClean="0"/>
              <a:t>4/16/2022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BE546-EA3A-46C8-9203-ECDC4EB059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44982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CB3FCC-B618-4D9D-9D29-1A0B34397490}" type="datetimeFigureOut">
              <a:rPr lang="en-US" smtClean="0"/>
              <a:t>4/16/2022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BE546-EA3A-46C8-9203-ECDC4EB059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25056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CB3FCC-B618-4D9D-9D29-1A0B34397490}" type="datetimeFigureOut">
              <a:rPr lang="en-US" smtClean="0"/>
              <a:t>4/16/2022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BE546-EA3A-46C8-9203-ECDC4EB059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88606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CB3FCC-B618-4D9D-9D29-1A0B34397490}" type="datetimeFigureOut">
              <a:rPr lang="en-US" smtClean="0"/>
              <a:t>4/16/2022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BE546-EA3A-46C8-9203-ECDC4EB059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45339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CB3FCC-B618-4D9D-9D29-1A0B34397490}" type="datetimeFigureOut">
              <a:rPr lang="en-US" smtClean="0"/>
              <a:t>4/16/2022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BE546-EA3A-46C8-9203-ECDC4EB059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2322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CB3FCC-B618-4D9D-9D29-1A0B34397490}" type="datetimeFigureOut">
              <a:rPr lang="en-US" smtClean="0"/>
              <a:t>4/16/2022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BE546-EA3A-46C8-9203-ECDC4EB059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61443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CB3FCC-B618-4D9D-9D29-1A0B34397490}" type="datetimeFigureOut">
              <a:rPr lang="en-US" smtClean="0"/>
              <a:t>4/16/2022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BE546-EA3A-46C8-9203-ECDC4EB059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397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CB3FCC-B618-4D9D-9D29-1A0B34397490}" type="datetimeFigureOut">
              <a:rPr lang="en-US" smtClean="0"/>
              <a:t>4/16/2022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BE546-EA3A-46C8-9203-ECDC4EB059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95765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CB3FCC-B618-4D9D-9D29-1A0B34397490}" type="datetimeFigureOut">
              <a:rPr lang="en-US" smtClean="0"/>
              <a:t>4/16/2022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DBE546-EA3A-46C8-9203-ECDC4EB059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44735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emf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437848" y="890124"/>
            <a:ext cx="6680846" cy="5433761"/>
          </a:xfrm>
        </p:spPr>
        <p:txBody>
          <a:bodyPr>
            <a:noAutofit/>
          </a:bodyPr>
          <a:lstStyle/>
          <a:p>
            <a:pPr algn="r"/>
            <a:r>
              <a:rPr lang="uk-UA" sz="48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140836"/>
                </a:solidFill>
                <a:effectLst>
                  <a:outerShdw dist="38100" dir="2700000" algn="bl" rotWithShape="0">
                    <a:srgbClr val="CA90B8"/>
                  </a:outerShdw>
                </a:effectLst>
                <a:latin typeface="+mn-lt"/>
              </a:rPr>
              <a:t>Леся </a:t>
            </a:r>
            <a:r>
              <a:rPr lang="uk-UA" sz="4800" b="1" dirty="0" err="1" smtClean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140836"/>
                </a:solidFill>
                <a:effectLst>
                  <a:outerShdw dist="38100" dir="2700000" algn="bl" rotWithShape="0">
                    <a:srgbClr val="CA90B8"/>
                  </a:outerShdw>
                </a:effectLst>
                <a:latin typeface="+mn-lt"/>
              </a:rPr>
              <a:t>Воронина</a:t>
            </a:r>
            <a:r>
              <a:rPr lang="uk-UA" sz="48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140836"/>
                </a:solidFill>
                <a:effectLst>
                  <a:outerShdw dist="38100" dir="2700000" algn="bl" rotWithShape="0">
                    <a:srgbClr val="CA90B8"/>
                  </a:outerShdw>
                </a:effectLst>
                <a:latin typeface="+mn-lt"/>
              </a:rPr>
              <a:t> «Таємне товариство Боягузів…».</a:t>
            </a:r>
            <a:br>
              <a:rPr lang="uk-UA" sz="48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140836"/>
                </a:solidFill>
                <a:effectLst>
                  <a:outerShdw dist="38100" dir="2700000" algn="bl" rotWithShape="0">
                    <a:srgbClr val="CA90B8"/>
                  </a:outerShdw>
                </a:effectLst>
                <a:latin typeface="+mn-lt"/>
              </a:rPr>
            </a:br>
            <a:r>
              <a:rPr lang="uk-UA" sz="48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140836"/>
                </a:solidFill>
                <a:effectLst>
                  <a:outerShdw dist="38100" dir="2700000" algn="bl" rotWithShape="0">
                    <a:srgbClr val="CA90B8"/>
                  </a:outerShdw>
                </a:effectLst>
                <a:latin typeface="+mn-lt"/>
              </a:rPr>
              <a:t>Клим </a:t>
            </a:r>
            <a:r>
              <a:rPr lang="uk-UA" sz="48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140836"/>
                </a:solidFill>
                <a:effectLst>
                  <a:outerShdw dist="38100" dir="2700000" algn="bl" rotWithShape="0">
                    <a:srgbClr val="CA90B8"/>
                  </a:outerShdw>
                </a:effectLst>
                <a:latin typeface="+mn-lt"/>
              </a:rPr>
              <a:t>Джура – рятівник світу.      Його друзі й вороги</a:t>
            </a:r>
            <a:endParaRPr lang="en-US" sz="4800" b="1" dirty="0">
              <a:ln w="13462">
                <a:solidFill>
                  <a:schemeClr val="bg1"/>
                </a:solidFill>
                <a:prstDash val="solid"/>
              </a:ln>
              <a:solidFill>
                <a:srgbClr val="140836"/>
              </a:solidFill>
              <a:effectLst>
                <a:outerShdw dist="38100" dir="2700000" algn="bl" rotWithShape="0">
                  <a:srgbClr val="CA90B8"/>
                </a:outerShdw>
              </a:effectLst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8174841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91A15B42-8CB7-4C3E-8D30-C84E0151BB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70789" y="133109"/>
            <a:ext cx="3111500" cy="2413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71C74A49-DA39-4E0F-9F2C-5D620B5D2B7A}"/>
              </a:ext>
            </a:extLst>
          </p:cNvPr>
          <p:cNvSpPr txBox="1"/>
          <p:nvPr/>
        </p:nvSpPr>
        <p:spPr>
          <a:xfrm>
            <a:off x="927904" y="1554245"/>
            <a:ext cx="8089900" cy="5170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sz="2400" b="1" dirty="0"/>
              <a:t>«…Він став схожий на гібрид жирафи з орангутангом. Тобто виріс одразу на дві голови й накачав м’язи, як у Шварценеггера!»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sz="2400" b="1" dirty="0"/>
              <a:t>«…Волосся скуйовджене, сорочка розхристана, джинси в якихось іржавих плямах».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sz="2400" b="1" dirty="0"/>
              <a:t>«Один із хлопців, кругловидий, зі смішними довгими, мов у зайця, передніми зубами…. А другий, чорнявий, з чорними як смола очима й густими насупленими бровами…»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sz="2400" b="1" dirty="0"/>
              <a:t>«…Він був з дорослого горобця, крила мав жовтогарячого кольору…»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sz="2400" b="1" dirty="0"/>
              <a:t>«…Засмага на їхніх обличчях була така густа, що вони стали схожі на кочівників пустелі – берберів».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7C9A8203-236F-4305-A8E0-540BFD12D583}"/>
              </a:ext>
            </a:extLst>
          </p:cNvPr>
          <p:cNvSpPr txBox="1"/>
          <p:nvPr/>
        </p:nvSpPr>
        <p:spPr>
          <a:xfrm>
            <a:off x="2799466" y="282775"/>
            <a:ext cx="7797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4800" dirty="0">
                <a:solidFill>
                  <a:srgbClr val="7030A0"/>
                </a:solidFill>
              </a:rPr>
              <a:t>Відгадай, хто</a:t>
            </a:r>
            <a:endParaRPr lang="ru-RU" sz="4800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64202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6D96A11-F504-4F75-B549-0E472C0EC2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0399" y="232016"/>
            <a:ext cx="9478701" cy="1325563"/>
          </a:xfrm>
        </p:spPr>
        <p:txBody>
          <a:bodyPr/>
          <a:lstStyle/>
          <a:p>
            <a:r>
              <a:rPr lang="uk-UA" dirty="0"/>
              <a:t>Анкета героя</a:t>
            </a:r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xmlns="" id="{C1BE8650-1F49-4B26-BE86-6A86BC69616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56470403"/>
              </p:ext>
            </p:extLst>
          </p:nvPr>
        </p:nvGraphicFramePr>
        <p:xfrm>
          <a:off x="625032" y="1690688"/>
          <a:ext cx="2876255" cy="5095478"/>
        </p:xfrm>
        <a:graphic>
          <a:graphicData uri="http://schemas.openxmlformats.org/drawingml/2006/table">
            <a:tbl>
              <a:tblPr firstRow="1" firstCol="1" bandRow="1">
                <a:tableStyleId>{BDBED569-4797-4DF1-A0F4-6AAB3CD982D8}</a:tableStyleId>
              </a:tblPr>
              <a:tblGrid>
                <a:gridCol w="2876255">
                  <a:extLst>
                    <a:ext uri="{9D8B030D-6E8A-4147-A177-3AD203B41FA5}">
                      <a16:colId xmlns:a16="http://schemas.microsoft.com/office/drawing/2014/main" xmlns="" val="1188579672"/>
                    </a:ext>
                  </a:extLst>
                </a:gridCol>
              </a:tblGrid>
              <a:tr h="52152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err="1">
                          <a:effectLst/>
                        </a:rPr>
                        <a:t>Прізвище</a:t>
                      </a:r>
                      <a:r>
                        <a:rPr lang="ru-RU" sz="1600" dirty="0">
                          <a:effectLst/>
                        </a:rPr>
                        <a:t>, </a:t>
                      </a:r>
                      <a:r>
                        <a:rPr lang="ru-RU" sz="1600" dirty="0" err="1">
                          <a:effectLst/>
                        </a:rPr>
                        <a:t>ім'я</a:t>
                      </a:r>
                      <a:r>
                        <a:rPr lang="ru-RU" sz="1600" dirty="0">
                          <a:effectLst/>
                        </a:rPr>
                        <a:t> та</a:t>
                      </a:r>
                      <a:endParaRPr lang="x-none" sz="16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по </a:t>
                      </a:r>
                      <a:r>
                        <a:rPr lang="ru-RU" sz="1600" dirty="0" err="1">
                          <a:effectLst/>
                        </a:rPr>
                        <a:t>батькові</a:t>
                      </a:r>
                      <a:endParaRPr lang="x-none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309" marR="7309" marT="7309" marB="7309" anchor="ctr"/>
                </a:tc>
                <a:extLst>
                  <a:ext uri="{0D108BD9-81ED-4DB2-BD59-A6C34878D82A}">
                    <a16:rowId xmlns:a16="http://schemas.microsoft.com/office/drawing/2014/main" xmlns="" val="262879151"/>
                  </a:ext>
                </a:extLst>
              </a:tr>
              <a:tr h="21571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 Місце проживання</a:t>
                      </a:r>
                      <a:endParaRPr lang="x-none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309" marR="7309" marT="7309" marB="7309" anchor="ctr"/>
                </a:tc>
                <a:extLst>
                  <a:ext uri="{0D108BD9-81ED-4DB2-BD59-A6C34878D82A}">
                    <a16:rowId xmlns:a16="http://schemas.microsoft.com/office/drawing/2014/main" xmlns="" val="2780993679"/>
                  </a:ext>
                </a:extLst>
              </a:tr>
              <a:tr h="21571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 </a:t>
                      </a:r>
                      <a:r>
                        <a:rPr lang="ru-RU" sz="1600" dirty="0" err="1">
                          <a:effectLst/>
                        </a:rPr>
                        <a:t>Вік</a:t>
                      </a:r>
                      <a:endParaRPr lang="x-none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309" marR="7309" marT="7309" marB="7309" anchor="ctr"/>
                </a:tc>
                <a:extLst>
                  <a:ext uri="{0D108BD9-81ED-4DB2-BD59-A6C34878D82A}">
                    <a16:rowId xmlns:a16="http://schemas.microsoft.com/office/drawing/2014/main" xmlns="" val="3160900604"/>
                  </a:ext>
                </a:extLst>
              </a:tr>
              <a:tr h="83138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 </a:t>
                      </a:r>
                      <a:r>
                        <a:rPr lang="ru-RU" sz="1600" dirty="0" err="1">
                          <a:effectLst/>
                        </a:rPr>
                        <a:t>Рідня</a:t>
                      </a:r>
                      <a:endParaRPr lang="x-none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309" marR="7309" marT="7309" marB="7309" anchor="ctr"/>
                </a:tc>
                <a:extLst>
                  <a:ext uri="{0D108BD9-81ED-4DB2-BD59-A6C34878D82A}">
                    <a16:rowId xmlns:a16="http://schemas.microsoft.com/office/drawing/2014/main" xmlns="" val="386117702"/>
                  </a:ext>
                </a:extLst>
              </a:tr>
              <a:tr h="62427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 </a:t>
                      </a:r>
                      <a:r>
                        <a:rPr lang="ru-RU" sz="1600" dirty="0" err="1">
                          <a:effectLst/>
                        </a:rPr>
                        <a:t>Риси</a:t>
                      </a:r>
                      <a:r>
                        <a:rPr lang="ru-RU" sz="1600" dirty="0">
                          <a:effectLst/>
                        </a:rPr>
                        <a:t> характеру</a:t>
                      </a:r>
                      <a:endParaRPr lang="x-none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309" marR="7309" marT="7309" marB="7309" anchor="ctr"/>
                </a:tc>
                <a:extLst>
                  <a:ext uri="{0D108BD9-81ED-4DB2-BD59-A6C34878D82A}">
                    <a16:rowId xmlns:a16="http://schemas.microsoft.com/office/drawing/2014/main" xmlns="" val="3425817332"/>
                  </a:ext>
                </a:extLst>
              </a:tr>
              <a:tr h="83138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 </a:t>
                      </a:r>
                      <a:r>
                        <a:rPr lang="ru-RU" sz="1600" dirty="0" err="1">
                          <a:effectLst/>
                        </a:rPr>
                        <a:t>Поведінка</a:t>
                      </a:r>
                      <a:r>
                        <a:rPr lang="ru-RU" sz="1600" dirty="0">
                          <a:effectLst/>
                        </a:rPr>
                        <a:t>, </a:t>
                      </a:r>
                      <a:r>
                        <a:rPr lang="ru-RU" sz="1600" dirty="0" err="1">
                          <a:effectLst/>
                        </a:rPr>
                        <a:t>вчинки</a:t>
                      </a:r>
                      <a:endParaRPr lang="x-none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309" marR="7309" marT="7309" marB="7309" anchor="ctr"/>
                </a:tc>
                <a:extLst>
                  <a:ext uri="{0D108BD9-81ED-4DB2-BD59-A6C34878D82A}">
                    <a16:rowId xmlns:a16="http://schemas.microsoft.com/office/drawing/2014/main" xmlns="" val="1586704167"/>
                  </a:ext>
                </a:extLst>
              </a:tr>
              <a:tr h="21571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 </a:t>
                      </a:r>
                      <a:r>
                        <a:rPr lang="ru-RU" sz="1600" dirty="0" err="1">
                          <a:effectLst/>
                        </a:rPr>
                        <a:t>Заняття</a:t>
                      </a:r>
                      <a:endParaRPr lang="x-none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309" marR="7309" marT="7309" marB="7309" anchor="ctr"/>
                </a:tc>
                <a:extLst>
                  <a:ext uri="{0D108BD9-81ED-4DB2-BD59-A6C34878D82A}">
                    <a16:rowId xmlns:a16="http://schemas.microsoft.com/office/drawing/2014/main" xmlns="" val="3222200459"/>
                  </a:ext>
                </a:extLst>
              </a:tr>
              <a:tr h="62427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 </a:t>
                      </a:r>
                      <a:r>
                        <a:rPr lang="ru-RU" sz="1600" dirty="0" err="1">
                          <a:effectLst/>
                        </a:rPr>
                        <a:t>Стосунки</a:t>
                      </a:r>
                      <a:r>
                        <a:rPr lang="ru-RU" sz="1600" dirty="0">
                          <a:effectLst/>
                        </a:rPr>
                        <a:t> з </a:t>
                      </a:r>
                      <a:r>
                        <a:rPr lang="ru-RU" sz="1600" dirty="0" err="1">
                          <a:effectLst/>
                        </a:rPr>
                        <a:t>однолітками</a:t>
                      </a:r>
                      <a:r>
                        <a:rPr lang="ru-RU" sz="1600" dirty="0">
                          <a:effectLst/>
                        </a:rPr>
                        <a:t>, </a:t>
                      </a:r>
                      <a:r>
                        <a:rPr lang="ru-RU" sz="1600" dirty="0" err="1">
                          <a:effectLst/>
                        </a:rPr>
                        <a:t>дорослими</a:t>
                      </a:r>
                      <a:r>
                        <a:rPr lang="ru-RU" sz="1600" dirty="0">
                          <a:effectLst/>
                        </a:rPr>
                        <a:t>, </a:t>
                      </a:r>
                      <a:r>
                        <a:rPr lang="ru-RU" sz="1600" dirty="0" err="1">
                          <a:effectLst/>
                        </a:rPr>
                        <a:t>рідними</a:t>
                      </a:r>
                      <a:endParaRPr lang="x-none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309" marR="7309" marT="7309" marB="7309" anchor="ctr"/>
                </a:tc>
                <a:extLst>
                  <a:ext uri="{0D108BD9-81ED-4DB2-BD59-A6C34878D82A}">
                    <a16:rowId xmlns:a16="http://schemas.microsoft.com/office/drawing/2014/main" xmlns="" val="2057993132"/>
                  </a:ext>
                </a:extLst>
              </a:tr>
              <a:tr h="36179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 </a:t>
                      </a:r>
                      <a:r>
                        <a:rPr lang="ru-RU" sz="1600" dirty="0" err="1">
                          <a:effectLst/>
                        </a:rPr>
                        <a:t>Товариші</a:t>
                      </a:r>
                      <a:r>
                        <a:rPr lang="ru-RU" sz="1600" dirty="0">
                          <a:effectLst/>
                        </a:rPr>
                        <a:t> Клима</a:t>
                      </a:r>
                      <a:endParaRPr lang="x-none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309" marR="7309" marT="7309" marB="7309" anchor="ctr"/>
                </a:tc>
                <a:extLst>
                  <a:ext uri="{0D108BD9-81ED-4DB2-BD59-A6C34878D82A}">
                    <a16:rowId xmlns:a16="http://schemas.microsoft.com/office/drawing/2014/main" xmlns="" val="3947668492"/>
                  </a:ext>
                </a:extLst>
              </a:tr>
              <a:tr h="36179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 Вороги</a:t>
                      </a:r>
                      <a:endParaRPr lang="x-none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309" marR="7309" marT="7309" marB="7309" anchor="ctr"/>
                </a:tc>
                <a:extLst>
                  <a:ext uri="{0D108BD9-81ED-4DB2-BD59-A6C34878D82A}">
                    <a16:rowId xmlns:a16="http://schemas.microsoft.com/office/drawing/2014/main" xmlns="" val="1677355170"/>
                  </a:ext>
                </a:extLst>
              </a:tr>
            </a:tbl>
          </a:graphicData>
        </a:graphic>
      </p:graphicFrame>
      <p:pic>
        <p:nvPicPr>
          <p:cNvPr id="1025" name="Рисунок 6">
            <a:extLst>
              <a:ext uri="{FF2B5EF4-FFF2-40B4-BE49-F238E27FC236}">
                <a16:creationId xmlns:a16="http://schemas.microsoft.com/office/drawing/2014/main" xmlns="" id="{1A276572-4C0B-4EC1-86EB-CD44BA2CE6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2091" y="2131871"/>
            <a:ext cx="3289823" cy="3289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437750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6D96A11-F504-4F75-B549-0E472C0EC2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0399" y="232016"/>
            <a:ext cx="9478701" cy="1325563"/>
          </a:xfrm>
        </p:spPr>
        <p:txBody>
          <a:bodyPr/>
          <a:lstStyle/>
          <a:p>
            <a:r>
              <a:rPr lang="uk-UA" dirty="0"/>
              <a:t>Анкета героя</a:t>
            </a:r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xmlns="" id="{C1BE8650-1F49-4B26-BE86-6A86BC696168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625032" y="1690688"/>
          <a:ext cx="9988951" cy="5144436"/>
        </p:xfrm>
        <a:graphic>
          <a:graphicData uri="http://schemas.openxmlformats.org/drawingml/2006/table">
            <a:tbl>
              <a:tblPr firstRow="1" firstCol="1" bandRow="1">
                <a:tableStyleId>{BDBED569-4797-4DF1-A0F4-6AAB3CD982D8}</a:tableStyleId>
              </a:tblPr>
              <a:tblGrid>
                <a:gridCol w="2876255">
                  <a:extLst>
                    <a:ext uri="{9D8B030D-6E8A-4147-A177-3AD203B41FA5}">
                      <a16:colId xmlns:a16="http://schemas.microsoft.com/office/drawing/2014/main" xmlns="" val="1188579672"/>
                    </a:ext>
                  </a:extLst>
                </a:gridCol>
                <a:gridCol w="7112696">
                  <a:extLst>
                    <a:ext uri="{9D8B030D-6E8A-4147-A177-3AD203B41FA5}">
                      <a16:colId xmlns:a16="http://schemas.microsoft.com/office/drawing/2014/main" xmlns="" val="837023017"/>
                    </a:ext>
                  </a:extLst>
                </a:gridCol>
              </a:tblGrid>
              <a:tr h="52152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err="1">
                          <a:effectLst/>
                        </a:rPr>
                        <a:t>Прізвище</a:t>
                      </a:r>
                      <a:r>
                        <a:rPr lang="ru-RU" sz="1600" dirty="0">
                          <a:effectLst/>
                        </a:rPr>
                        <a:t>, </a:t>
                      </a:r>
                      <a:r>
                        <a:rPr lang="ru-RU" sz="1600" dirty="0" err="1">
                          <a:effectLst/>
                        </a:rPr>
                        <a:t>ім'я</a:t>
                      </a:r>
                      <a:r>
                        <a:rPr lang="ru-RU" sz="1600" dirty="0">
                          <a:effectLst/>
                        </a:rPr>
                        <a:t> та</a:t>
                      </a:r>
                      <a:endParaRPr lang="x-none" sz="16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по </a:t>
                      </a:r>
                      <a:r>
                        <a:rPr lang="ru-RU" sz="1600" dirty="0" err="1">
                          <a:effectLst/>
                        </a:rPr>
                        <a:t>батькові</a:t>
                      </a:r>
                      <a:endParaRPr lang="x-none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309" marR="7309" marT="7309" marB="7309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</a:rPr>
                        <a:t> </a:t>
                      </a:r>
                      <a:endParaRPr lang="x-none" sz="1600" dirty="0">
                        <a:effectLst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Джура Клим Миколайович</a:t>
                      </a:r>
                      <a:endParaRPr lang="x-none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309" marR="7309" marT="7309" marB="7309" anchor="ctr"/>
                </a:tc>
                <a:extLst>
                  <a:ext uri="{0D108BD9-81ED-4DB2-BD59-A6C34878D82A}">
                    <a16:rowId xmlns:a16="http://schemas.microsoft.com/office/drawing/2014/main" xmlns="" val="262879151"/>
                  </a:ext>
                </a:extLst>
              </a:tr>
              <a:tr h="21571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 Місце проживання</a:t>
                      </a:r>
                      <a:endParaRPr lang="x-none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309" marR="7309" marT="7309" marB="7309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У </a:t>
                      </a:r>
                      <a:r>
                        <a:rPr lang="ru-RU" sz="1600" dirty="0" err="1">
                          <a:effectLst/>
                        </a:rPr>
                        <a:t>звичайному</a:t>
                      </a:r>
                      <a:r>
                        <a:rPr lang="ru-RU" sz="1600" dirty="0">
                          <a:effectLst/>
                        </a:rPr>
                        <a:t> </a:t>
                      </a:r>
                      <a:r>
                        <a:rPr lang="ru-RU" sz="1600" dirty="0" err="1">
                          <a:effectLst/>
                        </a:rPr>
                        <a:t>місті</a:t>
                      </a:r>
                      <a:r>
                        <a:rPr lang="ru-RU" sz="1600" dirty="0">
                          <a:effectLst/>
                        </a:rPr>
                        <a:t>, у </a:t>
                      </a:r>
                      <a:r>
                        <a:rPr lang="ru-RU" sz="1600" dirty="0" err="1">
                          <a:effectLst/>
                        </a:rPr>
                        <a:t>звичайному</a:t>
                      </a:r>
                      <a:r>
                        <a:rPr lang="ru-RU" sz="1600" dirty="0">
                          <a:effectLst/>
                        </a:rPr>
                        <a:t> </a:t>
                      </a:r>
                      <a:r>
                        <a:rPr lang="ru-RU" sz="1600" dirty="0" err="1">
                          <a:effectLst/>
                        </a:rPr>
                        <a:t>будинку</a:t>
                      </a:r>
                      <a:endParaRPr lang="x-none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309" marR="7309" marT="7309" marB="7309" anchor="ctr"/>
                </a:tc>
                <a:extLst>
                  <a:ext uri="{0D108BD9-81ED-4DB2-BD59-A6C34878D82A}">
                    <a16:rowId xmlns:a16="http://schemas.microsoft.com/office/drawing/2014/main" xmlns="" val="2780993679"/>
                  </a:ext>
                </a:extLst>
              </a:tr>
              <a:tr h="21571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 </a:t>
                      </a:r>
                      <a:r>
                        <a:rPr lang="ru-RU" sz="1600" dirty="0" err="1">
                          <a:effectLst/>
                        </a:rPr>
                        <a:t>Вік</a:t>
                      </a:r>
                      <a:endParaRPr lang="x-none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309" marR="7309" marT="7309" marB="7309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err="1">
                          <a:effectLst/>
                        </a:rPr>
                        <a:t>Середній</a:t>
                      </a:r>
                      <a:r>
                        <a:rPr lang="ru-RU" sz="1600" dirty="0">
                          <a:effectLst/>
                        </a:rPr>
                        <a:t> </a:t>
                      </a:r>
                      <a:r>
                        <a:rPr lang="ru-RU" sz="1600" dirty="0" err="1">
                          <a:effectLst/>
                        </a:rPr>
                        <a:t>шкільний</a:t>
                      </a:r>
                      <a:endParaRPr lang="x-none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309" marR="7309" marT="7309" marB="7309" anchor="ctr"/>
                </a:tc>
                <a:extLst>
                  <a:ext uri="{0D108BD9-81ED-4DB2-BD59-A6C34878D82A}">
                    <a16:rowId xmlns:a16="http://schemas.microsoft.com/office/drawing/2014/main" xmlns="" val="3160900604"/>
                  </a:ext>
                </a:extLst>
              </a:tr>
              <a:tr h="83138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 </a:t>
                      </a:r>
                      <a:r>
                        <a:rPr lang="ru-RU" sz="1600" dirty="0" err="1">
                          <a:effectLst/>
                        </a:rPr>
                        <a:t>Рідня</a:t>
                      </a:r>
                      <a:endParaRPr lang="x-none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309" marR="7309" marT="7309" marB="7309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Батьки – археологи, часто </a:t>
                      </a:r>
                      <a:r>
                        <a:rPr lang="ru-RU" sz="1600" dirty="0" err="1">
                          <a:effectLst/>
                        </a:rPr>
                        <a:t>бувають</a:t>
                      </a:r>
                      <a:r>
                        <a:rPr lang="ru-RU" sz="1600" dirty="0">
                          <a:effectLst/>
                        </a:rPr>
                        <a:t> у далеких </a:t>
                      </a:r>
                      <a:r>
                        <a:rPr lang="ru-RU" sz="1600" dirty="0" err="1">
                          <a:effectLst/>
                        </a:rPr>
                        <a:t>відрядженнях</a:t>
                      </a:r>
                      <a:r>
                        <a:rPr lang="ru-RU" sz="1600" dirty="0">
                          <a:effectLst/>
                        </a:rPr>
                        <a:t>; бабуся – скромна </a:t>
                      </a:r>
                      <a:r>
                        <a:rPr lang="ru-RU" sz="1600" dirty="0" err="1">
                          <a:effectLst/>
                        </a:rPr>
                        <a:t>прибиральниця</a:t>
                      </a:r>
                      <a:r>
                        <a:rPr lang="ru-RU" sz="1600" dirty="0">
                          <a:effectLst/>
                        </a:rPr>
                        <a:t> в банку,</a:t>
                      </a:r>
                      <a:r>
                        <a:rPr lang="uk-UA" sz="1600" dirty="0">
                          <a:effectLst/>
                        </a:rPr>
                        <a:t> а</a:t>
                      </a:r>
                      <a:r>
                        <a:rPr lang="ru-RU" sz="1600" dirty="0">
                          <a:effectLst/>
                        </a:rPr>
                        <a:t> </a:t>
                      </a:r>
                      <a:r>
                        <a:rPr lang="ru-RU" sz="1600" dirty="0" err="1">
                          <a:effectLst/>
                        </a:rPr>
                        <a:t>насправді</a:t>
                      </a:r>
                      <a:r>
                        <a:rPr lang="ru-RU" sz="1600" dirty="0">
                          <a:effectLst/>
                        </a:rPr>
                        <a:t> – </a:t>
                      </a:r>
                      <a:r>
                        <a:rPr lang="ru-RU" sz="1600" dirty="0" err="1">
                          <a:effectLst/>
                        </a:rPr>
                        <a:t>відомий</a:t>
                      </a:r>
                      <a:r>
                        <a:rPr lang="ru-RU" sz="1600" dirty="0">
                          <a:effectLst/>
                        </a:rPr>
                        <a:t> учений-</a:t>
                      </a:r>
                      <a:r>
                        <a:rPr lang="ru-RU" sz="1600" dirty="0" err="1">
                          <a:effectLst/>
                        </a:rPr>
                        <a:t>винахідник</a:t>
                      </a:r>
                      <a:r>
                        <a:rPr lang="ru-RU" sz="1600" dirty="0">
                          <a:effectLst/>
                        </a:rPr>
                        <a:t>, </a:t>
                      </a:r>
                      <a:r>
                        <a:rPr lang="ru-RU" sz="1600" dirty="0" err="1">
                          <a:effectLst/>
                        </a:rPr>
                        <a:t>рятівник</a:t>
                      </a:r>
                      <a:r>
                        <a:rPr lang="ru-RU" sz="1600" dirty="0">
                          <a:effectLst/>
                        </a:rPr>
                        <a:t> </a:t>
                      </a:r>
                      <a:r>
                        <a:rPr lang="ru-RU" sz="1600" dirty="0" err="1">
                          <a:effectLst/>
                        </a:rPr>
                        <a:t>Землі</a:t>
                      </a:r>
                      <a:endParaRPr lang="x-none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309" marR="7309" marT="7309" marB="7309" anchor="ctr"/>
                </a:tc>
                <a:extLst>
                  <a:ext uri="{0D108BD9-81ED-4DB2-BD59-A6C34878D82A}">
                    <a16:rowId xmlns:a16="http://schemas.microsoft.com/office/drawing/2014/main" xmlns="" val="386117702"/>
                  </a:ext>
                </a:extLst>
              </a:tr>
              <a:tr h="62427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 </a:t>
                      </a:r>
                      <a:r>
                        <a:rPr lang="ru-RU" sz="1600" dirty="0" err="1">
                          <a:effectLst/>
                        </a:rPr>
                        <a:t>Риси</a:t>
                      </a:r>
                      <a:r>
                        <a:rPr lang="ru-RU" sz="1600" dirty="0">
                          <a:effectLst/>
                        </a:rPr>
                        <a:t> характеру</a:t>
                      </a:r>
                      <a:endParaRPr lang="x-none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309" marR="7309" marT="7309" marB="7309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</a:rPr>
                        <a:t>Боязливий, потім сміливий, мужній, совісний, винахідливий, кмітливий; любить своїх близьких і всіх людей</a:t>
                      </a:r>
                      <a:endParaRPr lang="x-none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309" marR="7309" marT="7309" marB="7309" anchor="ctr"/>
                </a:tc>
                <a:extLst>
                  <a:ext uri="{0D108BD9-81ED-4DB2-BD59-A6C34878D82A}">
                    <a16:rowId xmlns:a16="http://schemas.microsoft.com/office/drawing/2014/main" xmlns="" val="3425817332"/>
                  </a:ext>
                </a:extLst>
              </a:tr>
              <a:tr h="83138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 </a:t>
                      </a:r>
                      <a:r>
                        <a:rPr lang="ru-RU" sz="1600" dirty="0" err="1">
                          <a:effectLst/>
                        </a:rPr>
                        <a:t>Поведінка</a:t>
                      </a:r>
                      <a:r>
                        <a:rPr lang="ru-RU" sz="1600" dirty="0">
                          <a:effectLst/>
                        </a:rPr>
                        <a:t>, </a:t>
                      </a:r>
                      <a:r>
                        <a:rPr lang="ru-RU" sz="1600" dirty="0" err="1">
                          <a:effectLst/>
                        </a:rPr>
                        <a:t>вчинки</a:t>
                      </a:r>
                      <a:endParaRPr lang="x-none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309" marR="7309" marT="7309" marB="7309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 </a:t>
                      </a:r>
                      <a:r>
                        <a:rPr lang="ru-RU" sz="1600" dirty="0" err="1">
                          <a:effectLst/>
                        </a:rPr>
                        <a:t>Боїться</a:t>
                      </a:r>
                      <a:r>
                        <a:rPr lang="ru-RU" sz="1600" dirty="0">
                          <a:effectLst/>
                        </a:rPr>
                        <a:t>, </a:t>
                      </a:r>
                      <a:r>
                        <a:rPr lang="ru-RU" sz="1600" dirty="0" err="1">
                          <a:effectLst/>
                        </a:rPr>
                        <a:t>потім</a:t>
                      </a:r>
                      <a:r>
                        <a:rPr lang="uk-UA" sz="1600" dirty="0">
                          <a:effectLst/>
                        </a:rPr>
                        <a:t> поступово </a:t>
                      </a:r>
                      <a:r>
                        <a:rPr lang="ru-RU" sz="1600" dirty="0">
                          <a:effectLst/>
                        </a:rPr>
                        <a:t> </a:t>
                      </a:r>
                      <a:r>
                        <a:rPr lang="ru-RU" sz="1600" dirty="0" err="1">
                          <a:effectLst/>
                        </a:rPr>
                        <a:t>переборює</a:t>
                      </a:r>
                      <a:r>
                        <a:rPr lang="ru-RU" sz="1600" dirty="0">
                          <a:effectLst/>
                        </a:rPr>
                        <a:t> </a:t>
                      </a:r>
                      <a:r>
                        <a:rPr lang="ru-RU" sz="1600" dirty="0" err="1">
                          <a:effectLst/>
                        </a:rPr>
                        <a:t>свій</a:t>
                      </a:r>
                      <a:r>
                        <a:rPr lang="ru-RU" sz="1600" dirty="0">
                          <a:effectLst/>
                        </a:rPr>
                        <a:t> страх; </a:t>
                      </a:r>
                      <a:r>
                        <a:rPr lang="ru-RU" sz="1600" dirty="0" err="1">
                          <a:effectLst/>
                        </a:rPr>
                        <a:t>завжди</a:t>
                      </a:r>
                      <a:r>
                        <a:rPr lang="ru-RU" sz="1600" dirty="0">
                          <a:effectLst/>
                        </a:rPr>
                        <a:t> радий </a:t>
                      </a:r>
                      <a:r>
                        <a:rPr lang="ru-RU" sz="1600" dirty="0" err="1">
                          <a:effectLst/>
                        </a:rPr>
                        <a:t>допомогти</a:t>
                      </a:r>
                      <a:r>
                        <a:rPr lang="ru-RU" sz="1600" dirty="0">
                          <a:effectLst/>
                        </a:rPr>
                        <a:t>; </a:t>
                      </a:r>
                      <a:r>
                        <a:rPr lang="ru-RU" sz="1600" dirty="0" err="1">
                          <a:effectLst/>
                        </a:rPr>
                        <a:t>здатний</a:t>
                      </a:r>
                      <a:r>
                        <a:rPr lang="ru-RU" sz="1600" dirty="0">
                          <a:effectLst/>
                        </a:rPr>
                        <a:t> на </a:t>
                      </a:r>
                      <a:r>
                        <a:rPr lang="ru-RU" sz="1600" dirty="0" err="1">
                          <a:effectLst/>
                        </a:rPr>
                        <a:t>сміливі</a:t>
                      </a:r>
                      <a:r>
                        <a:rPr lang="ru-RU" sz="1600" dirty="0">
                          <a:effectLst/>
                        </a:rPr>
                        <a:t> </a:t>
                      </a:r>
                      <a:r>
                        <a:rPr lang="ru-RU" sz="1600" dirty="0" err="1">
                          <a:effectLst/>
                        </a:rPr>
                        <a:t>вчинки</a:t>
                      </a:r>
                      <a:r>
                        <a:rPr lang="ru-RU" sz="1600" dirty="0">
                          <a:effectLst/>
                        </a:rPr>
                        <a:t> </a:t>
                      </a:r>
                      <a:r>
                        <a:rPr lang="ru-RU" sz="1600" dirty="0" err="1">
                          <a:effectLst/>
                        </a:rPr>
                        <a:t>заради</a:t>
                      </a:r>
                      <a:r>
                        <a:rPr lang="ru-RU" sz="1600" dirty="0">
                          <a:effectLst/>
                        </a:rPr>
                        <a:t> </a:t>
                      </a:r>
                      <a:r>
                        <a:rPr lang="ru-RU" sz="1600" dirty="0" err="1">
                          <a:effectLst/>
                        </a:rPr>
                        <a:t>порятунку</a:t>
                      </a:r>
                      <a:r>
                        <a:rPr lang="ru-RU" sz="1600" dirty="0">
                          <a:effectLst/>
                        </a:rPr>
                        <a:t> </a:t>
                      </a:r>
                      <a:r>
                        <a:rPr lang="ru-RU" sz="1600" dirty="0" err="1">
                          <a:effectLst/>
                        </a:rPr>
                        <a:t>близьких</a:t>
                      </a:r>
                      <a:r>
                        <a:rPr lang="ru-RU" sz="1600" dirty="0">
                          <a:effectLst/>
                        </a:rPr>
                        <a:t> і </a:t>
                      </a:r>
                      <a:r>
                        <a:rPr lang="ru-RU" sz="1600" dirty="0" err="1">
                          <a:effectLst/>
                        </a:rPr>
                        <a:t>всієї</a:t>
                      </a:r>
                      <a:r>
                        <a:rPr lang="ru-RU" sz="1600" dirty="0">
                          <a:effectLst/>
                        </a:rPr>
                        <a:t> </a:t>
                      </a:r>
                      <a:r>
                        <a:rPr lang="ru-RU" sz="1600" dirty="0" err="1">
                          <a:effectLst/>
                        </a:rPr>
                        <a:t>Землі</a:t>
                      </a:r>
                      <a:r>
                        <a:rPr lang="ru-RU" sz="1600" dirty="0">
                          <a:effectLst/>
                        </a:rPr>
                        <a:t>; </a:t>
                      </a:r>
                      <a:r>
                        <a:rPr lang="ru-RU" sz="1600" dirty="0" err="1">
                          <a:effectLst/>
                        </a:rPr>
                        <a:t>виявляє</a:t>
                      </a:r>
                      <a:r>
                        <a:rPr lang="ru-RU" sz="1600" dirty="0">
                          <a:effectLst/>
                        </a:rPr>
                        <a:t> </a:t>
                      </a:r>
                      <a:r>
                        <a:rPr lang="ru-RU" sz="1600" dirty="0" err="1">
                          <a:effectLst/>
                        </a:rPr>
                        <a:t>кмітливість</a:t>
                      </a:r>
                      <a:endParaRPr lang="x-none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309" marR="7309" marT="7309" marB="7309" anchor="ctr"/>
                </a:tc>
                <a:extLst>
                  <a:ext uri="{0D108BD9-81ED-4DB2-BD59-A6C34878D82A}">
                    <a16:rowId xmlns:a16="http://schemas.microsoft.com/office/drawing/2014/main" xmlns="" val="1586704167"/>
                  </a:ext>
                </a:extLst>
              </a:tr>
              <a:tr h="21571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 </a:t>
                      </a:r>
                      <a:r>
                        <a:rPr lang="ru-RU" sz="1600" dirty="0" err="1">
                          <a:effectLst/>
                        </a:rPr>
                        <a:t>Заняття</a:t>
                      </a:r>
                      <a:endParaRPr lang="x-none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309" marR="7309" marT="7309" marB="7309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 </a:t>
                      </a:r>
                      <a:r>
                        <a:rPr lang="ru-RU" sz="1600" dirty="0" err="1">
                          <a:effectLst/>
                        </a:rPr>
                        <a:t>Грає</a:t>
                      </a:r>
                      <a:r>
                        <a:rPr lang="ru-RU" sz="1600" dirty="0">
                          <a:effectLst/>
                        </a:rPr>
                        <a:t> на </a:t>
                      </a:r>
                      <a:r>
                        <a:rPr lang="ru-RU" sz="1600" dirty="0" err="1">
                          <a:effectLst/>
                        </a:rPr>
                        <a:t>скрипці</a:t>
                      </a:r>
                      <a:endParaRPr lang="x-none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309" marR="7309" marT="7309" marB="7309" anchor="ctr"/>
                </a:tc>
                <a:extLst>
                  <a:ext uri="{0D108BD9-81ED-4DB2-BD59-A6C34878D82A}">
                    <a16:rowId xmlns:a16="http://schemas.microsoft.com/office/drawing/2014/main" xmlns="" val="3222200459"/>
                  </a:ext>
                </a:extLst>
              </a:tr>
              <a:tr h="62427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 </a:t>
                      </a:r>
                      <a:r>
                        <a:rPr lang="ru-RU" sz="1600" dirty="0" err="1">
                          <a:effectLst/>
                        </a:rPr>
                        <a:t>Стосунки</a:t>
                      </a:r>
                      <a:r>
                        <a:rPr lang="ru-RU" sz="1600" dirty="0">
                          <a:effectLst/>
                        </a:rPr>
                        <a:t> з </a:t>
                      </a:r>
                      <a:r>
                        <a:rPr lang="ru-RU" sz="1600" dirty="0" err="1">
                          <a:effectLst/>
                        </a:rPr>
                        <a:t>однолітками</a:t>
                      </a:r>
                      <a:r>
                        <a:rPr lang="ru-RU" sz="1600" dirty="0">
                          <a:effectLst/>
                        </a:rPr>
                        <a:t>, </a:t>
                      </a:r>
                      <a:r>
                        <a:rPr lang="ru-RU" sz="1600" dirty="0" err="1">
                          <a:effectLst/>
                        </a:rPr>
                        <a:t>дорослими</a:t>
                      </a:r>
                      <a:r>
                        <a:rPr lang="ru-RU" sz="1600" dirty="0">
                          <a:effectLst/>
                        </a:rPr>
                        <a:t>, </a:t>
                      </a:r>
                      <a:r>
                        <a:rPr lang="ru-RU" sz="1600" dirty="0" err="1">
                          <a:effectLst/>
                        </a:rPr>
                        <a:t>рідними</a:t>
                      </a:r>
                      <a:endParaRPr lang="x-none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309" marR="7309" marT="7309" marB="7309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 </a:t>
                      </a:r>
                      <a:r>
                        <a:rPr lang="ru-RU" sz="1600" dirty="0" err="1">
                          <a:effectLst/>
                        </a:rPr>
                        <a:t>Спочатку</a:t>
                      </a:r>
                      <a:r>
                        <a:rPr lang="ru-RU" sz="1600" dirty="0">
                          <a:effectLst/>
                        </a:rPr>
                        <a:t> – </a:t>
                      </a:r>
                      <a:r>
                        <a:rPr lang="ru-RU" sz="1600" dirty="0" err="1">
                          <a:effectLst/>
                        </a:rPr>
                        <a:t>невпевнений</a:t>
                      </a:r>
                      <a:r>
                        <a:rPr lang="ru-RU" sz="1600" dirty="0">
                          <a:effectLst/>
                        </a:rPr>
                        <a:t> у </a:t>
                      </a:r>
                      <a:r>
                        <a:rPr lang="ru-RU" sz="1600" dirty="0" err="1">
                          <a:effectLst/>
                        </a:rPr>
                        <a:t>собі</a:t>
                      </a:r>
                      <a:r>
                        <a:rPr lang="ru-RU" sz="1600" dirty="0">
                          <a:effectLst/>
                        </a:rPr>
                        <a:t>, </a:t>
                      </a:r>
                      <a:r>
                        <a:rPr lang="ru-RU" sz="1600" dirty="0" err="1">
                          <a:effectLst/>
                        </a:rPr>
                        <a:t>боязкий</a:t>
                      </a:r>
                      <a:r>
                        <a:rPr lang="ru-RU" sz="1600" dirty="0">
                          <a:effectLst/>
                        </a:rPr>
                        <a:t>, не </a:t>
                      </a:r>
                      <a:r>
                        <a:rPr lang="ru-RU" sz="1600" dirty="0" err="1">
                          <a:effectLst/>
                        </a:rPr>
                        <a:t>може</a:t>
                      </a:r>
                      <a:r>
                        <a:rPr lang="ru-RU" sz="1600" dirty="0">
                          <a:effectLst/>
                        </a:rPr>
                        <a:t> </a:t>
                      </a:r>
                      <a:r>
                        <a:rPr lang="ru-RU" sz="1600" dirty="0" err="1">
                          <a:effectLst/>
                        </a:rPr>
                        <a:t>дати</a:t>
                      </a:r>
                      <a:r>
                        <a:rPr lang="ru-RU" sz="1600" dirty="0">
                          <a:effectLst/>
                        </a:rPr>
                        <a:t> </a:t>
                      </a:r>
                      <a:r>
                        <a:rPr lang="ru-RU" sz="1600" dirty="0" err="1">
                          <a:effectLst/>
                        </a:rPr>
                        <a:t>відсіч</a:t>
                      </a:r>
                      <a:r>
                        <a:rPr lang="ru-RU" sz="1600" dirty="0">
                          <a:effectLst/>
                        </a:rPr>
                        <a:t>; </a:t>
                      </a:r>
                      <a:r>
                        <a:rPr lang="ru-RU" sz="1600" dirty="0" err="1">
                          <a:effectLst/>
                        </a:rPr>
                        <a:t>рідних</a:t>
                      </a:r>
                      <a:r>
                        <a:rPr lang="ru-RU" sz="1600" dirty="0">
                          <a:effectLst/>
                        </a:rPr>
                        <a:t> любить, </a:t>
                      </a:r>
                      <a:r>
                        <a:rPr lang="ru-RU" sz="1600" dirty="0" err="1">
                          <a:effectLst/>
                        </a:rPr>
                        <a:t>поважає</a:t>
                      </a:r>
                      <a:r>
                        <a:rPr lang="ru-RU" sz="1600" dirty="0">
                          <a:effectLst/>
                        </a:rPr>
                        <a:t>, </a:t>
                      </a:r>
                      <a:r>
                        <a:rPr lang="ru-RU" sz="1600" dirty="0" err="1">
                          <a:effectLst/>
                        </a:rPr>
                        <a:t>робить</a:t>
                      </a:r>
                      <a:r>
                        <a:rPr lang="ru-RU" sz="1600" dirty="0">
                          <a:effectLst/>
                        </a:rPr>
                        <a:t> усе </a:t>
                      </a:r>
                      <a:r>
                        <a:rPr lang="ru-RU" sz="1600" dirty="0" err="1">
                          <a:effectLst/>
                        </a:rPr>
                        <a:t>заради</a:t>
                      </a:r>
                      <a:r>
                        <a:rPr lang="ru-RU" sz="1600" dirty="0">
                          <a:effectLst/>
                        </a:rPr>
                        <a:t> них</a:t>
                      </a:r>
                      <a:endParaRPr lang="x-none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309" marR="7309" marT="7309" marB="7309" anchor="ctr"/>
                </a:tc>
                <a:extLst>
                  <a:ext uri="{0D108BD9-81ED-4DB2-BD59-A6C34878D82A}">
                    <a16:rowId xmlns:a16="http://schemas.microsoft.com/office/drawing/2014/main" xmlns="" val="2057993132"/>
                  </a:ext>
                </a:extLst>
              </a:tr>
              <a:tr h="36179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 </a:t>
                      </a:r>
                      <a:r>
                        <a:rPr lang="ru-RU" sz="1600" dirty="0" err="1">
                          <a:effectLst/>
                        </a:rPr>
                        <a:t>Товариші</a:t>
                      </a:r>
                      <a:r>
                        <a:rPr lang="ru-RU" sz="1600" dirty="0">
                          <a:effectLst/>
                        </a:rPr>
                        <a:t> Клима</a:t>
                      </a:r>
                      <a:endParaRPr lang="x-none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309" marR="7309" marT="7309" marB="7309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 Жук і </a:t>
                      </a:r>
                      <a:r>
                        <a:rPr lang="ru-RU" sz="1600" dirty="0" err="1">
                          <a:effectLst/>
                        </a:rPr>
                        <a:t>Заєць</a:t>
                      </a:r>
                      <a:r>
                        <a:rPr lang="ru-RU" sz="1600" dirty="0">
                          <a:effectLst/>
                        </a:rPr>
                        <a:t> з ТТБ </a:t>
                      </a:r>
                      <a:endParaRPr lang="x-none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309" marR="7309" marT="7309" marB="7309" anchor="ctr"/>
                </a:tc>
                <a:extLst>
                  <a:ext uri="{0D108BD9-81ED-4DB2-BD59-A6C34878D82A}">
                    <a16:rowId xmlns:a16="http://schemas.microsoft.com/office/drawing/2014/main" xmlns="" val="3947668492"/>
                  </a:ext>
                </a:extLst>
              </a:tr>
              <a:tr h="36179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 Вороги</a:t>
                      </a:r>
                      <a:endParaRPr lang="x-none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309" marR="7309" marT="7309" marB="7309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 Кактус (Сашко </a:t>
                      </a:r>
                      <a:r>
                        <a:rPr lang="ru-RU" sz="1600" dirty="0" err="1">
                          <a:effectLst/>
                        </a:rPr>
                        <a:t>Смик</a:t>
                      </a:r>
                      <a:r>
                        <a:rPr lang="ru-RU" sz="1600" dirty="0">
                          <a:effectLst/>
                        </a:rPr>
                        <a:t>)</a:t>
                      </a:r>
                      <a:r>
                        <a:rPr lang="uk-UA" sz="1600" dirty="0">
                          <a:effectLst/>
                        </a:rPr>
                        <a:t>, в</a:t>
                      </a:r>
                      <a:r>
                        <a:rPr lang="ru-RU" sz="1600" dirty="0" err="1">
                          <a:effectLst/>
                        </a:rPr>
                        <a:t>атажок</a:t>
                      </a:r>
                      <a:r>
                        <a:rPr lang="ru-RU" sz="1600" dirty="0">
                          <a:effectLst/>
                        </a:rPr>
                        <a:t> </a:t>
                      </a:r>
                      <a:r>
                        <a:rPr lang="ru-RU" sz="1600" dirty="0" err="1">
                          <a:effectLst/>
                        </a:rPr>
                        <a:t>синьомордів</a:t>
                      </a:r>
                      <a:endParaRPr lang="x-none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309" marR="7309" marT="7309" marB="7309" anchor="ctr"/>
                </a:tc>
                <a:extLst>
                  <a:ext uri="{0D108BD9-81ED-4DB2-BD59-A6C34878D82A}">
                    <a16:rowId xmlns:a16="http://schemas.microsoft.com/office/drawing/2014/main" xmlns="" val="167735517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236936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L2FwcGhvc3RpbmdfcHJvZC9ibG9icy9BRW5CMlVxWVh4b1pzUHlrcjc2YzNRVGNQWkpmRklUc0FaTGVYVlhrRkxBRUd2cVhSbXdmZFFBanR4ZnVhSTlVQ2JwU2l1TVk2NllEeVlGcnBINUJaRlFINTZBUUZzaHFaZy4ySmtsQm8ydEpLMnRHTjVR.png">
            <a:extLst>
              <a:ext uri="{FF2B5EF4-FFF2-40B4-BE49-F238E27FC236}">
                <a16:creationId xmlns:a16="http://schemas.microsoft.com/office/drawing/2014/main" xmlns="" id="{86170FFE-121C-4863-AA6D-C22E08169333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802284" y="1340372"/>
            <a:ext cx="5003458" cy="4429607"/>
          </a:xfrm>
          <a:prstGeom prst="rect">
            <a:avLst/>
          </a:prstGeom>
        </p:spPr>
      </p:pic>
      <p:sp>
        <p:nvSpPr>
          <p:cNvPr id="3" name="Text Box 2">
            <a:extLst>
              <a:ext uri="{FF2B5EF4-FFF2-40B4-BE49-F238E27FC236}">
                <a16:creationId xmlns:a16="http://schemas.microsoft.com/office/drawing/2014/main" xmlns="" id="{744846CB-CCEB-4BEB-AF6D-96DABBEB2B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83312" y="3239262"/>
            <a:ext cx="1041401" cy="631826"/>
          </a:xfrm>
          <a:prstGeom prst="rect">
            <a:avLst/>
          </a:prstGeom>
          <a:solidFill>
            <a:srgbClr val="FFFF00"/>
          </a:solidFill>
          <a:ln w="9525">
            <a:solidFill>
              <a:srgbClr val="FFFFFF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tabLst/>
            </a:pPr>
            <a:r>
              <a:rPr kumimoji="0" lang="ru-RU" altLang="x-none" sz="12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Смілива</a:t>
            </a:r>
            <a:r>
              <a:rPr kumimoji="0" lang="ru-RU" altLang="x-none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kumimoji="0" lang="ru-RU" altLang="x-none" sz="12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людина</a:t>
            </a:r>
            <a:endParaRPr kumimoji="0" lang="x-none" altLang="x-non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7717F64D-0A20-4B7C-8F21-0F8D1101F0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8836" y="1987734"/>
            <a:ext cx="1041401" cy="753776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B2AEE334-40F4-49BC-9DEA-482FC9CAE34F}"/>
              </a:ext>
            </a:extLst>
          </p:cNvPr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51964" y="1890249"/>
            <a:ext cx="1009650" cy="733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 Box 3">
            <a:extLst>
              <a:ext uri="{FF2B5EF4-FFF2-40B4-BE49-F238E27FC236}">
                <a16:creationId xmlns:a16="http://schemas.microsoft.com/office/drawing/2014/main" xmlns="" id="{1E463435-A1FC-4EFE-BD8B-F8FB3D6B8F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22128" y="3125264"/>
            <a:ext cx="1298454" cy="745824"/>
          </a:xfrm>
          <a:prstGeom prst="rect">
            <a:avLst/>
          </a:prstGeom>
          <a:solidFill>
            <a:srgbClr val="FFFF00"/>
          </a:solidFill>
          <a:ln w="9525">
            <a:solidFill>
              <a:srgbClr val="FFFFFF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tabLst/>
            </a:pPr>
            <a:r>
              <a:rPr kumimoji="0" lang="ru-RU" altLang="x-none" sz="12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Наполегливо</a:t>
            </a:r>
            <a:r>
              <a:rPr kumimoji="0" lang="ru-RU" altLang="x-none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kumimoji="0" lang="ru-RU" altLang="x-none" sz="12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йде</a:t>
            </a:r>
            <a:r>
              <a:rPr kumimoji="0" lang="ru-RU" altLang="x-none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 до </a:t>
            </a:r>
            <a:r>
              <a:rPr kumimoji="0" lang="ru-RU" altLang="x-none" sz="12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поставленої</a:t>
            </a:r>
            <a:r>
              <a:rPr kumimoji="0" lang="ru-RU" altLang="x-none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 мети</a:t>
            </a:r>
            <a:endParaRPr kumimoji="0" lang="x-none" altLang="x-non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025063CC-496B-462B-9A92-AC2618F6D8D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1964" y="4420240"/>
            <a:ext cx="1122051" cy="817944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B7C714E9-7BFC-4088-A6C8-116B37C6D22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6182" y="3111053"/>
            <a:ext cx="1110141" cy="888243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xmlns="" id="{CA640E32-780E-436D-9B73-31B757CC039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2768" y="4547879"/>
            <a:ext cx="946957" cy="6903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5541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1350F2F-C5B0-486F-9849-985CD09A08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39970" y="365125"/>
            <a:ext cx="8413830" cy="1325563"/>
          </a:xfrm>
        </p:spPr>
        <p:txBody>
          <a:bodyPr/>
          <a:lstStyle/>
          <a:p>
            <a:r>
              <a:rPr lang="ru-RU" b="1" dirty="0" err="1"/>
              <a:t>Діаграма</a:t>
            </a:r>
            <a:r>
              <a:rPr lang="ru-RU" b="1" dirty="0"/>
              <a:t> Вена</a:t>
            </a:r>
            <a:endParaRPr lang="uk-UA" dirty="0"/>
          </a:p>
        </p:txBody>
      </p:sp>
      <p:pic>
        <p:nvPicPr>
          <p:cNvPr id="3074" name="Рисунок 8">
            <a:extLst>
              <a:ext uri="{FF2B5EF4-FFF2-40B4-BE49-F238E27FC236}">
                <a16:creationId xmlns:a16="http://schemas.microsoft.com/office/drawing/2014/main" xmlns="" id="{4F7334FB-55B7-472B-A9F0-ED68091FF8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2363" y="2163441"/>
            <a:ext cx="4963348" cy="37379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356492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6F531EA-7996-4C24-8133-87DCD2D42F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57600" y="365125"/>
            <a:ext cx="4554638" cy="1325563"/>
          </a:xfrm>
        </p:spPr>
        <p:txBody>
          <a:bodyPr/>
          <a:lstStyle/>
          <a:p>
            <a:r>
              <a:rPr lang="ru-RU" b="1" dirty="0" err="1"/>
              <a:t>Діаграма</a:t>
            </a:r>
            <a:r>
              <a:rPr lang="ru-RU" b="1" dirty="0"/>
              <a:t> Вена</a:t>
            </a:r>
            <a:endParaRPr lang="uk-UA" dirty="0"/>
          </a:p>
        </p:txBody>
      </p:sp>
      <p:pic>
        <p:nvPicPr>
          <p:cNvPr id="4" name="Объект 3" descr="2.JPG">
            <a:extLst>
              <a:ext uri="{FF2B5EF4-FFF2-40B4-BE49-F238E27FC236}">
                <a16:creationId xmlns:a16="http://schemas.microsoft.com/office/drawing/2014/main" xmlns="" id="{AA8E9FB0-8D3B-439B-BFFF-4D315F6EB307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696902" y="1997607"/>
            <a:ext cx="6338164" cy="40212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47715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2C65D9B-545B-4277-BB7B-533DF02F71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36470" y="365125"/>
            <a:ext cx="8917329" cy="1325563"/>
          </a:xfrm>
        </p:spPr>
        <p:txBody>
          <a:bodyPr/>
          <a:lstStyle/>
          <a:p>
            <a:r>
              <a:rPr lang="uk-UA" dirty="0"/>
              <a:t>Перевіримо себе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DEFD9B58-F68F-4188-B735-33954BDF45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u="sng" dirty="0"/>
              <a:t>https://learningapps.org/watch?v=pw1yg02b218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42418014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A62BFA1-8848-4550-8C90-3512FF2708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43693" y="529120"/>
            <a:ext cx="10515600" cy="2852737"/>
          </a:xfrm>
        </p:spPr>
        <p:txBody>
          <a:bodyPr/>
          <a:lstStyle/>
          <a:p>
            <a:r>
              <a:rPr lang="uk-UA" dirty="0"/>
              <a:t>Домашнє завдання: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84D9566E-912C-400D-85DE-AF304E8C37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89723" y="3634552"/>
            <a:ext cx="10515600" cy="1500187"/>
          </a:xfrm>
        </p:spPr>
        <p:txBody>
          <a:bodyPr>
            <a:normAutofit/>
          </a:bodyPr>
          <a:lstStyle/>
          <a:p>
            <a:r>
              <a:rPr lang="uk-UA" sz="3200"/>
              <a:t>З</a:t>
            </a:r>
            <a:r>
              <a:rPr lang="uk-UA" sz="3200" smtClean="0"/>
              <a:t>аписати </a:t>
            </a:r>
            <a:r>
              <a:rPr lang="uk-UA" sz="3200" dirty="0"/>
              <a:t>в зошити елементи сюжету повісті</a:t>
            </a:r>
          </a:p>
        </p:txBody>
      </p:sp>
    </p:spTree>
    <p:extLst>
      <p:ext uri="{BB962C8B-B14F-4D97-AF65-F5344CB8AC3E}">
        <p14:creationId xmlns:p14="http://schemas.microsoft.com/office/powerpoint/2010/main" val="31149388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403</TotalTime>
  <Words>326</Words>
  <Application>Microsoft Office PowerPoint</Application>
  <PresentationFormat>Произвольный</PresentationFormat>
  <Paragraphs>50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Office Theme</vt:lpstr>
      <vt:lpstr>Леся Воронина «Таємне товариство Боягузів…». Клим Джура – рятівник світу.      Його друзі й вороги</vt:lpstr>
      <vt:lpstr>Презентация PowerPoint</vt:lpstr>
      <vt:lpstr>Анкета героя</vt:lpstr>
      <vt:lpstr>Анкета героя</vt:lpstr>
      <vt:lpstr>Презентация PowerPoint</vt:lpstr>
      <vt:lpstr>Діаграма Вена</vt:lpstr>
      <vt:lpstr>Діаграма Вена</vt:lpstr>
      <vt:lpstr>Перевіримо себе</vt:lpstr>
      <vt:lpstr>Домашнє завдання: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NAME OF PRESENTATION</dc:title>
  <dc:creator>User</dc:creator>
  <cp:lastModifiedBy>TPCUSer</cp:lastModifiedBy>
  <cp:revision>7</cp:revision>
  <dcterms:created xsi:type="dcterms:W3CDTF">2020-01-15T13:17:45Z</dcterms:created>
  <dcterms:modified xsi:type="dcterms:W3CDTF">2022-04-16T13:57:52Z</dcterms:modified>
</cp:coreProperties>
</file>