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9" r:id="rId3"/>
    <p:sldId id="261" r:id="rId4"/>
    <p:sldId id="258" r:id="rId5"/>
    <p:sldId id="262" r:id="rId6"/>
    <p:sldId id="263" r:id="rId7"/>
    <p:sldId id="264" r:id="rId8"/>
    <p:sldId id="266" r:id="rId9"/>
    <p:sldId id="270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92" d="100"/>
          <a:sy n="92" d="100"/>
        </p:scale>
        <p:origin x="-106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30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8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347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1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64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8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05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95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26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98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5887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004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23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32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726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9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7885" y="3071396"/>
            <a:ext cx="8689976" cy="250921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Леся Воронина. </a:t>
            </a:r>
            <a:r>
              <a:rPr lang="ru-RU" b="1" dirty="0" err="1"/>
              <a:t>Повість</a:t>
            </a:r>
            <a:r>
              <a:rPr lang="ru-RU" b="1" dirty="0"/>
              <a:t> «</a:t>
            </a:r>
            <a:r>
              <a:rPr lang="ru-RU" b="1" dirty="0" err="1"/>
              <a:t>Таємне</a:t>
            </a:r>
            <a:r>
              <a:rPr lang="ru-RU" b="1" dirty="0"/>
              <a:t> </a:t>
            </a:r>
            <a:r>
              <a:rPr lang="ru-RU" b="1" dirty="0" err="1"/>
              <a:t>Товариство</a:t>
            </a:r>
            <a:r>
              <a:rPr lang="ru-RU" b="1" dirty="0"/>
              <a:t> </a:t>
            </a:r>
            <a:r>
              <a:rPr lang="ru-RU" b="1" dirty="0" err="1"/>
              <a:t>боягузів</a:t>
            </a:r>
            <a:r>
              <a:rPr lang="ru-RU" b="1" dirty="0"/>
              <a:t>,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засіб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переляку</a:t>
            </a:r>
            <a:r>
              <a:rPr lang="ru-RU" b="1" dirty="0"/>
              <a:t> № 9</a:t>
            </a:r>
            <a:r>
              <a:rPr lang="ru-RU" b="1" dirty="0" smtClean="0"/>
              <a:t>». Роль </a:t>
            </a:r>
            <a:r>
              <a:rPr lang="ru-RU" b="1" dirty="0" err="1" smtClean="0"/>
              <a:t>сім</a:t>
            </a:r>
            <a:r>
              <a:rPr lang="en-US" b="1" dirty="0" smtClean="0"/>
              <a:t>’</a:t>
            </a:r>
            <a:r>
              <a:rPr lang="ru-RU" b="1" dirty="0" smtClean="0"/>
              <a:t>ї у </a:t>
            </a:r>
            <a:r>
              <a:rPr lang="ru-RU" b="1" dirty="0" err="1" smtClean="0"/>
              <a:t>формуванні</a:t>
            </a:r>
            <a:r>
              <a:rPr lang="ru-RU" b="1" dirty="0" smtClean="0"/>
              <a:t> </a:t>
            </a:r>
            <a:r>
              <a:rPr lang="ru-RU" b="1" dirty="0" err="1" smtClean="0"/>
              <a:t>життєвих</a:t>
            </a:r>
            <a:r>
              <a:rPr lang="ru-RU" b="1" dirty="0" smtClean="0"/>
              <a:t> </a:t>
            </a:r>
            <a:r>
              <a:rPr lang="ru-RU" b="1" dirty="0" err="1" smtClean="0"/>
              <a:t>переконань</a:t>
            </a:r>
            <a:r>
              <a:rPr lang="ru-RU" b="1" dirty="0" smtClean="0"/>
              <a:t> </a:t>
            </a:r>
            <a:r>
              <a:rPr lang="ru-RU" b="1" dirty="0" err="1" smtClean="0"/>
              <a:t>людини</a:t>
            </a:r>
            <a:r>
              <a:rPr lang="ru-RU" b="1" dirty="0" smtClean="0"/>
              <a:t>. </a:t>
            </a:r>
            <a:r>
              <a:rPr lang="ru-RU" b="1" dirty="0" err="1"/>
              <a:t>Стосунки</a:t>
            </a:r>
            <a:r>
              <a:rPr lang="ru-RU" b="1" dirty="0"/>
              <a:t> </a:t>
            </a:r>
            <a:r>
              <a:rPr lang="ru-RU" b="1" dirty="0" err="1"/>
              <a:t>між</a:t>
            </a:r>
            <a:r>
              <a:rPr lang="ru-RU" b="1" dirty="0"/>
              <a:t> </a:t>
            </a:r>
            <a:r>
              <a:rPr lang="ru-RU" b="1" dirty="0" err="1"/>
              <a:t>різними</a:t>
            </a:r>
            <a:r>
              <a:rPr lang="ru-RU" b="1" dirty="0"/>
              <a:t> </a:t>
            </a:r>
            <a:r>
              <a:rPr lang="ru-RU" b="1" dirty="0" err="1"/>
              <a:t>поколіннями</a:t>
            </a:r>
            <a:r>
              <a:rPr lang="ru-RU" b="1" dirty="0"/>
              <a:t> в </a:t>
            </a:r>
            <a:r>
              <a:rPr lang="ru-RU" b="1" dirty="0" err="1" smtClean="0"/>
              <a:t>родині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163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Поштурмуємо трохи мозок!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Який епізод твору вам запав у душу найбільше?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Чому батьки Клима вели розкопки саме у давньому Єгипті? </a:t>
            </a:r>
            <a:endParaRPr lang="uk-U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Зачитайте уривок, що розкриває план </a:t>
            </a:r>
            <a:r>
              <a:rPr lang="uk-UA" dirty="0" err="1" smtClean="0"/>
              <a:t>синьомордів</a:t>
            </a:r>
            <a:r>
              <a:rPr lang="uk-UA" dirty="0" smtClean="0"/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Яку зброю проти </a:t>
            </a:r>
            <a:r>
              <a:rPr lang="uk-UA" dirty="0" err="1"/>
              <a:t>синьомордів</a:t>
            </a:r>
            <a:r>
              <a:rPr lang="uk-UA" dirty="0"/>
              <a:t> запропонував Климко батькам?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635499"/>
            <a:ext cx="3900714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0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Робота над епіграфом.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- </a:t>
            </a:r>
            <a:r>
              <a:rPr lang="uk-UA" sz="2800" dirty="0"/>
              <a:t>Яким епізодом повісті можна підтвердити епіграф уроку? Зачитайте цей уривок та прокоментуйте. </a:t>
            </a:r>
          </a:p>
          <a:p>
            <a:r>
              <a:rPr lang="uk-UA" sz="2800" dirty="0"/>
              <a:t>- Саме такими смішними здавалися ще вчорашні монстри-</a:t>
            </a:r>
            <a:r>
              <a:rPr lang="uk-UA" sz="2800" dirty="0" err="1"/>
              <a:t>синьоморди</a:t>
            </a:r>
            <a:r>
              <a:rPr lang="uk-UA" sz="2800" dirty="0"/>
              <a:t> нашому Климкові після того, як він подолав свій страх. Звичайно, в цьому йому допомогли </a:t>
            </a:r>
            <a:r>
              <a:rPr lang="uk-U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найближчі люди.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3147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5266" y="-1807183"/>
            <a:ext cx="10364451" cy="1596177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753100" y="190500"/>
            <a:ext cx="5524500" cy="5600699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/>
              <a:t>Одна з найбільших і найзначніших цінностей у житті кожної дитини, людини взагалі — це її батьки, близькі, її родина. Якщо сім’я дружна, згуртована, працьовита, кожен із повагою ставиться до інших, то їй не страшні ніякі труднощі, під силу будь-які завдання, навіть такі глобальні, як рятування всього людства. Ось це і є однією з головних і найпривабливіших думок твору, що ми розглядатимемо на </a:t>
            </a:r>
            <a:r>
              <a:rPr lang="uk-UA" b="1" dirty="0" err="1"/>
              <a:t>уроці</a:t>
            </a:r>
            <a:r>
              <a:rPr lang="uk-UA" b="1" dirty="0"/>
              <a:t> — «Таємне Товариство боягузів, або засіб від переляку № 9». української письменниці Лесі </a:t>
            </a:r>
            <a:r>
              <a:rPr lang="uk-UA" b="1" dirty="0" err="1"/>
              <a:t>Ворониної</a:t>
            </a:r>
            <a:r>
              <a:rPr lang="uk-UA" b="1" dirty="0"/>
              <a:t>.</a:t>
            </a:r>
          </a:p>
        </p:txBody>
      </p:sp>
      <p:pic>
        <p:nvPicPr>
          <p:cNvPr id="4" name="Содержимое 3" descr="fami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3461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16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sz="3500" b="1" dirty="0"/>
              <a:t>Проблемні запитання.</a:t>
            </a:r>
            <a:endParaRPr lang="uk-UA" sz="3500" dirty="0"/>
          </a:p>
          <a:p>
            <a:r>
              <a:rPr lang="uk-UA" sz="3500" dirty="0"/>
              <a:t>- Яку родину ви вважаєте ідеальною?</a:t>
            </a:r>
          </a:p>
          <a:p>
            <a:r>
              <a:rPr lang="uk-UA" sz="3500" dirty="0"/>
              <a:t>- Чи можемо ми назвати ідеальною родину Клима Джури? </a:t>
            </a:r>
            <a:endParaRPr lang="uk-UA" sz="3500" dirty="0" smtClean="0"/>
          </a:p>
          <a:p>
            <a:endParaRPr lang="uk-UA" dirty="0"/>
          </a:p>
          <a:p>
            <a:r>
              <a:rPr lang="uk-UA" sz="3200" b="1" i="1" dirty="0" smtClean="0"/>
              <a:t>Сьогодні </a:t>
            </a:r>
            <a:r>
              <a:rPr lang="uk-UA" sz="3200" b="1" i="1" dirty="0"/>
              <a:t>на </a:t>
            </a:r>
            <a:r>
              <a:rPr lang="uk-UA" sz="3200" b="1" i="1" dirty="0" err="1"/>
              <a:t>уроці</a:t>
            </a:r>
            <a:r>
              <a:rPr lang="uk-UA" sz="3200" b="1" i="1" dirty="0"/>
              <a:t> ми спробуємо знайти відповідь на це запитання, проаналізувавши зміст прочитаної повісті.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700" y="337043"/>
            <a:ext cx="2844800" cy="295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07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Характеристика родини Джур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7226926" cy="3424107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- </a:t>
            </a:r>
            <a:r>
              <a:rPr lang="uk-UA" sz="4000" b="1" dirty="0"/>
              <a:t>Чим незвичною була родина Джур?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50" y="1752600"/>
            <a:ext cx="382905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96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78300" y="2367092"/>
            <a:ext cx="7099300" cy="3424107"/>
          </a:xfrm>
        </p:spPr>
        <p:txBody>
          <a:bodyPr/>
          <a:lstStyle/>
          <a:p>
            <a:r>
              <a:rPr lang="uk-UA" b="1" i="1" dirty="0" smtClean="0"/>
              <a:t>«… </a:t>
            </a:r>
            <a:r>
              <a:rPr lang="uk-UA" b="1" i="1" dirty="0"/>
              <a:t>усі представники роду Джур втаємничені у прадавні секрети характерництва. … пані Соломія, як її називають учні й прихильники, змогла поєднати чудодійні сили наших пращурів із найсучаснішими науковими здобутками. І замаскувала свій універсальний прилад у старому «Запорожці</a:t>
            </a:r>
            <a:endParaRPr lang="uk-UA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41262">
            <a:off x="402686" y="2624923"/>
            <a:ext cx="3639627" cy="25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0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833226" cy="3424107"/>
          </a:xfrm>
        </p:spPr>
        <p:txBody>
          <a:bodyPr/>
          <a:lstStyle/>
          <a:p>
            <a:r>
              <a:rPr lang="uk-UA" b="1" dirty="0"/>
              <a:t>. Бесіда за запитаннями.</a:t>
            </a:r>
            <a:endParaRPr lang="uk-UA" dirty="0"/>
          </a:p>
          <a:p>
            <a:r>
              <a:rPr lang="uk-UA" b="1" dirty="0"/>
              <a:t>- Що нам відомо про батьків Клима? Охарактеризуйте їх.</a:t>
            </a:r>
          </a:p>
          <a:p>
            <a:r>
              <a:rPr lang="uk-UA" b="1" dirty="0"/>
              <a:t>- Що нового дізнався Клим про свою бабусю Соломію? </a:t>
            </a:r>
          </a:p>
          <a:p>
            <a:r>
              <a:rPr lang="uk-UA" b="1" i="1" dirty="0"/>
              <a:t>- </a:t>
            </a:r>
            <a:r>
              <a:rPr lang="uk-UA" b="1" dirty="0"/>
              <a:t>Як бабуся розправилася зі своїми жабами-ворогами, що тримали її у полоні</a:t>
            </a:r>
            <a:r>
              <a:rPr lang="uk-UA" b="1" dirty="0" smtClean="0"/>
              <a:t>? Про </a:t>
            </a:r>
            <a:r>
              <a:rPr lang="uk-UA" b="1" dirty="0"/>
              <a:t>що це </a:t>
            </a:r>
            <a:r>
              <a:rPr lang="uk-UA" b="1" dirty="0" smtClean="0"/>
              <a:t>свідчить?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935" y="404628"/>
            <a:ext cx="3810330" cy="57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88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Асоціативне гроно</a:t>
            </a:r>
            <a:endParaRPr lang="uk-UA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568700" y="1879600"/>
            <a:ext cx="5092700" cy="1625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/>
              <a:t>Родина Клима Джури</a:t>
            </a:r>
          </a:p>
        </p:txBody>
      </p:sp>
      <p:sp>
        <p:nvSpPr>
          <p:cNvPr id="26" name="Стрелка вниз 25"/>
          <p:cNvSpPr/>
          <p:nvPr/>
        </p:nvSpPr>
        <p:spPr>
          <a:xfrm>
            <a:off x="1362122" y="3479798"/>
            <a:ext cx="954532" cy="2438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uk-UA" sz="2000" dirty="0"/>
              <a:t>взаєморозуміння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735" y="3467494"/>
            <a:ext cx="1005927" cy="246299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264" y="3505200"/>
            <a:ext cx="1005927" cy="246299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298" y="3467499"/>
            <a:ext cx="1005927" cy="246299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066" y="3343542"/>
            <a:ext cx="1005927" cy="246299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321" y="3270385"/>
            <a:ext cx="1977279" cy="246299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272421" y="4306794"/>
            <a:ext cx="2316681" cy="53649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 rot="5400000" flipV="1">
            <a:off x="3910773" y="4025613"/>
            <a:ext cx="238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любов</a:t>
            </a:r>
          </a:p>
        </p:txBody>
      </p:sp>
      <p:sp>
        <p:nvSpPr>
          <p:cNvPr id="35" name="Прямоугольник 34"/>
          <p:cNvSpPr/>
          <p:nvPr/>
        </p:nvSpPr>
        <p:spPr>
          <a:xfrm rot="16200000">
            <a:off x="5300772" y="3941906"/>
            <a:ext cx="2555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турбота</a:t>
            </a:r>
          </a:p>
        </p:txBody>
      </p:sp>
      <p:sp>
        <p:nvSpPr>
          <p:cNvPr id="36" name="Прямоугольник 35"/>
          <p:cNvSpPr/>
          <p:nvPr/>
        </p:nvSpPr>
        <p:spPr>
          <a:xfrm rot="5400000" flipV="1">
            <a:off x="7069006" y="4524342"/>
            <a:ext cx="21336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err="1"/>
              <a:t>взаємопідтримка</a:t>
            </a:r>
            <a:endParaRPr lang="uk-UA" sz="2000" b="1" dirty="0"/>
          </a:p>
        </p:txBody>
      </p:sp>
      <p:sp>
        <p:nvSpPr>
          <p:cNvPr id="37" name="Прямоугольник 36"/>
          <p:cNvSpPr/>
          <p:nvPr/>
        </p:nvSpPr>
        <p:spPr>
          <a:xfrm rot="16200000">
            <a:off x="8768964" y="3880408"/>
            <a:ext cx="23434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Готовність на самопожертву</a:t>
            </a:r>
          </a:p>
        </p:txBody>
      </p:sp>
    </p:spTree>
    <p:extLst>
      <p:ext uri="{BB962C8B-B14F-4D97-AF65-F5344CB8AC3E}">
        <p14:creationId xmlns:p14="http://schemas.microsoft.com/office/powerpoint/2010/main" val="2136581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746500" y="1549400"/>
            <a:ext cx="7823200" cy="360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</a:rPr>
              <a:t>справжня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сім’я</a:t>
            </a:r>
            <a:r>
              <a:rPr lang="ru-RU" sz="3200" b="1" dirty="0">
                <a:solidFill>
                  <a:srgbClr val="FFFF00"/>
                </a:solidFill>
              </a:rPr>
              <a:t> — </a:t>
            </a:r>
            <a:r>
              <a:rPr lang="ru-RU" sz="3200" b="1" dirty="0" err="1">
                <a:solidFill>
                  <a:srgbClr val="FFFF00"/>
                </a:solidFill>
              </a:rPr>
              <a:t>це</a:t>
            </a:r>
            <a:r>
              <a:rPr lang="ru-RU" sz="3200" b="1" dirty="0">
                <a:solidFill>
                  <a:srgbClr val="FFFF00"/>
                </a:solidFill>
              </a:rPr>
              <a:t> не </a:t>
            </a:r>
            <a:r>
              <a:rPr lang="ru-RU" sz="3200" b="1" dirty="0" err="1">
                <a:solidFill>
                  <a:srgbClr val="FFFF00"/>
                </a:solidFill>
              </a:rPr>
              <a:t>тільки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кровна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спорідненість</a:t>
            </a:r>
            <a:r>
              <a:rPr lang="ru-RU" sz="3200" b="1" dirty="0">
                <a:solidFill>
                  <a:srgbClr val="FFFF00"/>
                </a:solidFill>
              </a:rPr>
              <a:t>, а, </a:t>
            </a:r>
            <a:r>
              <a:rPr lang="ru-RU" sz="3200" b="1" dirty="0" err="1">
                <a:solidFill>
                  <a:srgbClr val="FFFF00"/>
                </a:solidFill>
              </a:rPr>
              <a:t>насамперед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взаєморозуміння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любов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повага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підтримка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err="1">
                <a:solidFill>
                  <a:srgbClr val="FFFF00"/>
                </a:solidFill>
              </a:rPr>
              <a:t>уміння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піклуватися</a:t>
            </a:r>
            <a:r>
              <a:rPr lang="ru-RU" sz="3200" b="1" dirty="0">
                <a:solidFill>
                  <a:srgbClr val="FFFF00"/>
                </a:solidFill>
              </a:rPr>
              <a:t> один про одного, </a:t>
            </a:r>
            <a:r>
              <a:rPr lang="ru-RU" sz="3200" b="1" dirty="0" err="1">
                <a:solidFill>
                  <a:srgbClr val="FFFF00"/>
                </a:solidFill>
              </a:rPr>
              <a:t>здатність</a:t>
            </a:r>
            <a:r>
              <a:rPr lang="ru-RU" sz="3200" b="1" dirty="0">
                <a:solidFill>
                  <a:srgbClr val="FFFF00"/>
                </a:solidFill>
              </a:rPr>
              <a:t> на </a:t>
            </a:r>
            <a:r>
              <a:rPr lang="ru-RU" sz="3200" b="1" dirty="0" err="1">
                <a:solidFill>
                  <a:srgbClr val="FFFF00"/>
                </a:solidFill>
              </a:rPr>
              <a:t>самопожертву</a:t>
            </a:r>
            <a:r>
              <a:rPr lang="ru-RU" sz="3200" b="1" dirty="0">
                <a:solidFill>
                  <a:srgbClr val="FFFF00"/>
                </a:solidFill>
              </a:rPr>
              <a:t>; і </a:t>
            </a:r>
            <a:r>
              <a:rPr lang="ru-RU" sz="3200" b="1" dirty="0" err="1">
                <a:solidFill>
                  <a:srgbClr val="FFFF00"/>
                </a:solidFill>
              </a:rPr>
              <a:t>саме</a:t>
            </a:r>
            <a:r>
              <a:rPr lang="ru-RU" sz="3200" b="1" dirty="0">
                <a:solidFill>
                  <a:srgbClr val="FFFF00"/>
                </a:solidFill>
              </a:rPr>
              <a:t> такою є родина Клима </a:t>
            </a:r>
            <a:r>
              <a:rPr lang="ru-RU" sz="3200" b="1" dirty="0" err="1">
                <a:solidFill>
                  <a:srgbClr val="FFFF00"/>
                </a:solidFill>
              </a:rPr>
              <a:t>Джури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5" name="Овал 4"/>
          <p:cNvSpPr/>
          <p:nvPr/>
        </p:nvSpPr>
        <p:spPr>
          <a:xfrm>
            <a:off x="5009680" y="457201"/>
            <a:ext cx="5728013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висновок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51532"/>
            <a:ext cx="3667793" cy="272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38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-1596177"/>
            <a:ext cx="10364451" cy="1596177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813300" y="0"/>
            <a:ext cx="6464300" cy="5791199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Справжня </a:t>
            </a:r>
            <a:r>
              <a:rPr lang="uk-UA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сім’я тримається не тільки на родинних зв’язках, а насамперед на взаєморозумінні, любові, взаємоповазі, умінні турбуватись одне за одного. І саме такою є родина Климка Джури. 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4300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35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ДОмашнє</a:t>
            </a:r>
            <a:r>
              <a:rPr lang="uk-UA" dirty="0" smtClean="0"/>
              <a:t> завдання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ctr"/>
            <a:r>
              <a:rPr lang="uk-UA" sz="7200" dirty="0" smtClean="0"/>
              <a:t>Скласти </a:t>
            </a:r>
            <a:r>
              <a:rPr lang="uk-UA" sz="7200" dirty="0" err="1" smtClean="0"/>
              <a:t>сенкани</a:t>
            </a:r>
            <a:r>
              <a:rPr lang="uk-UA" sz="7200" dirty="0" smtClean="0"/>
              <a:t> до образів Клима, бабусі, батьків</a:t>
            </a:r>
          </a:p>
        </p:txBody>
      </p:sp>
    </p:spTree>
    <p:extLst>
      <p:ext uri="{BB962C8B-B14F-4D97-AF65-F5344CB8AC3E}">
        <p14:creationId xmlns:p14="http://schemas.microsoft.com/office/powerpoint/2010/main" val="338298589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273</TotalTime>
  <Words>440</Words>
  <Application>Microsoft Office PowerPoint</Application>
  <PresentationFormat>Произвольный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Капля</vt:lpstr>
      <vt:lpstr>Леся Воронина. Повість «Таємне Товариство боягузів, або засіб від переляку № 9». Роль сім’ї у формуванні життєвих переконань людини. Стосунки між різними поколіннями в родині</vt:lpstr>
      <vt:lpstr>Поштурмуємо трохи мозок!</vt:lpstr>
      <vt:lpstr>Робота над епіграфом. </vt:lpstr>
      <vt:lpstr>Презентация PowerPoint</vt:lpstr>
      <vt:lpstr>Презентация PowerPoint</vt:lpstr>
      <vt:lpstr>Характеристика родини Джур</vt:lpstr>
      <vt:lpstr>Презентация PowerPoint</vt:lpstr>
      <vt:lpstr>Презентация PowerPoint</vt:lpstr>
      <vt:lpstr>Асоціативне гроно</vt:lpstr>
      <vt:lpstr>Презентация PowerPoint</vt:lpstr>
      <vt:lpstr>Презентация PowerPoint</vt:lpstr>
      <vt:lpstr>ДОмашнє завдання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Леся Воронина. Повість «Таємне Товариство боягузів, або засіб від переляку № 9». Стосунки між різними поколіннями в родині</dc:title>
  <dc:creator>User</dc:creator>
  <cp:lastModifiedBy>TPCUSer</cp:lastModifiedBy>
  <cp:revision>13</cp:revision>
  <dcterms:created xsi:type="dcterms:W3CDTF">2021-04-14T15:23:29Z</dcterms:created>
  <dcterms:modified xsi:type="dcterms:W3CDTF">2022-04-23T13:01:10Z</dcterms:modified>
</cp:coreProperties>
</file>