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4" r:id="rId6"/>
    <p:sldId id="262" r:id="rId7"/>
    <p:sldId id="263" r:id="rId8"/>
    <p:sldId id="265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36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6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7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0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9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69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8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9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727A-B961-4349-8CE0-CD431D1F953F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644E8-C9B9-4380-A438-023ACB622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3573016"/>
            <a:ext cx="8498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Л.Пономаренко «</a:t>
            </a:r>
            <a:r>
              <a:rPr lang="uk-UA" sz="4000" b="1" i="1" dirty="0" err="1" smtClean="0">
                <a:latin typeface="Times New Roman" pitchFamily="18" charset="0"/>
                <a:cs typeface="Times New Roman" pitchFamily="18" charset="0"/>
              </a:rPr>
              <a:t>Гер</a:t>
            </a:r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 переможений»</a:t>
            </a:r>
          </a:p>
          <a:p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художніх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новели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388843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5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755576" y="1052736"/>
            <a:ext cx="5544616" cy="264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u="sng" dirty="0">
                <a:ea typeface="Calibri"/>
                <a:cs typeface="Times New Roman"/>
              </a:rPr>
              <a:t>Метод </a:t>
            </a:r>
            <a:r>
              <a:rPr lang="ru-RU" b="1" dirty="0">
                <a:solidFill>
                  <a:srgbClr val="FF0000"/>
                </a:solidFill>
                <a:ea typeface="Calibri"/>
                <a:cs typeface="Times New Roman"/>
              </a:rPr>
              <a:t>«</a:t>
            </a:r>
            <a:r>
              <a:rPr lang="ru-RU" b="1" dirty="0" err="1">
                <a:solidFill>
                  <a:srgbClr val="FF0000"/>
                </a:solidFill>
                <a:ea typeface="Calibri"/>
                <a:cs typeface="Times New Roman"/>
              </a:rPr>
              <a:t>Мозковий</a:t>
            </a:r>
            <a:r>
              <a:rPr lang="ru-RU" b="1" dirty="0">
                <a:solidFill>
                  <a:srgbClr val="FF0000"/>
                </a:solidFill>
                <a:ea typeface="Calibri"/>
                <a:cs typeface="Times New Roman"/>
              </a:rPr>
              <a:t> штурм». </a:t>
            </a:r>
            <a:r>
              <a:rPr lang="ru-RU" b="1" dirty="0" err="1">
                <a:ea typeface="Calibri"/>
                <a:cs typeface="Times New Roman"/>
              </a:rPr>
              <a:t>Бесіда</a:t>
            </a:r>
            <a:r>
              <a:rPr lang="ru-RU" b="1" dirty="0">
                <a:ea typeface="Calibri"/>
                <a:cs typeface="Times New Roman"/>
              </a:rPr>
              <a:t> за </a:t>
            </a:r>
            <a:r>
              <a:rPr lang="ru-RU" b="1" dirty="0" err="1">
                <a:ea typeface="Calibri"/>
                <a:cs typeface="Times New Roman"/>
              </a:rPr>
              <a:t>змістом</a:t>
            </a:r>
            <a:r>
              <a:rPr lang="ru-RU" b="1" dirty="0">
                <a:ea typeface="Calibri"/>
                <a:cs typeface="Times New Roman"/>
              </a:rPr>
              <a:t> </a:t>
            </a:r>
            <a:r>
              <a:rPr lang="ru-RU" b="1" dirty="0" err="1">
                <a:ea typeface="Calibri"/>
                <a:cs typeface="Times New Roman"/>
              </a:rPr>
              <a:t>твору</a:t>
            </a:r>
            <a:r>
              <a:rPr lang="ru-RU" b="1" dirty="0">
                <a:ea typeface="Calibri"/>
                <a:cs typeface="Times New Roman"/>
              </a:rPr>
              <a:t>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― У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який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час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відбуваються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події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зображені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у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творі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―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Хто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є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дійовими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особами в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новелі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― За жанром «Гер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переможений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» ―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це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…?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―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Чому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твір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називається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саме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так?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―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Чому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авторка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вживає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німецьку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лексику?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97562"/>
            <a:ext cx="4160463" cy="210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5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915816" y="1362441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u="sng" dirty="0" smtClean="0">
                <a:latin typeface="Times New Roman" pitchFamily="18" charset="0"/>
                <a:cs typeface="Times New Roman" pitchFamily="18" charset="0"/>
              </a:rPr>
              <a:t>Полоненні , хто вони?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4" y="1847623"/>
            <a:ext cx="2576652" cy="16010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24107"/>
            <a:ext cx="2534782" cy="15302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928">
            <a:off x="2124369" y="2959204"/>
            <a:ext cx="2664296" cy="178229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99592" y="5157191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Людина (</a:t>
            </a:r>
            <a:r>
              <a:rPr lang="ru-RU" dirty="0" err="1" smtClean="0"/>
              <a:t>сім'я</a:t>
            </a:r>
            <a:r>
              <a:rPr lang="ru-RU" dirty="0" smtClean="0"/>
              <a:t>; </a:t>
            </a:r>
            <a:r>
              <a:rPr lang="ru-RU" dirty="0" err="1" smtClean="0"/>
              <a:t>Німеччина</a:t>
            </a:r>
            <a:r>
              <a:rPr lang="ru-RU" dirty="0" smtClean="0"/>
              <a:t>)           </a:t>
            </a:r>
            <a:r>
              <a:rPr lang="ru-RU" dirty="0" err="1" smtClean="0"/>
              <a:t>війна</a:t>
            </a:r>
            <a:r>
              <a:rPr lang="ru-RU" dirty="0" smtClean="0"/>
              <a:t>, солдат (</a:t>
            </a:r>
            <a:r>
              <a:rPr lang="ru-RU" dirty="0" err="1" smtClean="0"/>
              <a:t>руйнівник</a:t>
            </a:r>
            <a:r>
              <a:rPr lang="ru-RU" dirty="0" smtClean="0"/>
              <a:t>, </a:t>
            </a:r>
            <a:r>
              <a:rPr lang="ru-RU" dirty="0" err="1" smtClean="0"/>
              <a:t>убивця</a:t>
            </a:r>
            <a:r>
              <a:rPr lang="ru-RU" dirty="0" smtClean="0"/>
              <a:t>)     </a:t>
            </a:r>
          </a:p>
          <a:p>
            <a:r>
              <a:rPr lang="ru-RU" dirty="0" smtClean="0"/>
              <a:t>полон</a:t>
            </a:r>
            <a:r>
              <a:rPr lang="ru-RU" sz="1400" dirty="0" smtClean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людина-будівельник</a:t>
            </a:r>
            <a:r>
              <a:rPr lang="ru-RU" dirty="0" smtClean="0"/>
              <a:t> (</a:t>
            </a:r>
            <a:r>
              <a:rPr lang="ru-RU" dirty="0" err="1" smtClean="0"/>
              <a:t>творець</a:t>
            </a:r>
            <a:r>
              <a:rPr lang="ru-RU" dirty="0" smtClean="0"/>
              <a:t>)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635896" y="537321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668344" y="5373216"/>
            <a:ext cx="59056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763688" y="5661248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539" y="3212975"/>
            <a:ext cx="2782805" cy="17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9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5" y="25152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3447492" y="1052736"/>
            <a:ext cx="4652899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i="1" u="sng" dirty="0">
                <a:ea typeface="Calibri"/>
                <a:cs typeface="Times New Roman"/>
              </a:rPr>
              <a:t>Метод «</a:t>
            </a:r>
            <a:r>
              <a:rPr lang="ru-RU" sz="2400" b="1" i="1" u="sng" dirty="0" err="1">
                <a:ea typeface="Calibri"/>
                <a:cs typeface="Times New Roman"/>
              </a:rPr>
              <a:t>Гронування</a:t>
            </a:r>
            <a:r>
              <a:rPr lang="ru-RU" sz="2400" b="1" i="1" u="sng" dirty="0">
                <a:ea typeface="Calibri"/>
                <a:cs typeface="Times New Roman"/>
              </a:rPr>
              <a:t>»</a:t>
            </a:r>
          </a:p>
        </p:txBody>
      </p:sp>
      <p:sp>
        <p:nvSpPr>
          <p:cNvPr id="7" name="Овал 6"/>
          <p:cNvSpPr/>
          <p:nvPr/>
        </p:nvSpPr>
        <p:spPr>
          <a:xfrm>
            <a:off x="3779912" y="3140968"/>
            <a:ext cx="16561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Фрідріх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1932856" y="1832070"/>
            <a:ext cx="16310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Має потяг до краси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779912" y="1545793"/>
            <a:ext cx="16561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Любить </a:t>
            </a:r>
          </a:p>
          <a:p>
            <a:pPr algn="ctr"/>
            <a:r>
              <a:rPr lang="uk-UA" dirty="0" smtClean="0"/>
              <a:t>дітей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712296" y="1836409"/>
            <a:ext cx="144515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Нещасний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83568" y="2996952"/>
            <a:ext cx="144016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Сумує за миром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1932856" y="4164035"/>
            <a:ext cx="16310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Сентиментальний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3779913" y="4822304"/>
            <a:ext cx="16561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Вразливий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712296" y="4164036"/>
            <a:ext cx="144515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Працьовитий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6876256" y="2996952"/>
            <a:ext cx="14637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Відчуває провину</a:t>
            </a:r>
            <a:endParaRPr lang="ru-RU" dirty="0"/>
          </a:p>
        </p:txBody>
      </p:sp>
      <p:sp>
        <p:nvSpPr>
          <p:cNvPr id="16" name="Дуга 15"/>
          <p:cNvSpPr/>
          <p:nvPr/>
        </p:nvSpPr>
        <p:spPr>
          <a:xfrm>
            <a:off x="3563888" y="2002058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>
            <a:off x="3563888" y="2002058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Арка 17"/>
          <p:cNvSpPr/>
          <p:nvPr/>
        </p:nvSpPr>
        <p:spPr>
          <a:xfrm rot="19964653">
            <a:off x="3415315" y="1861393"/>
            <a:ext cx="557057" cy="604458"/>
          </a:xfrm>
          <a:prstGeom prst="blockArc">
            <a:avLst>
              <a:gd name="adj1" fmla="val 11642589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Арка 19"/>
          <p:cNvSpPr/>
          <p:nvPr/>
        </p:nvSpPr>
        <p:spPr>
          <a:xfrm rot="1876510">
            <a:off x="5283523" y="1833743"/>
            <a:ext cx="553193" cy="549514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Арка 20"/>
          <p:cNvSpPr/>
          <p:nvPr/>
        </p:nvSpPr>
        <p:spPr>
          <a:xfrm rot="18392333">
            <a:off x="1517389" y="2458446"/>
            <a:ext cx="796287" cy="684154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Арка 21"/>
          <p:cNvSpPr/>
          <p:nvPr/>
        </p:nvSpPr>
        <p:spPr>
          <a:xfrm rot="2893430">
            <a:off x="6761776" y="2394051"/>
            <a:ext cx="791349" cy="71804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Арка 22"/>
          <p:cNvSpPr/>
          <p:nvPr/>
        </p:nvSpPr>
        <p:spPr>
          <a:xfrm rot="14578875">
            <a:off x="1526149" y="3796478"/>
            <a:ext cx="794079" cy="713104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Арка 23"/>
          <p:cNvSpPr/>
          <p:nvPr/>
        </p:nvSpPr>
        <p:spPr>
          <a:xfrm rot="7013945">
            <a:off x="6795718" y="3795906"/>
            <a:ext cx="792688" cy="711869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Арка 24"/>
          <p:cNvSpPr/>
          <p:nvPr/>
        </p:nvSpPr>
        <p:spPr>
          <a:xfrm rot="12498794">
            <a:off x="3044175" y="4774126"/>
            <a:ext cx="914400" cy="817053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Арка 25"/>
          <p:cNvSpPr/>
          <p:nvPr/>
        </p:nvSpPr>
        <p:spPr>
          <a:xfrm rot="8255440">
            <a:off x="5165650" y="4756908"/>
            <a:ext cx="914400" cy="77251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1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44684"/>
            <a:ext cx="7704856" cy="42325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980729"/>
            <a:ext cx="74888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ru-RU" sz="2400" b="1" i="1" u="sng" dirty="0" err="1">
                <a:solidFill>
                  <a:prstClr val="black"/>
                </a:solidFill>
                <a:ea typeface="Calibri"/>
                <a:cs typeface="Times New Roman"/>
              </a:rPr>
              <a:t>Художня</a:t>
            </a:r>
            <a:r>
              <a:rPr lang="ru-RU" sz="2400" b="1" i="1" u="sng" dirty="0">
                <a:solidFill>
                  <a:prstClr val="black"/>
                </a:solidFill>
                <a:ea typeface="Calibri"/>
                <a:cs typeface="Times New Roman"/>
              </a:rPr>
              <a:t> деталь </a:t>
            </a:r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―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виразна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подробиця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твору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, яка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подає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певний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епізод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у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несподіваному</a:t>
            </a:r>
            <a:r>
              <a:rPr lang="ru-RU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prstClr val="black"/>
                </a:solidFill>
                <a:ea typeface="Calibri"/>
                <a:cs typeface="Times New Roman"/>
              </a:rPr>
              <a:t>ракурсі</a:t>
            </a:r>
            <a:endParaRPr lang="ru-RU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24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7"/>
            <a:ext cx="7776864" cy="45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5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77686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0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77686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67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11560" y="38072"/>
            <a:ext cx="784887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>
                <a:ea typeface="Calibri"/>
                <a:cs typeface="Times New Roman"/>
              </a:rPr>
              <a:t> </a:t>
            </a:r>
            <a:endParaRPr lang="uk-UA" dirty="0" smtClean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uk-UA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uk-UA" dirty="0" smtClean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uk-UA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uk-UA" sz="2000" b="1" i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З’ясування </a:t>
            </a:r>
            <a:r>
              <a:rPr lang="uk-UA" sz="2000" b="1" i="1" u="sng" dirty="0">
                <a:latin typeface="Times New Roman" pitchFamily="18" charset="0"/>
                <a:ea typeface="Calibri"/>
                <a:cs typeface="Times New Roman" pitchFamily="18" charset="0"/>
              </a:rPr>
              <a:t>побудови новели (визначення логічно завершених частин твору, їх </a:t>
            </a:r>
            <a:r>
              <a:rPr lang="uk-UA" sz="2000" b="1" i="1" u="sng" dirty="0" err="1">
                <a:latin typeface="Times New Roman" pitchFamily="18" charset="0"/>
                <a:ea typeface="Calibri"/>
                <a:cs typeface="Times New Roman" pitchFamily="18" charset="0"/>
              </a:rPr>
              <a:t>озаглавлення</a:t>
            </a:r>
            <a:r>
              <a:rPr lang="uk-UA" sz="2000" b="1" i="1" u="sng" dirty="0">
                <a:latin typeface="Times New Roman" pitchFamily="18" charset="0"/>
                <a:ea typeface="Calibri"/>
                <a:cs typeface="Times New Roman" pitchFamily="18" charset="0"/>
              </a:rPr>
              <a:t> і з’ясування головної думки).</a:t>
            </a:r>
            <a:endParaRPr lang="ru-RU" sz="2000" b="1" i="1" u="sng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dirty="0"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2000" b="1" dirty="0">
                <a:latin typeface="Times New Roman" pitchFamily="18" charset="0"/>
                <a:ea typeface="Calibri"/>
                <a:cs typeface="Times New Roman" pitchFamily="18" charset="0"/>
              </a:rPr>
              <a:t>План.</a:t>
            </a: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dirty="0"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1) Полонені німці зводять житловий квартал.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Грядочка Фрідріха.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Жителі простили полонених.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Нищення “маленької державки”.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5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Прикраси з кусочків цегли на стінах.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6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 Самогубство Фрідріха.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7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Квітка під вікном.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uk-UA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8</a:t>
            </a:r>
            <a:r>
              <a:rPr lang="uk-UA" b="1" dirty="0">
                <a:latin typeface="Times New Roman" pitchFamily="18" charset="0"/>
                <a:ea typeface="Calibri"/>
                <a:cs typeface="Times New Roman" pitchFamily="18" charset="0"/>
              </a:rPr>
              <a:t>) Через півстоліття.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12484"/>
            <a:ext cx="3204356" cy="19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5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755576" y="1772816"/>
            <a:ext cx="7871257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err="1" smtClean="0"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i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endParaRPr lang="ru-RU" sz="7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Підготуватися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контрольної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53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339752" y="2519502"/>
            <a:ext cx="4675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i="1" dirty="0" smtClean="0"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42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147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Olesia</dc:creator>
  <cp:lastModifiedBy>TPCUSer</cp:lastModifiedBy>
  <cp:revision>11</cp:revision>
  <dcterms:created xsi:type="dcterms:W3CDTF">2021-04-14T06:14:51Z</dcterms:created>
  <dcterms:modified xsi:type="dcterms:W3CDTF">2022-04-16T14:01:36Z</dcterms:modified>
</cp:coreProperties>
</file>