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62" r:id="rId3"/>
    <p:sldId id="263" r:id="rId4"/>
    <p:sldId id="259" r:id="rId5"/>
    <p:sldId id="265" r:id="rId6"/>
    <p:sldId id="267" r:id="rId7"/>
    <p:sldId id="268" r:id="rId8"/>
    <p:sldId id="269" r:id="rId9"/>
    <p:sldId id="258" r:id="rId10"/>
    <p:sldId id="266" r:id="rId11"/>
    <p:sldId id="260" r:id="rId12"/>
    <p:sldId id="261" r:id="rId13"/>
    <p:sldId id="271" r:id="rId14"/>
    <p:sldId id="272" r:id="rId15"/>
    <p:sldId id="270" r:id="rId16"/>
    <p:sldId id="275" r:id="rId17"/>
    <p:sldId id="273" r:id="rId18"/>
    <p:sldId id="276" r:id="rId19"/>
    <p:sldId id="274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18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8DF362F-DEAD-4ADC-8B7A-2D9061434EBC}" type="datetimeFigureOut">
              <a:rPr lang="uk-UA"/>
              <a:pPr>
                <a:defRPr/>
              </a:pPr>
              <a:t>21.02.2017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uk-UA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F596323-8254-4CDC-8612-05F3944977A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68339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 smtClean="0"/>
          </a:p>
        </p:txBody>
      </p:sp>
      <p:sp>
        <p:nvSpPr>
          <p:cNvPr id="225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2A9A0A-3825-46AF-92F7-BDCD4486C9E7}" type="slidenum">
              <a:rPr lang="uk-UA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uk-UA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116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D5C74-9C33-4844-BE3A-980A88C96776}" type="datetimeFigureOut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5F68C-064F-42FD-8910-EC7050DD19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6A6D0-7384-4832-8E44-DB3A65847202}" type="datetimeFigureOut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8D5F0-06AA-424F-B19C-51E7702EF7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8C21B1-352C-44E5-A90A-5D7C816FF440}" type="datetimeFigureOut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F9C73-EEE1-43DB-91E6-DB04893063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EB5C4-6756-429E-BE8A-9F08BBAA6EA0}" type="datetimeFigureOut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ED0D9-4A39-4A17-9B33-9D34E6665E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8BF60-3388-4943-9AF1-AE1D4680BE57}" type="datetimeFigureOut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A502B-3827-4F30-A859-F4E4548FF9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7F3B1-16BB-4186-9288-737227E933A3}" type="datetimeFigureOut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C7A20-FABA-46B4-8E73-E565EDAEC9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9E981-25F2-47A3-916B-6A5B500CCDE5}" type="datetimeFigureOut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AECA2-B4B7-4597-BFA9-A7D71EE85A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3EE7F-CB23-483F-8D6F-B2A9BE817816}" type="datetimeFigureOut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2E179-F089-4A80-A92F-1B77116A64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C22E5-BCFA-48CD-B8F0-1A7B382C5D90}" type="datetimeFigureOut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68DF7-9D13-40A4-9792-272469EA50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032CA-24C0-436D-9D76-B102C7E35FF2}" type="datetimeFigureOut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485FA-7A3E-4C53-9657-EE330E445D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17D1ED-531D-453F-966D-F1504D66728E}" type="datetimeFigureOut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B8115-4DC0-4308-864D-FC25335517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2981ECC-E840-42C1-A54A-325EEA59D33F}" type="datetimeFigureOut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2DBB75F-2674-48D1-B4F4-CBE4E3598A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7.xml"/><Relationship Id="rId1" Type="http://schemas.openxmlformats.org/officeDocument/2006/relationships/audio" Target="NULL" TargetMode="Externa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713" y="692150"/>
            <a:ext cx="8229600" cy="94138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/>
              <a:t>Олександр Довженко – видатний український письменник, кінорежисер, сценарист</a:t>
            </a:r>
            <a:endParaRPr lang="uk-UA" dirty="0"/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205038"/>
            <a:ext cx="8569325" cy="446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3">
            <a:extLst/>
          </a:blip>
          <a:srcRect l="48438" t="7084" r="7187" b="4851"/>
          <a:stretch/>
        </p:blipFill>
        <p:spPr bwMode="auto">
          <a:xfrm>
            <a:off x="5888062" y="2231727"/>
            <a:ext cx="2978670" cy="4433573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250825" y="274638"/>
            <a:ext cx="8713788" cy="1143000"/>
          </a:xfrm>
        </p:spPr>
        <p:txBody>
          <a:bodyPr/>
          <a:lstStyle/>
          <a:p>
            <a:r>
              <a:rPr lang="uk-UA" sz="3600" smtClean="0"/>
              <a:t>Батьки О.Довженка </a:t>
            </a:r>
            <a:br>
              <a:rPr lang="uk-UA" sz="3600" smtClean="0"/>
            </a:br>
            <a:r>
              <a:rPr lang="uk-UA" sz="3600" smtClean="0"/>
              <a:t>Петро Семенович та Одарка Єрмолаївна 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/>
          <a:srcRect t="2148"/>
          <a:stretch>
            <a:fillRect/>
          </a:stretch>
        </p:blipFill>
        <p:spPr bwMode="auto">
          <a:xfrm>
            <a:off x="539750" y="1657350"/>
            <a:ext cx="8180388" cy="457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4A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5616575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95738" y="3357563"/>
            <a:ext cx="4824412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TextBox 1"/>
          <p:cNvSpPr txBox="1">
            <a:spLocks noChangeArrowheads="1"/>
          </p:cNvSpPr>
          <p:nvPr/>
        </p:nvSpPr>
        <p:spPr bwMode="auto">
          <a:xfrm>
            <a:off x="5867400" y="692150"/>
            <a:ext cx="31496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600">
                <a:latin typeface="Calibri" pitchFamily="34" charset="0"/>
              </a:rPr>
              <a:t>Батьківська</a:t>
            </a:r>
          </a:p>
          <a:p>
            <a:r>
              <a:rPr lang="uk-UA" sz="3600">
                <a:latin typeface="Calibri" pitchFamily="34" charset="0"/>
              </a:rPr>
              <a:t>       хата О.Довженка</a:t>
            </a:r>
          </a:p>
        </p:txBody>
      </p:sp>
      <p:sp>
        <p:nvSpPr>
          <p:cNvPr id="16389" name="TextBox 2"/>
          <p:cNvSpPr txBox="1">
            <a:spLocks noChangeArrowheads="1"/>
          </p:cNvSpPr>
          <p:nvPr/>
        </p:nvSpPr>
        <p:spPr bwMode="auto">
          <a:xfrm>
            <a:off x="227013" y="4845050"/>
            <a:ext cx="30797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600">
                <a:latin typeface="Calibri" pitchFamily="34" charset="0"/>
              </a:rPr>
              <a:t> Дім-музей О.Довженка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4A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30175"/>
            <a:ext cx="6554787" cy="452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20" y="89645"/>
            <a:ext cx="6971572" cy="1142999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>
                <a:effectLst>
                  <a:glow rad="1181100">
                    <a:schemeClr val="bg1">
                      <a:alpha val="58000"/>
                    </a:schemeClr>
                  </a:glow>
                </a:effectLst>
              </a:rPr>
              <a:t>Річка Сашкового дитинства –</a:t>
            </a:r>
            <a:br>
              <a:rPr lang="uk-UA" dirty="0" smtClean="0">
                <a:effectLst>
                  <a:glow rad="1181100">
                    <a:schemeClr val="bg1">
                      <a:alpha val="58000"/>
                    </a:schemeClr>
                  </a:glow>
                </a:effectLst>
              </a:rPr>
            </a:br>
            <a:r>
              <a:rPr lang="uk-UA" dirty="0" smtClean="0">
                <a:effectLst>
                  <a:glow rad="1181100">
                    <a:schemeClr val="bg1">
                      <a:alpha val="58000"/>
                    </a:schemeClr>
                  </a:glow>
                </a:effectLst>
              </a:rPr>
              <a:t>«зачарована» Десна</a:t>
            </a:r>
            <a:endParaRPr lang="uk-UA" dirty="0">
              <a:effectLst>
                <a:glow rad="1181100">
                  <a:schemeClr val="bg1">
                    <a:alpha val="58000"/>
                  </a:schemeClr>
                </a:glo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 bwMode="auto">
          <a:xfrm>
            <a:off x="2707988" y="4009085"/>
            <a:ext cx="6429815" cy="2841167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4A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/>
              <a:t>Навчання у Глухівському учительському інституті</a:t>
            </a:r>
            <a:endParaRPr lang="uk-UA" dirty="0"/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/>
          <a:srcRect t="15511"/>
          <a:stretch>
            <a:fillRect/>
          </a:stretch>
        </p:blipFill>
        <p:spPr bwMode="auto">
          <a:xfrm>
            <a:off x="250825" y="1919288"/>
            <a:ext cx="5649913" cy="357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2225" y="1863725"/>
            <a:ext cx="2532063" cy="363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/>
              <a:t>О.Довженко із дружиною Ю.</a:t>
            </a:r>
            <a:r>
              <a:rPr lang="uk-UA" dirty="0" err="1" smtClean="0"/>
              <a:t>Солнцевою</a:t>
            </a:r>
            <a:endParaRPr lang="uk-UA" dirty="0"/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/>
          <a:srcRect b="4047"/>
          <a:stretch>
            <a:fillRect/>
          </a:stretch>
        </p:blipFill>
        <p:spPr bwMode="auto">
          <a:xfrm>
            <a:off x="971550" y="1584325"/>
            <a:ext cx="7200900" cy="498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smtClean="0"/>
              <a:t>Європа побачила його знамениту трилогію – фільми “Звенигора”, “Арсенал”, “Земля”. 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18188" y="1700213"/>
            <a:ext cx="3325812" cy="493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00213"/>
            <a:ext cx="3417888" cy="486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00338" y="1700213"/>
            <a:ext cx="3214687" cy="486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908720"/>
            <a:ext cx="8064896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ln>
                  <a:solidFill>
                    <a:schemeClr val="tx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  <a:cs typeface="+mn-cs"/>
              </a:rPr>
              <a:t>Фільм  «Земля» був визнаний одним із 12 найкращих кінострічок на Всесвітній виставці у Брюсселі 1958 року , приніс світову популярність автору і прославив його країну.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ln>
                  <a:solidFill>
                    <a:schemeClr val="tx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  <a:cs typeface="+mn-cs"/>
              </a:rPr>
              <a:t>А вже 2015 року світова організація ЮНЕСКО внесла його до списку шедеврів світового кінематографу.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smtClean="0"/>
          </a:p>
        </p:txBody>
      </p:sp>
      <p:pic>
        <p:nvPicPr>
          <p:cNvPr id="2355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6263"/>
            <a:ext cx="9144000" cy="594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TextBox 3"/>
          <p:cNvSpPr txBox="1">
            <a:spLocks noChangeArrowheads="1"/>
          </p:cNvSpPr>
          <p:nvPr/>
        </p:nvSpPr>
        <p:spPr bwMode="auto">
          <a:xfrm>
            <a:off x="1908175" y="1289050"/>
            <a:ext cx="6430963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3600" b="1">
                <a:latin typeface="Calibri" pitchFamily="34" charset="0"/>
              </a:rPr>
              <a:t>Найкращі фільми О.Довженка:</a:t>
            </a:r>
          </a:p>
          <a:p>
            <a:r>
              <a:rPr lang="uk-UA" sz="3600" b="1">
                <a:latin typeface="Calibri" pitchFamily="34" charset="0"/>
              </a:rPr>
              <a:t>«Земля»</a:t>
            </a:r>
          </a:p>
          <a:p>
            <a:r>
              <a:rPr lang="uk-UA" sz="3600" b="1">
                <a:latin typeface="Calibri" pitchFamily="34" charset="0"/>
              </a:rPr>
              <a:t>«Звенигора»</a:t>
            </a:r>
          </a:p>
          <a:p>
            <a:r>
              <a:rPr lang="uk-UA" sz="3600" b="1">
                <a:latin typeface="Calibri" pitchFamily="34" charset="0"/>
              </a:rPr>
              <a:t>«Арсенал»</a:t>
            </a:r>
          </a:p>
          <a:p>
            <a:r>
              <a:rPr lang="uk-UA" sz="3600" b="1">
                <a:latin typeface="Calibri" pitchFamily="34" charset="0"/>
              </a:rPr>
              <a:t>«Сумка дипкур’єра»</a:t>
            </a:r>
          </a:p>
          <a:p>
            <a:r>
              <a:rPr lang="uk-UA" sz="3600" b="1">
                <a:latin typeface="Calibri" pitchFamily="34" charset="0"/>
              </a:rPr>
              <a:t>«Іван»</a:t>
            </a:r>
          </a:p>
          <a:p>
            <a:r>
              <a:rPr lang="uk-UA" sz="3600" b="1">
                <a:latin typeface="Calibri" pitchFamily="34" charset="0"/>
              </a:rPr>
              <a:t>«Щорс»</a:t>
            </a:r>
          </a:p>
          <a:p>
            <a:r>
              <a:rPr lang="uk-UA" sz="3600" b="1">
                <a:latin typeface="Calibri" pitchFamily="34" charset="0"/>
              </a:rPr>
              <a:t>«Мічурін»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О.Довженко на фронті</a:t>
            </a: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1268413"/>
            <a:ext cx="6310313" cy="544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4043363" cy="5675313"/>
          </a:xfrm>
        </p:spPr>
        <p:txBody>
          <a:bodyPr/>
          <a:lstStyle/>
          <a:p>
            <a:r>
              <a:rPr lang="uk-UA" smtClean="0"/>
              <a:t>Надгробний пам’ятник О.Довженку на Новодівичому кладовищі </a:t>
            </a:r>
            <a:r>
              <a:rPr lang="uk-UA" smtClean="0">
                <a:latin typeface="Arial" charset="0"/>
              </a:rPr>
              <a:t>                      </a:t>
            </a:r>
            <a:r>
              <a:rPr lang="uk-UA" smtClean="0"/>
              <a:t>в Москві</a:t>
            </a: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3" y="188913"/>
            <a:ext cx="4281487" cy="657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>
                <a:solidFill>
                  <a:srgbClr val="003399"/>
                </a:solidFill>
              </a:rPr>
              <a:t>Український Мікеланджело</a:t>
            </a:r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2"/>
          <a:srcRect b="9904"/>
          <a:stretch>
            <a:fillRect/>
          </a:stretch>
        </p:blipFill>
        <p:spPr bwMode="auto">
          <a:xfrm>
            <a:off x="1816100" y="1125538"/>
            <a:ext cx="5511800" cy="314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3"/>
          <p:cNvPicPr>
            <a:picLocks noChangeAspect="1" noChangeArrowheads="1"/>
          </p:cNvPicPr>
          <p:nvPr/>
        </p:nvPicPr>
        <p:blipFill>
          <a:blip r:embed="rId3"/>
          <a:srcRect b="14589"/>
          <a:stretch>
            <a:fillRect/>
          </a:stretch>
        </p:blipFill>
        <p:spPr bwMode="auto">
          <a:xfrm>
            <a:off x="4471988" y="3956050"/>
            <a:ext cx="4672012" cy="290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956050"/>
            <a:ext cx="4679950" cy="290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8925" y="3714750"/>
            <a:ext cx="4311650" cy="276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3429000"/>
            <a:ext cx="4572000" cy="305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193675"/>
            <a:ext cx="4032250" cy="337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6100" y="193675"/>
            <a:ext cx="457200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99592" y="2780928"/>
            <a:ext cx="7704856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dirty="0">
                <a:solidFill>
                  <a:srgbClr val="FF0000"/>
                </a:solidFill>
                <a:effectLst>
                  <a:glow rad="444500">
                    <a:schemeClr val="accent2">
                      <a:lumMod val="60000"/>
                      <a:lumOff val="40000"/>
                      <a:alpha val="56000"/>
                    </a:schemeClr>
                  </a:glow>
                </a:effectLst>
                <a:latin typeface="Arial Black" pitchFamily="34" charset="0"/>
              </a:rPr>
              <a:t>Друга Світова війна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dirty="0">
                <a:solidFill>
                  <a:srgbClr val="FF0000"/>
                </a:solidFill>
                <a:effectLst>
                  <a:glow rad="444500">
                    <a:schemeClr val="accent2">
                      <a:lumMod val="60000"/>
                      <a:lumOff val="40000"/>
                      <a:alpha val="56000"/>
                    </a:schemeClr>
                  </a:glow>
                </a:effectLst>
                <a:latin typeface="Arial Black" pitchFamily="34" charset="0"/>
              </a:rPr>
              <a:t>01.09.1939р. – 02.09.1945р.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8208912" cy="627633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Times New Roman"/>
              <a:buChar char="-"/>
              <a:defRPr/>
            </a:pPr>
            <a:r>
              <a:rPr lang="uk-UA" sz="3200" b="1" i="1" dirty="0">
                <a:solidFill>
                  <a:srgbClr val="C00000"/>
                </a:solidFill>
                <a:effectLst>
                  <a:glow rad="622300">
                    <a:schemeClr val="bg1">
                      <a:alpha val="47000"/>
                    </a:schemeClr>
                  </a:glow>
                </a:effectLst>
                <a:latin typeface="Times New Roman"/>
                <a:ea typeface="Times New Roman"/>
                <a:cs typeface="+mn-cs"/>
              </a:rPr>
              <a:t>Тривала 6 років, а це 2195 днів!</a:t>
            </a:r>
          </a:p>
          <a:p>
            <a:pPr marL="342900" indent="-34290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Times New Roman"/>
              <a:buChar char="-"/>
              <a:defRPr/>
            </a:pPr>
            <a:r>
              <a:rPr lang="uk-UA" sz="3200" b="1" i="1" dirty="0">
                <a:solidFill>
                  <a:srgbClr val="C00000"/>
                </a:solidFill>
                <a:effectLst>
                  <a:glow rad="622300">
                    <a:schemeClr val="bg1">
                      <a:alpha val="47000"/>
                    </a:schemeClr>
                  </a:glow>
                </a:effectLst>
                <a:latin typeface="Times New Roman"/>
                <a:ea typeface="Times New Roman"/>
                <a:cs typeface="+mn-cs"/>
              </a:rPr>
              <a:t>У ній брали участь 61 держава, а це 80% населення планети на той час!</a:t>
            </a:r>
          </a:p>
          <a:p>
            <a:pPr marL="342900" indent="-34290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Times New Roman"/>
              <a:buChar char="-"/>
              <a:defRPr/>
            </a:pPr>
            <a:r>
              <a:rPr lang="uk-UA" sz="3200" b="1" i="1" dirty="0">
                <a:solidFill>
                  <a:srgbClr val="C00000"/>
                </a:solidFill>
                <a:effectLst>
                  <a:glow rad="622300">
                    <a:schemeClr val="bg1">
                      <a:alpha val="47000"/>
                    </a:schemeClr>
                  </a:glow>
                </a:effectLst>
                <a:latin typeface="Times New Roman"/>
                <a:ea typeface="Times New Roman"/>
                <a:cs typeface="+mn-cs"/>
              </a:rPr>
              <a:t>Бойові дії проходили на території трьох континентів: Європи, Азії та Африки!</a:t>
            </a:r>
          </a:p>
          <a:p>
            <a:pPr marL="342900" indent="-34290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Times New Roman"/>
              <a:buChar char="-"/>
              <a:defRPr/>
            </a:pPr>
            <a:r>
              <a:rPr lang="uk-UA" sz="3200" b="1" i="1" dirty="0">
                <a:solidFill>
                  <a:srgbClr val="C00000"/>
                </a:solidFill>
                <a:effectLst>
                  <a:glow rad="622300">
                    <a:schemeClr val="bg1">
                      <a:alpha val="47000"/>
                    </a:schemeClr>
                  </a:glow>
                </a:effectLst>
                <a:latin typeface="Times New Roman"/>
                <a:ea typeface="Times New Roman"/>
                <a:cs typeface="+mn-cs"/>
              </a:rPr>
              <a:t>У водах чотирьох океанів!</a:t>
            </a:r>
          </a:p>
          <a:p>
            <a:pPr marL="342900" indent="-34290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Times New Roman"/>
              <a:buChar char="-"/>
              <a:defRPr/>
            </a:pPr>
            <a:r>
              <a:rPr lang="uk-UA" sz="3200" b="1" i="1" dirty="0">
                <a:solidFill>
                  <a:srgbClr val="C00000"/>
                </a:solidFill>
                <a:effectLst>
                  <a:glow rad="622300">
                    <a:schemeClr val="bg1">
                      <a:alpha val="47000"/>
                    </a:schemeClr>
                  </a:glow>
                </a:effectLst>
                <a:latin typeface="Times New Roman"/>
                <a:ea typeface="Times New Roman"/>
                <a:cs typeface="+mn-cs"/>
              </a:rPr>
              <a:t>В цій війні було використано ядерну зброю!</a:t>
            </a:r>
          </a:p>
          <a:p>
            <a:pPr marL="342900" indent="-34290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Times New Roman"/>
              <a:buChar char="-"/>
              <a:defRPr/>
            </a:pPr>
            <a:r>
              <a:rPr lang="uk-UA" sz="3200" b="1" i="1" dirty="0">
                <a:solidFill>
                  <a:srgbClr val="C00000"/>
                </a:solidFill>
                <a:effectLst>
                  <a:glow rad="622300">
                    <a:schemeClr val="bg1">
                      <a:alpha val="47000"/>
                    </a:schemeClr>
                  </a:glow>
                </a:effectLst>
                <a:latin typeface="Times New Roman"/>
                <a:ea typeface="Times New Roman"/>
                <a:cs typeface="+mn-cs"/>
              </a:rPr>
              <a:t>Жертвами війни стали за останніми даними від 60 до 85 мільйонів людей!</a:t>
            </a:r>
          </a:p>
          <a:p>
            <a:pPr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i="1" dirty="0">
                <a:solidFill>
                  <a:srgbClr val="C00000"/>
                </a:solidFill>
                <a:highlight>
                  <a:srgbClr val="008B8B"/>
                </a:highlight>
                <a:latin typeface="Times New Roman"/>
                <a:ea typeface="Times New Roman"/>
                <a:cs typeface="+mn-cs"/>
              </a:rPr>
              <a:t> </a:t>
            </a:r>
            <a:endParaRPr lang="uk-UA" sz="3200" b="1" i="1" dirty="0">
              <a:solidFill>
                <a:srgbClr val="C00000"/>
              </a:solidFill>
              <a:latin typeface="Times New Roman"/>
              <a:ea typeface="Times New Roman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00" y="2276475"/>
            <a:ext cx="553720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47638"/>
            <a:ext cx="5210175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5508103" y="249669"/>
            <a:ext cx="3384377" cy="20621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ln>
                  <a:solidFill>
                    <a:srgbClr val="FF0000"/>
                  </a:solidFill>
                </a:ln>
                <a:latin typeface="+mj-lt"/>
                <a:cs typeface="+mn-cs"/>
              </a:rPr>
              <a:t>Уже 22 червня 1941 року бомбардували Київ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7820" y="4869907"/>
            <a:ext cx="340189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ln>
                  <a:solidFill>
                    <a:srgbClr val="FF0000"/>
                  </a:solidFill>
                </a:ln>
                <a:latin typeface="+mj-lt"/>
                <a:cs typeface="+mn-cs"/>
              </a:rPr>
              <a:t>Почалася війна!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945063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63875"/>
            <a:ext cx="5292725" cy="379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45063" y="0"/>
            <a:ext cx="4198937" cy="306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5"/>
          <p:cNvPicPr>
            <a:picLocks noChangeAspect="1" noChangeArrowheads="1"/>
          </p:cNvPicPr>
          <p:nvPr/>
        </p:nvPicPr>
        <p:blipFill>
          <a:blip r:embed="rId5"/>
          <a:srcRect l="20091"/>
          <a:stretch>
            <a:fillRect/>
          </a:stretch>
        </p:blipFill>
        <p:spPr bwMode="auto">
          <a:xfrm>
            <a:off x="3851275" y="3063875"/>
            <a:ext cx="5292725" cy="379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83050" y="3397250"/>
            <a:ext cx="5060950" cy="345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3"/>
          <p:cNvPicPr>
            <a:picLocks noChangeAspect="1" noChangeArrowheads="1"/>
          </p:cNvPicPr>
          <p:nvPr/>
        </p:nvPicPr>
        <p:blipFill>
          <a:blip r:embed="rId3"/>
          <a:srcRect l="2187" r="1904"/>
          <a:stretch>
            <a:fillRect/>
          </a:stretch>
        </p:blipFill>
        <p:spPr bwMode="auto">
          <a:xfrm>
            <a:off x="0" y="3402013"/>
            <a:ext cx="4716463" cy="346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4716463" cy="339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81450" y="0"/>
            <a:ext cx="5162550" cy="339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5" y="1560513"/>
            <a:ext cx="8640763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57273" y="260648"/>
            <a:ext cx="8712968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ln>
                  <a:solidFill>
                    <a:srgbClr val="FF0000"/>
                  </a:solidFill>
                </a:ln>
                <a:latin typeface="+mj-lt"/>
                <a:cs typeface="+mn-cs"/>
              </a:rPr>
              <a:t>Вшануймо пам’ять героїв хвилиною мовчання.</a:t>
            </a:r>
          </a:p>
        </p:txBody>
      </p:sp>
      <p:pic>
        <p:nvPicPr>
          <p:cNvPr id="3" name="Shape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172450" y="64706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zoom dir="in"/>
      </p:transition>
    </mc:Choice>
    <mc:Fallback>
      <p:transition spd="slow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0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1638" y="233363"/>
            <a:ext cx="4814887" cy="616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07950" y="1052513"/>
            <a:ext cx="4103688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dirty="0">
                <a:latin typeface="+mj-lt"/>
                <a:cs typeface="+mn-cs"/>
              </a:rPr>
              <a:t>Ілюстрація на обкладинці книжечки-метелика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dirty="0">
                <a:latin typeface="+mj-lt"/>
                <a:cs typeface="+mn-cs"/>
              </a:rPr>
              <a:t>О.Довженка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i="1" dirty="0">
                <a:latin typeface="+mj-lt"/>
                <a:cs typeface="+mn-cs"/>
              </a:rPr>
              <a:t>«Ніч перед боєм»</a:t>
            </a:r>
            <a:r>
              <a:rPr lang="uk-UA" sz="3600" dirty="0">
                <a:latin typeface="+mj-lt"/>
                <a:cs typeface="+mn-cs"/>
              </a:rPr>
              <a:t>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dirty="0">
                <a:latin typeface="+mj-lt"/>
                <a:cs typeface="+mn-cs"/>
              </a:rPr>
              <a:t>виданої у 1942 р</a:t>
            </a:r>
            <a:r>
              <a:rPr lang="uk-UA" dirty="0">
                <a:latin typeface="+mn-lt"/>
                <a:cs typeface="+mn-cs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850" y="188913"/>
            <a:ext cx="8640763" cy="6534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</a:pPr>
            <a:r>
              <a:rPr lang="uk-UA" sz="2800" b="1" i="1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Паспорт твору</a:t>
            </a:r>
            <a:endParaRPr lang="uk-UA" sz="2800">
              <a:solidFill>
                <a:srgbClr val="17375E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uk-UA" sz="2800" i="1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О.Довженко. «Ніч перед боєм» (1942 р.) </a:t>
            </a:r>
            <a:endParaRPr lang="uk-UA" sz="2800">
              <a:solidFill>
                <a:srgbClr val="17375E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uk-UA" sz="2800" b="1" i="1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Літературний рід </a:t>
            </a:r>
            <a:r>
              <a:rPr lang="uk-UA" sz="2800" i="1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– епос.</a:t>
            </a:r>
            <a:endParaRPr lang="uk-UA" sz="2800">
              <a:solidFill>
                <a:srgbClr val="17375E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uk-UA" sz="2800" b="1" i="1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Жанр</a:t>
            </a:r>
            <a:r>
              <a:rPr lang="uk-UA" sz="2800" i="1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 – оповідання.</a:t>
            </a:r>
            <a:endParaRPr lang="uk-UA" sz="2800">
              <a:solidFill>
                <a:srgbClr val="17375E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uk-UA" sz="2800" b="1" i="1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Тема:</a:t>
            </a:r>
            <a:r>
              <a:rPr lang="uk-UA" sz="2800" i="1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 відображення віри у перемогу над фашизмом звичайних людей Платона Півторака та діда Савки, розкриття їхньої ролі у формуванні світогляду Петра Колодуба й інших героїв-захисників Вітчизни.</a:t>
            </a:r>
            <a:endParaRPr lang="uk-UA" sz="2800">
              <a:solidFill>
                <a:srgbClr val="17375E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uk-UA" sz="2800" b="1" i="1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Ідея:</a:t>
            </a:r>
            <a:r>
              <a:rPr lang="uk-UA" sz="2800" i="1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 уславлення героїчного подвигу народу в боротьбі з фашизмом.</a:t>
            </a:r>
            <a:endParaRPr lang="uk-UA" sz="2800">
              <a:solidFill>
                <a:srgbClr val="17375E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uk-UA" sz="2800" b="1" i="1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Головна думка: </a:t>
            </a:r>
            <a:r>
              <a:rPr lang="uk-UA" sz="2800" i="1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«Ні кроку назад!»</a:t>
            </a:r>
            <a:endParaRPr lang="uk-UA" sz="2800">
              <a:solidFill>
                <a:srgbClr val="17375E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uk-UA" sz="2800" b="1" i="1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Герої твору: </a:t>
            </a:r>
            <a:r>
              <a:rPr lang="uk-UA" sz="2800" i="1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діди Платон Півторак та Савка, Петро Колодуб, Іван Дробот, солдати-танкісти.</a:t>
            </a:r>
            <a:endParaRPr lang="uk-UA" sz="2800">
              <a:solidFill>
                <a:srgbClr val="17375E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0825" y="404813"/>
            <a:ext cx="8642350" cy="54467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3200" b="1">
                <a:solidFill>
                  <a:srgbClr val="17375E"/>
                </a:solidFill>
                <a:latin typeface="Calibri" pitchFamily="34" charset="0"/>
                <a:cs typeface="Times New Roman" pitchFamily="18" charset="0"/>
              </a:rPr>
              <a:t>Розташуйте події твору у відповідному до сюжету порядку.</a:t>
            </a:r>
            <a:r>
              <a:rPr lang="uk-UA" sz="3200">
                <a:latin typeface="Calibri" pitchFamily="34" charset="0"/>
                <a:cs typeface="Times New Roman" pitchFamily="18" charset="0"/>
              </a:rPr>
              <a:t> </a:t>
            </a:r>
          </a:p>
          <a:p>
            <a:pPr algn="just">
              <a:lnSpc>
                <a:spcPct val="150000"/>
              </a:lnSpc>
            </a:pPr>
            <a:r>
              <a:rPr lang="uk-UA" sz="2800">
                <a:latin typeface="Calibri" pitchFamily="34" charset="0"/>
                <a:cs typeface="Times New Roman" pitchFamily="18" charset="0"/>
              </a:rPr>
              <a:t>1. Діди втопили німців. </a:t>
            </a:r>
          </a:p>
          <a:p>
            <a:pPr algn="just">
              <a:lnSpc>
                <a:spcPct val="150000"/>
              </a:lnSpc>
            </a:pPr>
            <a:r>
              <a:rPr lang="uk-UA" sz="2800">
                <a:latin typeface="Calibri" pitchFamily="34" charset="0"/>
                <a:cs typeface="Times New Roman" pitchFamily="18" charset="0"/>
              </a:rPr>
              <a:t>2. Іван запитує в Петра про його «внутрішній секрет». </a:t>
            </a:r>
          </a:p>
          <a:p>
            <a:pPr algn="just">
              <a:lnSpc>
                <a:spcPct val="150000"/>
              </a:lnSpc>
            </a:pPr>
            <a:r>
              <a:rPr lang="uk-UA" sz="2800">
                <a:latin typeface="Calibri" pitchFamily="34" charset="0"/>
                <a:cs typeface="Times New Roman" pitchFamily="18" charset="0"/>
              </a:rPr>
              <a:t>3. Цілу хвилину сім’я бійців стояла мовчки.</a:t>
            </a:r>
          </a:p>
          <a:p>
            <a:pPr algn="just">
              <a:lnSpc>
                <a:spcPct val="150000"/>
              </a:lnSpc>
            </a:pPr>
            <a:r>
              <a:rPr lang="uk-UA" sz="2800">
                <a:latin typeface="Calibri" pitchFamily="34" charset="0"/>
                <a:cs typeface="Times New Roman" pitchFamily="18" charset="0"/>
              </a:rPr>
              <a:t>4. Діди казали, що краще смерть, аніж утеча від ворога.</a:t>
            </a:r>
            <a:r>
              <a:rPr lang="uk-UA" sz="28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 5. Солдати відступали. </a:t>
            </a:r>
          </a:p>
          <a:p>
            <a:pPr algn="just">
              <a:lnSpc>
                <a:spcPct val="150000"/>
              </a:lnSpc>
            </a:pPr>
            <a:endParaRPr lang="uk-UA" sz="2800">
              <a:latin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417</TotalTime>
  <Words>332</Words>
  <Application>Microsoft Office PowerPoint</Application>
  <PresentationFormat>Экран (4:3)</PresentationFormat>
  <Paragraphs>52</Paragraphs>
  <Slides>22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Arial Black</vt:lpstr>
      <vt:lpstr>Calibri</vt:lpstr>
      <vt:lpstr>Times New Roman</vt:lpstr>
      <vt:lpstr>Тема Office</vt:lpstr>
      <vt:lpstr>Олександр Довженко – видатний український письменник, кінорежисер, сценарист</vt:lpstr>
      <vt:lpstr>Батьки О.Довженка  Петро Семенович та Одарка Єрмолаївна </vt:lpstr>
      <vt:lpstr>Презентация PowerPoint</vt:lpstr>
      <vt:lpstr>Річка Сашкового дитинства – «зачарована» Десна</vt:lpstr>
      <vt:lpstr>Навчання у Глухівському учительському інституті</vt:lpstr>
      <vt:lpstr>О.Довженко із дружиною Ю.Солнцевою</vt:lpstr>
      <vt:lpstr>Європа побачила його знамениту трилогію – фільми “Звенигора”, “Арсенал”, “Земля”. </vt:lpstr>
      <vt:lpstr>Презентация PowerPoint</vt:lpstr>
      <vt:lpstr>Презентация PowerPoint</vt:lpstr>
      <vt:lpstr>О.Довженко на фронті</vt:lpstr>
      <vt:lpstr>Надгробний пам’ятник О.Довженку на Новодівичому кладовищі                       в Москві</vt:lpstr>
      <vt:lpstr>Український Мікеланджело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Люда</dc:creator>
  <cp:lastModifiedBy>admin</cp:lastModifiedBy>
  <cp:revision>53</cp:revision>
  <dcterms:created xsi:type="dcterms:W3CDTF">2017-02-05T18:22:37Z</dcterms:created>
  <dcterms:modified xsi:type="dcterms:W3CDTF">2017-02-21T09:34:29Z</dcterms:modified>
</cp:coreProperties>
</file>