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2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9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9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5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0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0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31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7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3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7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284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EE8A7-78DB-486A-9247-FB078C982BE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F162B-36C3-4C36-8A02-C0D7FAEB3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5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196753"/>
            <a:ext cx="49685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Ніна </a:t>
            </a:r>
            <a:r>
              <a:rPr lang="uk-UA" sz="3200" b="1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Бічуя</a:t>
            </a:r>
            <a:r>
              <a:rPr lang="uk-UA" sz="32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uk-UA" sz="32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uk-UA" sz="4000" b="1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«Шпага Славка Беркути». Особливості композиції твору.</a:t>
            </a:r>
            <a:endParaRPr lang="ru-RU" sz="2400" i="1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3599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2"/>
          <a:stretch/>
        </p:blipFill>
        <p:spPr bwMode="auto">
          <a:xfrm>
            <a:off x="6804248" y="208024"/>
            <a:ext cx="2040367" cy="238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1988840"/>
            <a:ext cx="55446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Художній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світ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Ніни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Бічуї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особливий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бо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це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духовний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світ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людини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де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постійно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ведеться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боротьба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між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добром і злом, де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творяться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дива,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які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ніхто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не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помічає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.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Це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світ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дитинства</a:t>
            </a:r>
            <a:r>
              <a:rPr lang="uk-UA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у якому є все: дружба, кохання, суперечки.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342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t="3100" r="4165" b="8714"/>
          <a:stretch/>
        </p:blipFill>
        <p:spPr bwMode="auto">
          <a:xfrm>
            <a:off x="467544" y="3429000"/>
            <a:ext cx="2160240" cy="32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3888" y="476672"/>
            <a:ext cx="48245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uk-UA" sz="2800" b="1" dirty="0" smtClean="0">
                <a:effectLst/>
                <a:latin typeface="Times New Roman"/>
                <a:ea typeface="Calibri"/>
              </a:rPr>
              <a:t>Тема: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> розповідь про міських підлітків, їхнє навчання, дозвілля і життя поза школою.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Ідея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>:  п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ошук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свого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шляху у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житті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. 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uk-UA" sz="2800" b="1" dirty="0" err="1" smtClean="0">
                <a:effectLst/>
                <a:latin typeface="Times New Roman"/>
                <a:ea typeface="Times New Roman"/>
              </a:rPr>
              <a:t>Осно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вна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думка</a:t>
            </a:r>
            <a:r>
              <a:rPr lang="uk-UA" sz="2800" b="1" dirty="0" smtClean="0">
                <a:effectLst/>
                <a:latin typeface="Times New Roman"/>
                <a:ea typeface="Times New Roman"/>
              </a:rPr>
              <a:t>: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життя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дуже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складне і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непередбачуване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, але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потрібно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завжди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чинити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по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совісті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  <a:tab pos="540385" algn="l"/>
              </a:tabLst>
            </a:pPr>
            <a:r>
              <a:rPr lang="uk-UA" sz="2800" b="1" dirty="0" smtClean="0">
                <a:effectLst/>
                <a:latin typeface="Times New Roman"/>
                <a:ea typeface="Times New Roman"/>
              </a:rPr>
              <a:t>Жанр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>: психологічна повість.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511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t="2924" r="5668" b="9059"/>
          <a:stretch/>
        </p:blipFill>
        <p:spPr bwMode="auto">
          <a:xfrm>
            <a:off x="5940152" y="3092163"/>
            <a:ext cx="2664296" cy="334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836712"/>
            <a:ext cx="46805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Повість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починається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з </a:t>
            </a:r>
            <a:r>
              <a:rPr lang="ru-RU" sz="2800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епізоду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який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спонукає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до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роздумів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непевності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протягом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усього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читання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.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Потім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дія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повертає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у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часі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назад,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описується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кожний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з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чотирьох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героїв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повісті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окремо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від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інших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– і у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взаємодії</a:t>
            </a:r>
            <a:r>
              <a:rPr lang="uk-UA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тому частини композиції на початку змінені (зав`язка і експозиція).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4034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363188" cy="215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7782" y="260648"/>
            <a:ext cx="48965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err="1" smtClean="0">
                <a:effectLst/>
                <a:latin typeface="Times New Roman"/>
                <a:ea typeface="Calibri"/>
              </a:rPr>
              <a:t>Композиція</a:t>
            </a:r>
            <a:r>
              <a:rPr lang="uk-UA" sz="2400" b="1" dirty="0" smtClean="0">
                <a:effectLst/>
                <a:latin typeface="Times New Roman"/>
                <a:ea typeface="Calibri"/>
              </a:rPr>
              <a:t>: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 (учні визначають частини композиції, підтверджуючи цитатою)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−"/>
            </a:pPr>
            <a:r>
              <a:rPr lang="uk-UA" sz="2400" b="1" i="1" dirty="0" smtClean="0">
                <a:effectLst/>
                <a:latin typeface="Times New Roman"/>
                <a:ea typeface="Calibri"/>
              </a:rPr>
              <a:t>експозиція:</a:t>
            </a:r>
            <a:r>
              <a:rPr lang="uk-UA" sz="2400" b="1" i="1" dirty="0" smtClean="0">
                <a:effectLst/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з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найомство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головними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героями 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повісті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  (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Чотири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портрети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»</a:t>
            </a:r>
            <a:r>
              <a:rPr lang="uk-UA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−"/>
            </a:pPr>
            <a:r>
              <a:rPr lang="uk-UA" sz="2400" b="1" i="1" dirty="0" err="1" smtClean="0">
                <a:effectLst/>
                <a:latin typeface="Times New Roman"/>
                <a:ea typeface="Calibri"/>
              </a:rPr>
              <a:t>завязка</a:t>
            </a:r>
            <a:r>
              <a:rPr lang="uk-UA" sz="2400" b="1" i="1" dirty="0" smtClean="0">
                <a:effectLst/>
                <a:latin typeface="Times New Roman"/>
                <a:ea typeface="Calibri"/>
              </a:rPr>
              <a:t>: 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п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ізнання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ціни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дружби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«Про те,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що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сталося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пізніше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»</a:t>
            </a:r>
            <a:r>
              <a:rPr lang="uk-UA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−"/>
            </a:pPr>
            <a:r>
              <a:rPr lang="uk-UA" sz="2400" b="1" i="1" dirty="0" smtClean="0">
                <a:effectLst/>
                <a:latin typeface="Times New Roman"/>
                <a:ea typeface="Calibri"/>
              </a:rPr>
              <a:t>розвиток дії: 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н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авчання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та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захоплення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 героїв  («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Юлько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вдома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», «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Стефко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вдома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»)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−"/>
            </a:pPr>
            <a:r>
              <a:rPr lang="uk-UA" sz="2400" b="1" i="1" dirty="0" smtClean="0">
                <a:effectLst/>
                <a:latin typeface="Times New Roman"/>
                <a:ea typeface="Calibri"/>
              </a:rPr>
              <a:t>кульмінація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: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шкільний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суд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  (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«Суд»</a:t>
            </a:r>
            <a:r>
              <a:rPr lang="uk-UA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−"/>
            </a:pPr>
            <a:r>
              <a:rPr lang="uk-UA" sz="2400" b="1" i="1" dirty="0" smtClean="0">
                <a:effectLst/>
                <a:latin typeface="Times New Roman"/>
                <a:ea typeface="Calibri"/>
              </a:rPr>
              <a:t>розв`язка: </a:t>
            </a:r>
            <a:r>
              <a:rPr lang="uk-UA" sz="2400" dirty="0" smtClean="0">
                <a:effectLst/>
                <a:latin typeface="Times New Roman"/>
                <a:ea typeface="Calibri"/>
              </a:rPr>
              <a:t>щасливий кінець (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Кінець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щасливий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немов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у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казці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»).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7280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32403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74728"/>
            <a:ext cx="42484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</a:pPr>
            <a:r>
              <a:rPr lang="uk-UA" sz="2800" b="1" dirty="0" smtClean="0">
                <a:effectLst/>
                <a:latin typeface="Times New Roman"/>
                <a:ea typeface="Calibri"/>
              </a:rPr>
              <a:t>Сюжетні лінії:</a:t>
            </a:r>
            <a:r>
              <a:rPr lang="uk-UA" sz="2800" dirty="0" smtClean="0">
                <a:effectLst/>
                <a:latin typeface="Times New Roman"/>
                <a:ea typeface="Calibri"/>
              </a:rPr>
              <a:t> </a:t>
            </a:r>
            <a:r>
              <a:rPr lang="uk-UA" sz="28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дружба-протистояння Славка і Юлька;  любовний трикутник Юлько – Лілі – Славко.</a:t>
            </a:r>
            <a:r>
              <a:rPr lang="uk-UA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0538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429000"/>
            <a:ext cx="216024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908720"/>
            <a:ext cx="59766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Проблематика </a:t>
            </a: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повісті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: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дорослішання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дітей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самотність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людини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відсутність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повноцінного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спілкування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з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дорослими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підлість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і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відкритість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жорстокість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молоді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ставлення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до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братів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менших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тварин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віра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у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свій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талант;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стосунки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в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середовищі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дітей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самовдосконалення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і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самореалізація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дитини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відповідальність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людини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за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свої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вчинки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дружба в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житті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людини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формування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характеру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підлітків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0590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216024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1412776"/>
            <a:ext cx="3582144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dirty="0" smtClean="0">
                <a:effectLst/>
                <a:latin typeface="Times New Roman"/>
                <a:ea typeface="Calibri"/>
              </a:rPr>
              <a:t>Домашнє завдання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 smtClean="0">
                <a:effectLst/>
                <a:latin typeface="Times New Roman"/>
                <a:ea typeface="Times New Roman"/>
              </a:rPr>
              <a:t>Виписати цитати до характеристики  таких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образів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: 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Славка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Беркути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 Юлька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Ващука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Стефка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Вуса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та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Лілі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Теслюк</a:t>
            </a:r>
            <a:r>
              <a:rPr lang="uk-UA" sz="2400" dirty="0" smtClean="0">
                <a:effectLst/>
                <a:latin typeface="Times New Roman"/>
                <a:ea typeface="Times New Roman"/>
              </a:rPr>
              <a:t>.</a:t>
            </a:r>
            <a:r>
              <a:rPr lang="uk-UA" sz="2400" b="1" dirty="0" smtClean="0">
                <a:effectLst/>
                <a:latin typeface="Times New Roman"/>
                <a:ea typeface="Times New Roman"/>
              </a:rPr>
              <a:t>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1590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338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юзер</dc:creator>
  <cp:lastModifiedBy>юзер</cp:lastModifiedBy>
  <cp:revision>3</cp:revision>
  <dcterms:created xsi:type="dcterms:W3CDTF">2022-03-25T06:59:23Z</dcterms:created>
  <dcterms:modified xsi:type="dcterms:W3CDTF">2022-03-25T07:27:45Z</dcterms:modified>
</cp:coreProperties>
</file>