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8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370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5D3B6-CF1C-4EEE-820F-B182180A047F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16D7-DC79-4B9B-BE6C-4E1665BE5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337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5D3B6-CF1C-4EEE-820F-B182180A047F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16D7-DC79-4B9B-BE6C-4E1665BE5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593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5D3B6-CF1C-4EEE-820F-B182180A047F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16D7-DC79-4B9B-BE6C-4E1665BE5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391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5D3B6-CF1C-4EEE-820F-B182180A047F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16D7-DC79-4B9B-BE6C-4E1665BE5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582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5D3B6-CF1C-4EEE-820F-B182180A047F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16D7-DC79-4B9B-BE6C-4E1665BE5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571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5D3B6-CF1C-4EEE-820F-B182180A047F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16D7-DC79-4B9B-BE6C-4E1665BE5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22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5D3B6-CF1C-4EEE-820F-B182180A047F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16D7-DC79-4B9B-BE6C-4E1665BE5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960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5D3B6-CF1C-4EEE-820F-B182180A047F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16D7-DC79-4B9B-BE6C-4E1665BE5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648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16D7-DC79-4B9B-BE6C-4E1665BE546D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5D3B6-CF1C-4EEE-820F-B182180A047F}" type="datetimeFigureOut">
              <a:rPr lang="ru-RU" smtClean="0"/>
              <a:t>05.04.2022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556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5D3B6-CF1C-4EEE-820F-B182180A047F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16D7-DC79-4B9B-BE6C-4E1665BE5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223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5D3B6-CF1C-4EEE-820F-B182180A047F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16D7-DC79-4B9B-BE6C-4E1665BE546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38901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5D3B6-CF1C-4EEE-820F-B182180A047F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16D7-DC79-4B9B-BE6C-4E1665BE5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413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5D3B6-CF1C-4EEE-820F-B182180A047F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16D7-DC79-4B9B-BE6C-4E1665BE546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414124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5D3B6-CF1C-4EEE-820F-B182180A047F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16D7-DC79-4B9B-BE6C-4E1665BE5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718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5D3B6-CF1C-4EEE-820F-B182180A047F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16D7-DC79-4B9B-BE6C-4E1665BE5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4884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5D3B6-CF1C-4EEE-820F-B182180A047F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16D7-DC79-4B9B-BE6C-4E1665BE5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504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5D3B6-CF1C-4EEE-820F-B182180A047F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D7A16D7-DC79-4B9B-BE6C-4E1665BE5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8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  <p:sldLayoutId id="2147483920" r:id="rId12"/>
    <p:sldLayoutId id="2147483921" r:id="rId13"/>
    <p:sldLayoutId id="2147483922" r:id="rId14"/>
    <p:sldLayoutId id="2147483923" r:id="rId15"/>
    <p:sldLayoutId id="214748392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accent1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унктуаційні помилки">
            <a:extLst>
              <a:ext uri="{FF2B5EF4-FFF2-40B4-BE49-F238E27FC236}">
                <a16:creationId xmlns:a16="http://schemas.microsoft.com/office/drawing/2014/main" xmlns="" id="{8D0F0370-6158-49AE-90D8-D2FDDAC7D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3" y="637223"/>
            <a:ext cx="3051477" cy="279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B3497F2-B154-47F9-A80B-E70FBCF62489}"/>
              </a:ext>
            </a:extLst>
          </p:cNvPr>
          <p:cNvSpPr/>
          <p:nvPr/>
        </p:nvSpPr>
        <p:spPr>
          <a:xfrm>
            <a:off x="4549283" y="2215991"/>
            <a:ext cx="7041030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6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Пунктуаційна</a:t>
            </a:r>
          </a:p>
          <a:p>
            <a:pPr algn="ctr"/>
            <a:r>
              <a:rPr lang="uk-UA" sz="6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помилка та її </a:t>
            </a:r>
          </a:p>
          <a:p>
            <a:pPr algn="ctr"/>
            <a:r>
              <a:rPr lang="uk-UA" sz="6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умовне  позначення</a:t>
            </a:r>
            <a:endParaRPr lang="ru-RU"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299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02B405A5-CE7C-4C04-86DA-C3320F6E8A3C}"/>
              </a:ext>
            </a:extLst>
          </p:cNvPr>
          <p:cNvSpPr/>
          <p:nvPr/>
        </p:nvSpPr>
        <p:spPr>
          <a:xfrm>
            <a:off x="3590634" y="147415"/>
            <a:ext cx="50107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Коментоване письмо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BE7D598D-B0A2-4E23-9AB7-117DBF40F2C1}"/>
              </a:ext>
            </a:extLst>
          </p:cNvPr>
          <p:cNvSpPr/>
          <p:nvPr/>
        </p:nvSpPr>
        <p:spPr>
          <a:xfrm>
            <a:off x="381000" y="928291"/>
            <a:ext cx="101650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" marR="53975" algn="just">
              <a:spcBef>
                <a:spcPts val="425"/>
              </a:spcBef>
              <a:spcAft>
                <a:spcPts val="425"/>
              </a:spcAft>
            </a:pPr>
            <a:r>
              <a:rPr lang="uk-UA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Я люблю (</a:t>
            </a:r>
            <a:r>
              <a:rPr lang="uk-UA" sz="3200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У,у</a:t>
            </a:r>
            <a:r>
              <a:rPr lang="uk-UA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)країну  (</a:t>
            </a:r>
            <a:r>
              <a:rPr lang="uk-UA" sz="3200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Я,я</a:t>
            </a:r>
            <a:r>
              <a:rPr lang="uk-UA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)к можна її не любити  Тут я  народився живу навчаюся  Тут живуть мої </a:t>
            </a:r>
            <a:r>
              <a:rPr lang="uk-UA" sz="3200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бат</a:t>
            </a:r>
            <a:r>
              <a:rPr lang="uk-UA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(…)</a:t>
            </a:r>
            <a:r>
              <a:rPr lang="uk-UA" sz="3200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ки</a:t>
            </a:r>
            <a:r>
              <a:rPr lang="uk-UA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рідні друзі Тут мені знайома кожна травинка кожна піщинка кожна квіточка Кращої країни немає</a:t>
            </a:r>
            <a:endParaRPr lang="ru-RU" sz="3200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098" name="Picture 2" descr="Украина в международных рейтингах: где наше место - Новости на KP.UA">
            <a:extLst>
              <a:ext uri="{FF2B5EF4-FFF2-40B4-BE49-F238E27FC236}">
                <a16:creationId xmlns:a16="http://schemas.microsoft.com/office/drawing/2014/main" xmlns="" id="{35C14BFE-4222-416D-B859-54B29FD3C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599" y="3136374"/>
            <a:ext cx="5331591" cy="3580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946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D660013-4599-4730-A191-7D0EA174002D}"/>
              </a:ext>
            </a:extLst>
          </p:cNvPr>
          <p:cNvSpPr/>
          <p:nvPr/>
        </p:nvSpPr>
        <p:spPr>
          <a:xfrm>
            <a:off x="3241985" y="196483"/>
            <a:ext cx="41822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Кодовий диктант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A13FBC7-EEB5-41FF-89E6-B7B4E91B2244}"/>
              </a:ext>
            </a:extLst>
          </p:cNvPr>
          <p:cNvSpPr/>
          <p:nvPr/>
        </p:nvSpPr>
        <p:spPr>
          <a:xfrm>
            <a:off x="838200" y="1048494"/>
            <a:ext cx="85953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" marR="53975">
              <a:spcBef>
                <a:spcPts val="425"/>
              </a:spcBef>
              <a:spcAft>
                <a:spcPts val="425"/>
              </a:spcAft>
            </a:pPr>
            <a:r>
              <a:rPr lang="uk-UA" sz="40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– розповідні неокличні речення;  </a:t>
            </a:r>
          </a:p>
          <a:p>
            <a:pPr marL="53975" marR="53975">
              <a:spcBef>
                <a:spcPts val="425"/>
              </a:spcBef>
              <a:spcAft>
                <a:spcPts val="425"/>
              </a:spcAft>
            </a:pPr>
            <a:r>
              <a:rPr lang="uk-UA" sz="40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— питальні речення; </a:t>
            </a:r>
          </a:p>
          <a:p>
            <a:pPr marL="53975" marR="53975">
              <a:spcBef>
                <a:spcPts val="425"/>
              </a:spcBef>
              <a:spcAft>
                <a:spcPts val="425"/>
              </a:spcAft>
            </a:pPr>
            <a:r>
              <a:rPr lang="uk-UA" sz="40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 — спонукальні речення; </a:t>
            </a:r>
          </a:p>
          <a:p>
            <a:pPr marL="53975" marR="53975">
              <a:spcBef>
                <a:spcPts val="425"/>
              </a:spcBef>
              <a:spcAft>
                <a:spcPts val="425"/>
              </a:spcAft>
            </a:pPr>
            <a:r>
              <a:rPr lang="uk-UA" sz="40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 — окличні речення.</a:t>
            </a:r>
            <a:endParaRPr lang="ru-RU" sz="4000" b="1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122" name="Picture 2" descr="Стокові фотографії Розділові знаки та роялті-фрі зображення Розділові знаки  | Depositphotos®">
            <a:extLst>
              <a:ext uri="{FF2B5EF4-FFF2-40B4-BE49-F238E27FC236}">
                <a16:creationId xmlns:a16="http://schemas.microsoft.com/office/drawing/2014/main" xmlns="" id="{BCC9DCA2-6689-419E-9797-7BAF1EBE3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5889" y="2357735"/>
            <a:ext cx="2196071" cy="3649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Блог вчителя україської мови та літератури Марганецької ЗОШ № 2 Марченко  Алли Віталіївни: Мовні цікавинки">
            <a:extLst>
              <a:ext uri="{FF2B5EF4-FFF2-40B4-BE49-F238E27FC236}">
                <a16:creationId xmlns:a16="http://schemas.microsoft.com/office/drawing/2014/main" xmlns="" id="{0CC7C136-52E2-4631-9482-5B327660B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401" y="3208019"/>
            <a:ext cx="2463737" cy="3649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Основні правила розстановки розділових знаків (узагальнено). Крапка з комою  – Urkland. Персональний сайт учителя української мови та літератури  Тихомирової Катерини Валентинівни">
            <a:extLst>
              <a:ext uri="{FF2B5EF4-FFF2-40B4-BE49-F238E27FC236}">
                <a16:creationId xmlns:a16="http://schemas.microsoft.com/office/drawing/2014/main" xmlns="" id="{12AEED0F-0FFE-492E-B277-F71B89D50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248" y="4219961"/>
            <a:ext cx="3847474" cy="2147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0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835CD3F-8EAA-4DE2-B338-067FA95232FE}"/>
              </a:ext>
            </a:extLst>
          </p:cNvPr>
          <p:cNvSpPr/>
          <p:nvPr/>
        </p:nvSpPr>
        <p:spPr>
          <a:xfrm>
            <a:off x="879521" y="2236410"/>
            <a:ext cx="4448654" cy="19421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3975" marR="53975">
              <a:lnSpc>
                <a:spcPts val="1695"/>
              </a:lnSpc>
              <a:spcBef>
                <a:spcPts val="425"/>
              </a:spcBef>
              <a:spcAft>
                <a:spcPts val="425"/>
              </a:spcAft>
            </a:pPr>
            <a:r>
              <a:rPr lang="uk-UA" sz="48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Ключ. 1  1  2  4</a:t>
            </a:r>
          </a:p>
          <a:p>
            <a:pPr marL="53975" marR="53975">
              <a:lnSpc>
                <a:spcPct val="250000"/>
              </a:lnSpc>
              <a:spcBef>
                <a:spcPts val="425"/>
              </a:spcBef>
              <a:spcAft>
                <a:spcPts val="425"/>
              </a:spcAft>
            </a:pPr>
            <a:r>
              <a:rPr lang="uk-UA" sz="48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3  3  3  4 </a:t>
            </a:r>
            <a:endParaRPr lang="ru-RU" sz="4800" b="1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Практичні завдання з теми &quot;Однорідні члени речення&quot;">
            <a:extLst>
              <a:ext uri="{FF2B5EF4-FFF2-40B4-BE49-F238E27FC236}">
                <a16:creationId xmlns:a16="http://schemas.microsoft.com/office/drawing/2014/main" xmlns="" id="{4129C37A-67C7-4EB6-A722-2862DCE7F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843" y="555748"/>
            <a:ext cx="5699929" cy="575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325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0684FD6-7D9D-487C-83D3-FA68E388CBF8}"/>
              </a:ext>
            </a:extLst>
          </p:cNvPr>
          <p:cNvSpPr/>
          <p:nvPr/>
        </p:nvSpPr>
        <p:spPr>
          <a:xfrm>
            <a:off x="167640" y="311867"/>
            <a:ext cx="11689080" cy="6165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" marR="53975" algn="ctr">
              <a:spcBef>
                <a:spcPts val="425"/>
              </a:spcBef>
              <a:spcAft>
                <a:spcPts val="425"/>
              </a:spcAft>
            </a:pPr>
            <a:r>
              <a:rPr lang="uk-UA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</a:t>
            </a:r>
            <a:r>
              <a:rPr lang="uk-UA" sz="4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Знайти і виправити пунктуаційні помилки (за варіантами)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3975" marR="53975">
              <a:spcBef>
                <a:spcPts val="425"/>
              </a:spcBef>
              <a:spcAft>
                <a:spcPts val="425"/>
              </a:spcAft>
            </a:pPr>
            <a:r>
              <a:rPr lang="uk-UA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варіант</a:t>
            </a:r>
            <a:endParaRPr lang="ru-RU" sz="3200" b="1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3975" marR="53975">
              <a:spcBef>
                <a:spcPts val="425"/>
              </a:spcBef>
              <a:spcAft>
                <a:spcPts val="425"/>
              </a:spcAft>
            </a:pPr>
            <a:r>
              <a:rPr lang="uk-UA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Скільки з’явилося  нових квіток.  Уже відцвіли блакитні проліски  а в кущиках свіжої трави між деревами розцвіли фіолетові фіалки!  Білі рухливі дзвоники конвалій висять на тоненьких ніжках? Пахучі, чудові конвалії ?</a:t>
            </a:r>
            <a:endParaRPr lang="ru-RU" sz="3200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3975" marR="53975">
              <a:spcBef>
                <a:spcPts val="425"/>
              </a:spcBef>
              <a:spcAft>
                <a:spcPts val="425"/>
              </a:spcAft>
            </a:pPr>
            <a:r>
              <a:rPr lang="uk-UA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варіант</a:t>
            </a:r>
            <a:endParaRPr lang="ru-RU" sz="3200" b="1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3975" marR="53975">
              <a:spcBef>
                <a:spcPts val="425"/>
              </a:spcBef>
              <a:spcAft>
                <a:spcPts val="425"/>
              </a:spcAft>
            </a:pPr>
            <a:r>
              <a:rPr lang="uk-UA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Веселий місяць, цей травень. Збіглися хлопці, на вулиці. Куди йти гуляти. Прийшли діти до рівчака, зарослого низькими кущами. Гуляли в лісі – рвали квіти, ловили метеликів? </a:t>
            </a:r>
            <a:endParaRPr lang="ru-RU" sz="3200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899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B9396749-441C-410B-950E-1069F33807D8}"/>
              </a:ext>
            </a:extLst>
          </p:cNvPr>
          <p:cNvSpPr/>
          <p:nvPr/>
        </p:nvSpPr>
        <p:spPr>
          <a:xfrm>
            <a:off x="990600" y="946004"/>
            <a:ext cx="10485120" cy="4544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" marR="53975" algn="ctr">
              <a:spcBef>
                <a:spcPts val="425"/>
              </a:spcBef>
              <a:spcAft>
                <a:spcPts val="425"/>
              </a:spcAft>
            </a:pPr>
            <a:r>
              <a:rPr lang="uk-UA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Підсумок уроку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3975" marR="53975">
              <a:spcBef>
                <a:spcPts val="425"/>
              </a:spcBef>
              <a:spcAft>
                <a:spcPts val="425"/>
              </a:spcAft>
            </a:pPr>
            <a:r>
              <a:rPr lang="uk-UA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 Які розділові знаки ставляться в кінці речення?</a:t>
            </a:r>
            <a:endParaRPr lang="ru-RU" sz="3200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3975" marR="53975">
              <a:spcBef>
                <a:spcPts val="425"/>
              </a:spcBef>
              <a:spcAft>
                <a:spcPts val="425"/>
              </a:spcAft>
            </a:pPr>
            <a:r>
              <a:rPr lang="uk-UA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На які види поділяються речення за метою висловлювання?</a:t>
            </a:r>
            <a:endParaRPr lang="ru-RU" sz="3200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3975" marR="53975">
              <a:spcBef>
                <a:spcPts val="425"/>
              </a:spcBef>
              <a:spcAft>
                <a:spcPts val="425"/>
              </a:spcAft>
            </a:pPr>
            <a:r>
              <a:rPr lang="uk-UA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 Які речення є за емоційним забарвленням?</a:t>
            </a:r>
            <a:endParaRPr lang="ru-RU" sz="3200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3975" marR="53975">
              <a:spcBef>
                <a:spcPts val="425"/>
              </a:spcBef>
              <a:spcAft>
                <a:spcPts val="425"/>
              </a:spcAft>
            </a:pPr>
            <a:r>
              <a:rPr lang="uk-UA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 Як називається помилка, якщо неправильно поставлено розділовий знак?</a:t>
            </a:r>
            <a:endParaRPr lang="ru-RU" sz="3200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3975" marR="53975">
              <a:spcBef>
                <a:spcPts val="425"/>
              </a:spcBef>
              <a:spcAft>
                <a:spcPts val="425"/>
              </a:spcAft>
            </a:pPr>
            <a:r>
              <a:rPr lang="uk-UA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 Як вона позначається? </a:t>
            </a:r>
            <a:endParaRPr lang="ru-RU" sz="3200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23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E8E8513-6E6C-4140-829A-708557BE27C9}"/>
              </a:ext>
            </a:extLst>
          </p:cNvPr>
          <p:cNvSpPr/>
          <p:nvPr/>
        </p:nvSpPr>
        <p:spPr>
          <a:xfrm>
            <a:off x="1356360" y="954465"/>
            <a:ext cx="9052560" cy="1856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" marR="53975" algn="ctr">
              <a:spcBef>
                <a:spcPts val="425"/>
              </a:spcBef>
              <a:spcAft>
                <a:spcPts val="425"/>
              </a:spcAft>
            </a:pPr>
            <a:r>
              <a:rPr lang="uk-UA" sz="3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Домашнє завдання</a:t>
            </a:r>
            <a:endParaRPr lang="ru-RU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3975" marR="53975">
              <a:spcBef>
                <a:spcPts val="425"/>
              </a:spcBef>
              <a:spcAft>
                <a:spcPts val="425"/>
              </a:spcAft>
            </a:pPr>
            <a:r>
              <a:rPr lang="uk-UA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6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Міні-твір «Моя Україна», використовуючи різні види речень.</a:t>
            </a:r>
            <a:endParaRPr lang="ru-RU" sz="3600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170" name="Picture 2" descr="Стенд «Моя Україна», цена 159.30 грн., купить Харків, Київ — Prom.ua  (ID#220980043)">
            <a:extLst>
              <a:ext uri="{FF2B5EF4-FFF2-40B4-BE49-F238E27FC236}">
                <a16:creationId xmlns:a16="http://schemas.microsoft.com/office/drawing/2014/main" xmlns="" id="{C683D383-CDD5-45B2-A53F-77F7B1CE4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011" y="3513217"/>
            <a:ext cx="3111818" cy="3153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РКП-243 Моя Україна Схема (бисер) - Интернет-магазин Волшебный мир  рукоделия в Харькове - &quot;Пан Стежок&quot;, наборы для вышивки и творчества,  схемы, бисер, нитки, ленты, рисование по номерам, алмазная техника с  доставкой по">
            <a:extLst>
              <a:ext uri="{FF2B5EF4-FFF2-40B4-BE49-F238E27FC236}">
                <a16:creationId xmlns:a16="http://schemas.microsoft.com/office/drawing/2014/main" xmlns="" id="{5284312C-42CC-411D-99FC-AA7276622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529" y="4340912"/>
            <a:ext cx="3111818" cy="2259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Купить стенды для кабинета истории Украины, Всемирной истории. Цена  производителя!">
            <a:extLst>
              <a:ext uri="{FF2B5EF4-FFF2-40B4-BE49-F238E27FC236}">
                <a16:creationId xmlns:a16="http://schemas.microsoft.com/office/drawing/2014/main" xmlns="" id="{0961B03D-F919-482C-90B1-6FCE6D344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71" y="3429000"/>
            <a:ext cx="4427765" cy="322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938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131</TotalTime>
  <Words>194</Words>
  <Application>Microsoft Office PowerPoint</Application>
  <PresentationFormat>Произвольный</PresentationFormat>
  <Paragraphs>25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Natalia</dc:creator>
  <cp:lastModifiedBy>TPCUSer</cp:lastModifiedBy>
  <cp:revision>21</cp:revision>
  <dcterms:created xsi:type="dcterms:W3CDTF">2021-03-11T15:59:17Z</dcterms:created>
  <dcterms:modified xsi:type="dcterms:W3CDTF">2022-04-05T12:47:43Z</dcterms:modified>
</cp:coreProperties>
</file>