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3"/>
  </p:notesMasterIdLst>
  <p:sldIdLst>
    <p:sldId id="256" r:id="rId2"/>
    <p:sldId id="262" r:id="rId3"/>
    <p:sldId id="263" r:id="rId4"/>
    <p:sldId id="264" r:id="rId5"/>
    <p:sldId id="274" r:id="rId6"/>
    <p:sldId id="259" r:id="rId7"/>
    <p:sldId id="265" r:id="rId8"/>
    <p:sldId id="266" r:id="rId9"/>
    <p:sldId id="271" r:id="rId10"/>
    <p:sldId id="273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>
        <p:scale>
          <a:sx n="90" d="100"/>
          <a:sy n="90" d="100"/>
        </p:scale>
        <p:origin x="-384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3474A-1FFB-4364-8C22-94211A331BB3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28E6C-3E4F-4920-A1F5-C16300F28E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524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28E6C-3E4F-4920-A1F5-C16300F28E0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07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29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24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41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4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27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1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07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302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10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7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5801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735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1409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62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25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395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5C445-BEFE-46E2-A4FE-5C54F13025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0184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427D9-8645-4B02-AB6B-0AB98544A7EE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812CFC-22E6-4C0D-B55C-8F1697CC0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6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4073" y="1246909"/>
            <a:ext cx="9559636" cy="3629891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 однорідними членами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08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6326" y="510165"/>
            <a:ext cx="5250873" cy="861435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ПРИГАДАЙМО…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248193" y="2153012"/>
            <a:ext cx="9392195" cy="38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Хліб - усьому голова.               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 додаток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Жовтень веде ліс у казку.         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 присудок</a:t>
            </a:r>
          </a:p>
          <a:p>
            <a:pPr marL="0" indent="0">
              <a:buNone/>
            </a:pP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Яскраве сонечко сяє.                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 означення</a:t>
            </a:r>
          </a:p>
          <a:p>
            <a:pPr marL="0" indent="0">
              <a:buNone/>
            </a:pP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готуються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свята </a:t>
            </a:r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рідної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обставину</a:t>
            </a:r>
            <a:endParaRPr lang="ru-RU" sz="3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Пахне липою надворі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 підмет</a:t>
            </a:r>
          </a:p>
          <a:p>
            <a:endParaRPr lang="uk-UA" dirty="0" smtClean="0"/>
          </a:p>
          <a:p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48352" y="2645528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433262" y="2658692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826326" y="2658692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358429" y="3329200"/>
            <a:ext cx="755235" cy="97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358429" y="3440105"/>
            <a:ext cx="755235" cy="97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0" b="35984"/>
          <a:stretch/>
        </p:blipFill>
        <p:spPr>
          <a:xfrm>
            <a:off x="1193840" y="3854802"/>
            <a:ext cx="1239422" cy="776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0" b="35984"/>
          <a:stretch/>
        </p:blipFill>
        <p:spPr>
          <a:xfrm>
            <a:off x="506252" y="3854802"/>
            <a:ext cx="1239422" cy="7768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95883" y="4344566"/>
            <a:ext cx="16625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Google Sans"/>
              </a:rPr>
              <a:t>-.-.-.-.-.-.-.-.-.-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695883" y="5771301"/>
            <a:ext cx="1200237" cy="19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695883" y="5885848"/>
            <a:ext cx="1200237" cy="19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843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982" y="730422"/>
            <a:ext cx="8391040" cy="1957359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чому особливість однорідних членів речення?</a:t>
            </a:r>
            <a:endParaRPr lang="ru-RU" sz="4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¦¬¦-TЖ¦-¦- ¦+TГ¦-¦-TОTЙ¦¬¦¦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4511" y="3241602"/>
            <a:ext cx="2520950" cy="3240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027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4434993" cy="692727"/>
          </a:xfrm>
          <a:solidFill>
            <a:srgbClr val="00B0F0"/>
          </a:solidFill>
        </p:spPr>
        <p:txBody>
          <a:bodyPr/>
          <a:lstStyle/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Міркуємо…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23152" y="2599510"/>
            <a:ext cx="8023321" cy="357745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Летить, кружляє і стелиться під ноги пожовкле листя</a:t>
            </a:r>
            <a:r>
              <a:rPr lang="uk-UA" sz="4000" b="1" dirty="0"/>
              <a:t>.</a:t>
            </a:r>
            <a:endParaRPr lang="ru-RU" sz="4000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066030" y="3477491"/>
            <a:ext cx="23698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218430" y="3629891"/>
            <a:ext cx="23698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40727" y="3629891"/>
            <a:ext cx="31449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3740727" y="3477491"/>
            <a:ext cx="3144982" cy="138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218430" y="4572000"/>
            <a:ext cx="3159606" cy="138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18429" y="4388237"/>
            <a:ext cx="315960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91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83638" y="845125"/>
            <a:ext cx="7164339" cy="942111"/>
          </a:xfrm>
          <a:solidFill>
            <a:srgbClr val="00B0F0"/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 члени речення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835863" y="2369126"/>
            <a:ext cx="484632" cy="1177637"/>
          </a:xfrm>
          <a:prstGeom prst="down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841809" y="2369127"/>
            <a:ext cx="484632" cy="1177637"/>
          </a:xfrm>
          <a:prstGeom prst="down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835373" y="2369127"/>
            <a:ext cx="484632" cy="1177637"/>
          </a:xfrm>
          <a:prstGeom prst="down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03562" y="3796144"/>
            <a:ext cx="2729347" cy="160712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на одне питання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13016" y="3768433"/>
            <a:ext cx="2729347" cy="160712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одним членом речення 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19452" y="3768432"/>
            <a:ext cx="2729347" cy="160712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 до одного слова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10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0474" y="923925"/>
            <a:ext cx="6764916" cy="7937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 члени речення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7369176" y="1717676"/>
            <a:ext cx="766763" cy="5937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4953001" y="1728788"/>
            <a:ext cx="758825" cy="5826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6331744" y="2319049"/>
            <a:ext cx="3020073" cy="61364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другорядні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4650" y="3465514"/>
            <a:ext cx="2713327" cy="69373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підмет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96780" y="3480379"/>
            <a:ext cx="2368550" cy="65188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присудок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982493" y="5509636"/>
            <a:ext cx="2635033" cy="72490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обставина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546351" y="2805113"/>
            <a:ext cx="796925" cy="5826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08426" y="2808288"/>
            <a:ext cx="695325" cy="550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895166" y="2878571"/>
            <a:ext cx="581025" cy="546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7427914" y="2923383"/>
            <a:ext cx="214312" cy="25862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943058" y="2919521"/>
            <a:ext cx="248008" cy="14077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050474" y="2291774"/>
            <a:ext cx="3139065" cy="59026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942013" y="4322546"/>
            <a:ext cx="2675514" cy="7193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означення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42013" y="3400426"/>
            <a:ext cx="2675514" cy="631247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uk-UA" sz="4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</a:p>
        </p:txBody>
      </p:sp>
    </p:spTree>
    <p:extLst>
      <p:ext uri="{BB962C8B-B14F-4D97-AF65-F5344CB8AC3E}">
        <p14:creationId xmlns:p14="http://schemas.microsoft.com/office/powerpoint/2010/main" val="66288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1" grpId="0" animBg="1"/>
      <p:bldP spid="18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087" y="789709"/>
            <a:ext cx="8340003" cy="1080655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пов'язані між собою однорідні члени речення?  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733" y="2161492"/>
            <a:ext cx="3733230" cy="120032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Сполучниковий (сполучники та інтонація)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732" y="4075197"/>
            <a:ext cx="3733230" cy="83099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Безсполучниковий (інтонація)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732" y="5505270"/>
            <a:ext cx="3733230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мішаний </a:t>
            </a:r>
          </a:p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(сполучники та інтонація)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80257" y="2517184"/>
            <a:ext cx="57855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 smtClean="0"/>
              <a:t>У </a:t>
            </a:r>
            <a:r>
              <a:rPr lang="uk-UA" sz="2800" b="1" dirty="0"/>
              <a:t>парку гуляють діти </a:t>
            </a:r>
            <a:r>
              <a:rPr lang="uk-UA" sz="2800" b="1" dirty="0">
                <a:solidFill>
                  <a:srgbClr val="FF0000"/>
                </a:solidFill>
              </a:rPr>
              <a:t>і </a:t>
            </a:r>
            <a:r>
              <a:rPr lang="uk-UA" sz="2800" b="1" dirty="0"/>
              <a:t>дорослі. 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88339" y="5832349"/>
            <a:ext cx="49840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 smtClean="0"/>
              <a:t>Сонце </a:t>
            </a:r>
            <a:r>
              <a:rPr lang="uk-UA" sz="2400" b="1" dirty="0"/>
              <a:t>всміхається перехожим, </a:t>
            </a:r>
            <a:endParaRPr lang="uk-UA" sz="2400" b="1" dirty="0" smtClean="0"/>
          </a:p>
          <a:p>
            <a:pPr lvl="0"/>
            <a:r>
              <a:rPr lang="uk-UA" sz="2400" b="1" dirty="0" smtClean="0"/>
              <a:t>деревам </a:t>
            </a:r>
            <a:r>
              <a:rPr lang="uk-UA" sz="2400" b="1" dirty="0" smtClean="0">
                <a:solidFill>
                  <a:srgbClr val="FF0000"/>
                </a:solidFill>
              </a:rPr>
              <a:t>і</a:t>
            </a:r>
            <a:r>
              <a:rPr lang="uk-UA" sz="2400" b="1" dirty="0" smtClean="0"/>
              <a:t> </a:t>
            </a:r>
            <a:r>
              <a:rPr lang="uk-UA" sz="2400" b="1" dirty="0"/>
              <a:t>будинкам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88339" y="405388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sz="2400" b="1" dirty="0" smtClean="0"/>
              <a:t>Вони радіють</a:t>
            </a:r>
            <a:r>
              <a:rPr lang="uk-UA" sz="2400" b="1" dirty="0"/>
              <a:t>, </a:t>
            </a:r>
            <a:r>
              <a:rPr lang="uk-UA" sz="2400" b="1" dirty="0" smtClean="0"/>
              <a:t>насолоджуються теплою</a:t>
            </a:r>
          </a:p>
          <a:p>
            <a:pPr lvl="0"/>
            <a:endParaRPr lang="uk-UA" sz="2400" b="1" dirty="0"/>
          </a:p>
          <a:p>
            <a:pPr lvl="0"/>
            <a:r>
              <a:rPr lang="uk-UA" sz="2400" b="1" dirty="0" smtClean="0"/>
              <a:t> </a:t>
            </a:r>
            <a:r>
              <a:rPr lang="uk-UA" sz="2400" b="1" dirty="0"/>
              <a:t>погодою.</a:t>
            </a:r>
            <a:endParaRPr lang="ru-RU" sz="2400" b="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7079673" y="2990630"/>
            <a:ext cx="828036" cy="19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253378" y="3010546"/>
            <a:ext cx="1223131" cy="99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6158711" y="4500653"/>
            <a:ext cx="2500379" cy="19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4778749" y="4460820"/>
            <a:ext cx="1164851" cy="99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4743363" y="4635526"/>
            <a:ext cx="1200237" cy="19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158711" y="4690212"/>
            <a:ext cx="2500379" cy="2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512791" y="6624957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015042" y="6641987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529119" y="6624957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4933373" y="6663346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4456025" y="6663346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958431" y="6663346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8074423" y="6264877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493691" y="6247847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863354" y="6264877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7258133" y="3102815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3" name="Oval 3"/>
          <p:cNvSpPr>
            <a:spLocks noChangeArrowheads="1"/>
          </p:cNvSpPr>
          <p:nvPr/>
        </p:nvSpPr>
        <p:spPr bwMode="auto">
          <a:xfrm>
            <a:off x="8074423" y="3086905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4" name="Прямоугольник 43"/>
          <p:cNvSpPr/>
          <p:nvPr/>
        </p:nvSpPr>
        <p:spPr>
          <a:xfrm>
            <a:off x="7770499" y="3138635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і </a:t>
            </a:r>
            <a:endParaRPr lang="ru-RU" dirty="0"/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>
            <a:off x="6158686" y="4935387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5451107" y="4949833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7" name="Oval 3"/>
          <p:cNvSpPr>
            <a:spLocks noChangeArrowheads="1"/>
          </p:cNvSpPr>
          <p:nvPr/>
        </p:nvSpPr>
        <p:spPr bwMode="auto">
          <a:xfrm>
            <a:off x="8567263" y="6264877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8" name="Oval 3"/>
          <p:cNvSpPr>
            <a:spLocks noChangeArrowheads="1"/>
          </p:cNvSpPr>
          <p:nvPr/>
        </p:nvSpPr>
        <p:spPr bwMode="auto">
          <a:xfrm>
            <a:off x="7890665" y="6319138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9" name="Oval 3"/>
          <p:cNvSpPr>
            <a:spLocks noChangeArrowheads="1"/>
          </p:cNvSpPr>
          <p:nvPr/>
        </p:nvSpPr>
        <p:spPr bwMode="auto">
          <a:xfrm>
            <a:off x="7178208" y="6247847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5894468" y="4797857"/>
            <a:ext cx="264218" cy="482560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9600" dirty="0"/>
              <a:t>,</a:t>
            </a:r>
            <a:endParaRPr lang="ru-RU" altLang="ru-RU" sz="9600" dirty="0"/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7626625" y="6079142"/>
            <a:ext cx="264218" cy="482560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9600" dirty="0"/>
              <a:t>,</a:t>
            </a:r>
            <a:endParaRPr lang="ru-RU" altLang="ru-RU" sz="96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315272" y="6320422"/>
            <a:ext cx="298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5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/>
      <p:bldP spid="45" grpId="0" animBg="1"/>
      <p:bldP spid="46" grpId="0" animBg="1"/>
      <p:bldP spid="47" grpId="0" animBg="1"/>
      <p:bldP spid="48" grpId="0" animBg="1"/>
      <p:bldP spid="48" grpId="1" animBg="1"/>
      <p:bldP spid="48" grpId="2" animBg="1"/>
      <p:bldP spid="49" grpId="0" animBg="1"/>
      <p:bldP spid="50" grpId="0" animBg="1"/>
      <p:bldP spid="51" grpId="0" animBg="1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91" y="793933"/>
            <a:ext cx="7886700" cy="2101668"/>
          </a:xfrm>
        </p:spPr>
        <p:txBody>
          <a:bodyPr/>
          <a:lstStyle/>
          <a:p>
            <a:pPr marL="365125" indent="-255588" algn="ctr" eaLnBrk="0" hangingPunct="0">
              <a:spcBef>
                <a:spcPts val="300"/>
              </a:spcBef>
            </a:pPr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Розділові знаки</a:t>
            </a:r>
            <a:b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при однорідних членах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125" indent="-255588" algn="ctr" eaLnBrk="0" hangingPunct="0">
              <a:spcBef>
                <a:spcPts val="300"/>
              </a:spcBef>
              <a:buClr>
                <a:srgbClr val="A04DA3"/>
              </a:buClr>
            </a:pPr>
            <a:r>
              <a:rPr lang="uk-UA" b="1" dirty="0" smtClean="0">
                <a:solidFill>
                  <a:srgbClr val="800080"/>
                </a:solidFill>
                <a:latin typeface="Georgia" pitchFamily="18" charset="0"/>
              </a:rPr>
              <a:t> </a:t>
            </a:r>
            <a:endParaRPr lang="ru-RU" b="1" dirty="0">
              <a:solidFill>
                <a:srgbClr val="800080"/>
              </a:solidFill>
              <a:latin typeface="Georgia" pitchFamily="18" charset="0"/>
            </a:endParaRPr>
          </a:p>
        </p:txBody>
      </p:sp>
      <p:pic>
        <p:nvPicPr>
          <p:cNvPr id="4" name="Picture 8" descr="AG00317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7166" y="3810000"/>
            <a:ext cx="2895600" cy="30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34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117" y="442576"/>
            <a:ext cx="8596668" cy="1358515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Розділові знаки при однорідних членах речення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Презентация на тему: &quot;Волинська обласна рада Вищий комунальний навчальний  заклад «Володимир – Волинський педагогічний коледж ім. А. Ю. Кримського» Г.  С. Шостак Методика вивчення.&quot;. Скачать бесплатно и без регистрации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 t="22508" r="11873" b="31158"/>
          <a:stretch/>
        </p:blipFill>
        <p:spPr bwMode="auto">
          <a:xfrm>
            <a:off x="0" y="1963447"/>
            <a:ext cx="9490508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8797" y="6477629"/>
            <a:ext cx="6143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однорідні члени речення поєднані за допомогою …</a:t>
            </a:r>
            <a:endParaRPr lang="ru-RU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610062" y="5934326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2081645" y="5902199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" name="Прямоугольник 8"/>
          <p:cNvSpPr/>
          <p:nvPr/>
        </p:nvSpPr>
        <p:spPr>
          <a:xfrm>
            <a:off x="1082654" y="5951560"/>
            <a:ext cx="998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  <a:latin typeface="Georgia" pitchFamily="18" charset="0"/>
              </a:rPr>
              <a:t>т</a:t>
            </a:r>
            <a:r>
              <a:rPr lang="uk-UA" sz="2400" b="1" dirty="0" smtClean="0">
                <a:solidFill>
                  <a:srgbClr val="FF0000"/>
                </a:solidFill>
                <a:latin typeface="Georgia" pitchFamily="18" charset="0"/>
              </a:rPr>
              <a:t>а (і)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129266" y="5902199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8084143" y="5902199"/>
            <a:ext cx="443361" cy="485128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2" name="Прямоугольник 11"/>
          <p:cNvSpPr/>
          <p:nvPr/>
        </p:nvSpPr>
        <p:spPr>
          <a:xfrm>
            <a:off x="6681825" y="5983837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  <a:latin typeface="Georgia" pitchFamily="18" charset="0"/>
              </a:rPr>
              <a:t>т</a:t>
            </a:r>
            <a:r>
              <a:rPr lang="uk-UA" sz="2400" b="1" dirty="0" smtClean="0">
                <a:solidFill>
                  <a:srgbClr val="FF0000"/>
                </a:solidFill>
                <a:latin typeface="Georgia" pitchFamily="18" charset="0"/>
              </a:rPr>
              <a:t>а (але)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549716" y="5668319"/>
            <a:ext cx="264218" cy="482560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9600" dirty="0"/>
              <a:t>,</a:t>
            </a:r>
            <a:endParaRPr lang="ru-RU" altLang="ru-RU" sz="9600" dirty="0"/>
          </a:p>
        </p:txBody>
      </p:sp>
    </p:spTree>
    <p:extLst>
      <p:ext uri="{BB962C8B-B14F-4D97-AF65-F5344CB8AC3E}">
        <p14:creationId xmlns:p14="http://schemas.microsoft.com/office/powerpoint/2010/main" val="185693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21615" y="781726"/>
            <a:ext cx="8099410" cy="894674"/>
          </a:xfrm>
          <a:solidFill>
            <a:schemeClr val="accent1"/>
          </a:solidFill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uk-UA" altLang="ru-RU" sz="254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З</a:t>
            </a:r>
            <a:r>
              <a:rPr lang="uk-UA" altLang="ru-RU" sz="254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найдіть </a:t>
            </a:r>
            <a:r>
              <a:rPr lang="uk-UA" altLang="ru-RU" sz="254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однорідні члени, </a:t>
            </a:r>
            <a:r>
              <a:rPr lang="uk-UA" altLang="ru-RU" sz="254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вкажіть, яку синтаксичну роль вони виконують.</a:t>
            </a:r>
            <a:endParaRPr lang="ru-RU" altLang="ru-RU" sz="3901" b="1" dirty="0">
              <a:solidFill>
                <a:srgbClr val="002060"/>
              </a:solidFill>
              <a:latin typeface="Gill Sans MT" panose="020B0502020104020203" pitchFamily="34" charset="0"/>
            </a:endParaRPr>
          </a:p>
        </p:txBody>
      </p:sp>
      <p:sp>
        <p:nvSpPr>
          <p:cNvPr id="148483" name="Rectangle 3"/>
          <p:cNvSpPr>
            <a:spLocks noGrp="1"/>
          </p:cNvSpPr>
          <p:nvPr>
            <p:ph type="body" idx="4294967295"/>
          </p:nvPr>
        </p:nvSpPr>
        <p:spPr>
          <a:xfrm>
            <a:off x="421615" y="2524565"/>
            <a:ext cx="7824341" cy="307040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1. Чорніє поле, і гай, і гори.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2. Лине дощ ласкавий, нагинає трави.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3. </a:t>
            </a:r>
            <a:r>
              <a:rPr lang="uk-UA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Шумлять</a:t>
            </a:r>
            <a:r>
              <a:rPr lang="uk-UA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сади вишневі, яблуневі.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4. А осінь дороги встеляє і в золото, і в срібло.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5. На полях, луках і в садках лежить сніг.</a:t>
            </a:r>
            <a:endParaRPr lang="ru-RU" altLang="ru-RU" sz="32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2018832" y="3020291"/>
            <a:ext cx="1001459" cy="41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3141051" y="3020291"/>
            <a:ext cx="1001459" cy="41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4263270" y="3016182"/>
            <a:ext cx="1001459" cy="41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827340" y="3699164"/>
            <a:ext cx="1001459" cy="41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827341" y="3560618"/>
            <a:ext cx="1001459" cy="41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471320" y="3689420"/>
            <a:ext cx="1278316" cy="9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471320" y="3560618"/>
            <a:ext cx="12783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6" y="4090557"/>
            <a:ext cx="1178396" cy="1542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531" y="4072394"/>
            <a:ext cx="1178396" cy="1542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312" y="4074226"/>
            <a:ext cx="1178396" cy="154232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6928032" y="4715514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457373" y="4715514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83671" y="5131150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900740" y="4685321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377874" y="4685321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95097" y="5131150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731494" y="5131150"/>
            <a:ext cx="2873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6" t="83611" r="49219" b="11015"/>
          <a:stretch/>
        </p:blipFill>
        <p:spPr bwMode="auto">
          <a:xfrm>
            <a:off x="581671" y="5699734"/>
            <a:ext cx="5462738" cy="38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03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Grp="1"/>
          </p:cNvSpPr>
          <p:nvPr>
            <p:ph type="body" idx="4294967295"/>
          </p:nvPr>
        </p:nvSpPr>
        <p:spPr>
          <a:xfrm>
            <a:off x="250895" y="296817"/>
            <a:ext cx="8034603" cy="633666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4000" b="1" i="1" dirty="0" smtClean="0">
                <a:latin typeface="Times New Roman" panose="02020603050405020304" pitchFamily="18" charset="0"/>
              </a:rPr>
              <a:t>Домашнє завдання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 smtClean="0">
                <a:latin typeface="Times New Roman" panose="02020603050405020304" pitchFamily="18" charset="0"/>
              </a:rPr>
              <a:t> 1. </a:t>
            </a:r>
            <a:r>
              <a:rPr lang="uk-UA" altLang="ru-RU" sz="2812" b="1" dirty="0" smtClean="0">
                <a:latin typeface="Times New Roman" panose="02020603050405020304" pitchFamily="18" charset="0"/>
              </a:rPr>
              <a:t>Однорідні </a:t>
            </a:r>
            <a:r>
              <a:rPr lang="uk-UA" altLang="ru-RU" sz="2812" b="1" dirty="0">
                <a:latin typeface="Times New Roman" panose="02020603050405020304" pitchFamily="18" charset="0"/>
              </a:rPr>
              <a:t>члени є в реченні: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>
                <a:latin typeface="Times New Roman" panose="02020603050405020304" pitchFamily="18" charset="0"/>
              </a:rPr>
              <a:t>А) По дорозі торохтить зима на возі.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>
                <a:latin typeface="Times New Roman" panose="02020603050405020304" pitchFamily="18" charset="0"/>
              </a:rPr>
              <a:t>Б) Стали білі всі доріжки, вулиці, дахи, сади.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>
                <a:latin typeface="Times New Roman" panose="02020603050405020304" pitchFamily="18" charset="0"/>
              </a:rPr>
              <a:t>В) Умостився Морозенко на столітнім дубі.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b="1" dirty="0" smtClean="0">
                <a:latin typeface="Times New Roman" panose="02020603050405020304" pitchFamily="18" charset="0"/>
              </a:rPr>
              <a:t>2</a:t>
            </a:r>
            <a:r>
              <a:rPr lang="uk-UA" altLang="ru-RU" sz="2812" dirty="0" smtClean="0">
                <a:latin typeface="Times New Roman" panose="02020603050405020304" pitchFamily="18" charset="0"/>
              </a:rPr>
              <a:t>. </a:t>
            </a:r>
            <a:r>
              <a:rPr lang="uk-UA" altLang="ru-RU" sz="2812" b="1" dirty="0">
                <a:latin typeface="Times New Roman" panose="02020603050405020304" pitchFamily="18" charset="0"/>
              </a:rPr>
              <a:t>Позначте речення, у якому між однорідними членами потрібно ставити кому: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>
                <a:latin typeface="Times New Roman" panose="02020603050405020304" pitchFamily="18" charset="0"/>
              </a:rPr>
              <a:t>А) Працею людина сильна і красива.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>
                <a:latin typeface="Times New Roman" panose="02020603050405020304" pitchFamily="18" charset="0"/>
              </a:rPr>
              <a:t>Б) Маки там не цвітуть а горять.</a:t>
            </a:r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uk-UA" altLang="ru-RU" sz="2812" dirty="0">
                <a:latin typeface="Times New Roman" panose="02020603050405020304" pitchFamily="18" charset="0"/>
              </a:rPr>
              <a:t>В) З добра і любові приходить щастя</a:t>
            </a:r>
            <a:r>
              <a:rPr lang="uk-UA" altLang="ru-RU" sz="2812" dirty="0" smtClean="0">
                <a:latin typeface="Times New Roman" panose="02020603050405020304" pitchFamily="18" charset="0"/>
              </a:rPr>
              <a:t>.</a:t>
            </a:r>
            <a:endParaRPr lang="uk-UA" altLang="ru-RU" sz="2812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62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</TotalTime>
  <Words>324</Words>
  <Application>Microsoft Office PowerPoint</Application>
  <PresentationFormat>Произвольный</PresentationFormat>
  <Paragraphs>63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Кома між однорідними членами речення</vt:lpstr>
      <vt:lpstr>ПРИГАДАЙМО…</vt:lpstr>
      <vt:lpstr>У чому особливість однорідних членів речення?</vt:lpstr>
      <vt:lpstr>Міркуємо…</vt:lpstr>
      <vt:lpstr>Однорідні члени речення</vt:lpstr>
      <vt:lpstr>Презентация PowerPoint</vt:lpstr>
      <vt:lpstr>Як пов'язані між собою однорідні члени речення?  </vt:lpstr>
      <vt:lpstr>Розділові знаки при однорідних членах </vt:lpstr>
      <vt:lpstr>Розділові знаки при однорідних членах речення</vt:lpstr>
      <vt:lpstr>Знайдіть однорідні члени, вкажіть, яку синтаксичну роль вони виконують.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TPCUSer</cp:lastModifiedBy>
  <cp:revision>30</cp:revision>
  <dcterms:created xsi:type="dcterms:W3CDTF">2021-04-24T10:12:32Z</dcterms:created>
  <dcterms:modified xsi:type="dcterms:W3CDTF">2022-04-09T11:56:35Z</dcterms:modified>
</cp:coreProperties>
</file>