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8" r:id="rId1"/>
  </p:sldMasterIdLst>
  <p:sldIdLst>
    <p:sldId id="256" r:id="rId2"/>
    <p:sldId id="270" r:id="rId3"/>
    <p:sldId id="265" r:id="rId4"/>
    <p:sldId id="266" r:id="rId5"/>
    <p:sldId id="267" r:id="rId6"/>
    <p:sldId id="268" r:id="rId7"/>
    <p:sldId id="259" r:id="rId8"/>
    <p:sldId id="263" r:id="rId9"/>
    <p:sldId id="261" r:id="rId10"/>
    <p:sldId id="260" r:id="rId11"/>
    <p:sldId id="272" r:id="rId12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90" d="100"/>
          <a:sy n="90" d="100"/>
        </p:scale>
        <p:origin x="-370" y="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16ADD2A-11B9-4ED4-B9EA-AA6CDA20072D}" type="datetimeFigureOut">
              <a:rPr lang="uk-UA" smtClean="0"/>
              <a:t>09.04.2022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763E5A2-C822-421C-ACC2-797CAFB22A1B}" type="slidenum">
              <a:rPr lang="uk-UA" smtClean="0"/>
              <a:t>‹#›</a:t>
            </a:fld>
            <a:endParaRPr lang="uk-UA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442449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ADD2A-11B9-4ED4-B9EA-AA6CDA20072D}" type="datetimeFigureOut">
              <a:rPr lang="uk-UA" smtClean="0"/>
              <a:t>09.04.2022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3E5A2-C822-421C-ACC2-797CAFB22A1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873046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ADD2A-11B9-4ED4-B9EA-AA6CDA20072D}" type="datetimeFigureOut">
              <a:rPr lang="uk-UA" smtClean="0"/>
              <a:t>09.04.2022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3E5A2-C822-421C-ACC2-797CAFB22A1B}" type="slidenum">
              <a:rPr lang="uk-UA" smtClean="0"/>
              <a:t>‹#›</a:t>
            </a:fld>
            <a:endParaRPr lang="uk-UA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883795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ADD2A-11B9-4ED4-B9EA-AA6CDA20072D}" type="datetimeFigureOut">
              <a:rPr lang="uk-UA" smtClean="0"/>
              <a:t>09.04.2022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3E5A2-C822-421C-ACC2-797CAFB22A1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599317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ADD2A-11B9-4ED4-B9EA-AA6CDA20072D}" type="datetimeFigureOut">
              <a:rPr lang="uk-UA" smtClean="0"/>
              <a:t>09.04.2022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3E5A2-C822-421C-ACC2-797CAFB22A1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831974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ADD2A-11B9-4ED4-B9EA-AA6CDA20072D}" type="datetimeFigureOut">
              <a:rPr lang="uk-UA" smtClean="0"/>
              <a:t>09.04.2022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3E5A2-C822-421C-ACC2-797CAFB22A1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020653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ADD2A-11B9-4ED4-B9EA-AA6CDA20072D}" type="datetimeFigureOut">
              <a:rPr lang="uk-UA" smtClean="0"/>
              <a:t>09.04.2022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3E5A2-C822-421C-ACC2-797CAFB22A1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451831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ADD2A-11B9-4ED4-B9EA-AA6CDA20072D}" type="datetimeFigureOut">
              <a:rPr lang="uk-UA" smtClean="0"/>
              <a:t>09.04.2022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3E5A2-C822-421C-ACC2-797CAFB22A1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077401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ADD2A-11B9-4ED4-B9EA-AA6CDA20072D}" type="datetimeFigureOut">
              <a:rPr lang="uk-UA" smtClean="0"/>
              <a:t>09.04.2022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3E5A2-C822-421C-ACC2-797CAFB22A1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506273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ADD2A-11B9-4ED4-B9EA-AA6CDA20072D}" type="datetimeFigureOut">
              <a:rPr lang="uk-UA" smtClean="0"/>
              <a:t>09.04.2022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3E5A2-C822-421C-ACC2-797CAFB22A1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79377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ADD2A-11B9-4ED4-B9EA-AA6CDA20072D}" type="datetimeFigureOut">
              <a:rPr lang="uk-UA" smtClean="0"/>
              <a:t>09.04.2022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3E5A2-C822-421C-ACC2-797CAFB22A1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822838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A16ADD2A-11B9-4ED4-B9EA-AA6CDA20072D}" type="datetimeFigureOut">
              <a:rPr lang="uk-UA" smtClean="0"/>
              <a:t>09.04.2022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1763E5A2-C822-421C-ACC2-797CAFB22A1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613392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9" r:id="rId1"/>
    <p:sldLayoutId id="2147483860" r:id="rId2"/>
    <p:sldLayoutId id="2147483861" r:id="rId3"/>
    <p:sldLayoutId id="2147483862" r:id="rId4"/>
    <p:sldLayoutId id="2147483863" r:id="rId5"/>
    <p:sldLayoutId id="2147483864" r:id="rId6"/>
    <p:sldLayoutId id="2147483865" r:id="rId7"/>
    <p:sldLayoutId id="2147483866" r:id="rId8"/>
    <p:sldLayoutId id="2147483867" r:id="rId9"/>
    <p:sldLayoutId id="2147483868" r:id="rId10"/>
    <p:sldLayoutId id="214748386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789080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uk-UA" sz="4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Узагальнювальне</a:t>
            </a:r>
            <a:r>
              <a:rPr lang="uk-UA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слово </a:t>
            </a:r>
            <a:br>
              <a:rPr lang="uk-UA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uk-UA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реченні з однорідними членами</a:t>
            </a:r>
            <a:endParaRPr lang="uk-UA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4741" y="3895725"/>
            <a:ext cx="5337437" cy="2643621"/>
          </a:xfrm>
          <a:prstGeom prst="rect">
            <a:avLst/>
          </a:prstGeom>
        </p:spPr>
      </p:pic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58780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066800"/>
          </a:xfrm>
        </p:spPr>
        <p:txBody>
          <a:bodyPr>
            <a:normAutofit fontScale="90000"/>
          </a:bodyPr>
          <a:lstStyle/>
          <a:p>
            <a:pPr algn="ctr"/>
            <a:r>
              <a:rPr lang="uk-UA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Установи відповідність</a:t>
            </a:r>
            <a:r>
              <a:rPr lang="uk-UA" dirty="0" smtClean="0"/>
              <a:t/>
            </a:r>
            <a:br>
              <a:rPr lang="uk-UA" dirty="0" smtClean="0"/>
            </a:br>
            <a:r>
              <a:rPr lang="uk-UA" sz="3100" b="1" dirty="0" smtClean="0"/>
              <a:t> Назвати однорідні члени, пояснити вживання розділових знаків. Дібрати відповідну схему до кожного речення.</a:t>
            </a:r>
            <a:endParaRPr lang="uk-UA" sz="31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600" y="2022765"/>
            <a:ext cx="11236036" cy="4405744"/>
          </a:xfrm>
        </p:spPr>
        <p:txBody>
          <a:bodyPr>
            <a:normAutofit fontScale="92500" lnSpcReduction="20000"/>
          </a:bodyPr>
          <a:lstStyle/>
          <a:p>
            <a:pPr marL="502920" indent="-457200">
              <a:buAutoNum type="arabicPeriod"/>
            </a:pPr>
            <a:r>
              <a:rPr lang="uk-UA" sz="3600" b="1" dirty="0" smtClean="0">
                <a:solidFill>
                  <a:schemeClr val="accent4">
                    <a:lumMod val="50000"/>
                  </a:schemeClr>
                </a:solidFill>
              </a:rPr>
              <a:t>Я так люблю  природу. Із нею я зливаюся і серцем, і душею.</a:t>
            </a:r>
          </a:p>
          <a:p>
            <a:pPr marL="502920" indent="-457200">
              <a:buAutoNum type="arabicPeriod"/>
            </a:pPr>
            <a:r>
              <a:rPr lang="uk-UA" sz="3600" b="1" dirty="0" smtClean="0">
                <a:solidFill>
                  <a:schemeClr val="accent4">
                    <a:lumMod val="50000"/>
                  </a:schemeClr>
                </a:solidFill>
              </a:rPr>
              <a:t>Люблю свій край  вдень і вночі, вранці і ввечері.</a:t>
            </a:r>
          </a:p>
          <a:p>
            <a:pPr marL="502920" indent="-457200">
              <a:buAutoNum type="arabicPeriod"/>
            </a:pPr>
            <a:r>
              <a:rPr lang="uk-UA" sz="3600" b="1" dirty="0" smtClean="0">
                <a:solidFill>
                  <a:schemeClr val="accent4">
                    <a:lumMod val="50000"/>
                  </a:schemeClr>
                </a:solidFill>
              </a:rPr>
              <a:t>І даль, і гай, і темні кручі відбились в лагідній воді.</a:t>
            </a:r>
          </a:p>
          <a:p>
            <a:pPr marL="45720" indent="0">
              <a:buNone/>
            </a:pPr>
            <a:endParaRPr lang="ru-RU" sz="3600" b="1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marL="45720" indent="0">
              <a:buNone/>
            </a:pPr>
            <a:r>
              <a:rPr lang="ru-RU" sz="3900" b="1" dirty="0" smtClean="0">
                <a:solidFill>
                  <a:schemeClr val="accent4">
                    <a:lumMod val="50000"/>
                  </a:schemeClr>
                </a:solidFill>
              </a:rPr>
              <a:t>         </a:t>
            </a:r>
            <a:r>
              <a:rPr lang="ru-RU" sz="39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r>
              <a:rPr lang="ru-RU" sz="3900" b="1" dirty="0" smtClean="0">
                <a:solidFill>
                  <a:schemeClr val="accent4">
                    <a:lumMod val="50000"/>
                  </a:schemeClr>
                </a:solidFill>
              </a:rPr>
              <a:t>    і </a:t>
            </a:r>
            <a:r>
              <a:rPr lang="ru-RU" sz="3900" b="1" dirty="0">
                <a:solidFill>
                  <a:schemeClr val="accent4">
                    <a:lumMod val="50000"/>
                  </a:schemeClr>
                </a:solidFill>
              </a:rPr>
              <a:t>О, і О, і </a:t>
            </a:r>
            <a:r>
              <a:rPr lang="ru-RU" sz="3900" b="1" dirty="0" smtClean="0">
                <a:solidFill>
                  <a:schemeClr val="accent4">
                    <a:lumMod val="50000"/>
                  </a:schemeClr>
                </a:solidFill>
              </a:rPr>
              <a:t>О           </a:t>
            </a:r>
          </a:p>
          <a:p>
            <a:pPr marL="45720" indent="0">
              <a:buNone/>
            </a:pPr>
            <a:r>
              <a:rPr lang="ru-RU" sz="3900" b="1" dirty="0" smtClean="0">
                <a:solidFill>
                  <a:schemeClr val="accent4">
                    <a:lumMod val="50000"/>
                  </a:schemeClr>
                </a:solidFill>
              </a:rPr>
              <a:t>         </a:t>
            </a:r>
            <a:r>
              <a:rPr lang="ru-RU" sz="39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</a:t>
            </a:r>
            <a:r>
              <a:rPr lang="ru-RU" sz="3900" b="1" dirty="0" smtClean="0">
                <a:solidFill>
                  <a:schemeClr val="accent4">
                    <a:lumMod val="50000"/>
                  </a:schemeClr>
                </a:solidFill>
              </a:rPr>
              <a:t>    О </a:t>
            </a:r>
            <a:r>
              <a:rPr lang="ru-RU" sz="3900" b="1" dirty="0">
                <a:solidFill>
                  <a:schemeClr val="accent4">
                    <a:lumMod val="50000"/>
                  </a:schemeClr>
                </a:solidFill>
              </a:rPr>
              <a:t>і О, </a:t>
            </a:r>
            <a:r>
              <a:rPr lang="ru-RU" sz="3900" b="1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ru-RU" sz="3900" b="1" dirty="0">
                <a:solidFill>
                  <a:schemeClr val="accent4">
                    <a:lumMod val="50000"/>
                  </a:schemeClr>
                </a:solidFill>
              </a:rPr>
              <a:t>О </a:t>
            </a:r>
            <a:r>
              <a:rPr lang="ru-RU" sz="3900" b="1" dirty="0" smtClean="0">
                <a:solidFill>
                  <a:schemeClr val="accent4">
                    <a:lumMod val="50000"/>
                  </a:schemeClr>
                </a:solidFill>
              </a:rPr>
              <a:t>і О</a:t>
            </a:r>
          </a:p>
          <a:p>
            <a:pPr marL="45720" lvl="0" indent="0">
              <a:buClr>
                <a:srgbClr val="A6B727"/>
              </a:buClr>
              <a:buNone/>
            </a:pPr>
            <a:r>
              <a:rPr lang="ru-RU" sz="3900" b="1" dirty="0" smtClean="0">
                <a:solidFill>
                  <a:srgbClr val="418AB3">
                    <a:lumMod val="50000"/>
                  </a:srgbClr>
                </a:solidFill>
              </a:rPr>
              <a:t>         </a:t>
            </a:r>
            <a:r>
              <a:rPr lang="ru-RU" sz="39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 </a:t>
            </a:r>
            <a:r>
              <a:rPr lang="ru-RU" sz="3900" b="1" dirty="0" smtClean="0">
                <a:solidFill>
                  <a:srgbClr val="418AB3">
                    <a:lumMod val="50000"/>
                  </a:srgbClr>
                </a:solidFill>
              </a:rPr>
              <a:t>  </a:t>
            </a:r>
            <a:r>
              <a:rPr lang="ru-RU" sz="3900" b="1" dirty="0">
                <a:solidFill>
                  <a:srgbClr val="418AB3">
                    <a:lumMod val="50000"/>
                  </a:srgbClr>
                </a:solidFill>
              </a:rPr>
              <a:t>і О, і О</a:t>
            </a:r>
          </a:p>
          <a:p>
            <a:pPr marL="45720" indent="0">
              <a:buNone/>
            </a:pPr>
            <a:endParaRPr lang="ru-RU" sz="2800" b="1" dirty="0">
              <a:solidFill>
                <a:schemeClr val="accent4">
                  <a:lumMod val="50000"/>
                </a:schemeClr>
              </a:solidFill>
            </a:endParaRPr>
          </a:p>
          <a:p>
            <a:pPr marL="45720" indent="0">
              <a:buNone/>
            </a:pPr>
            <a:endParaRPr lang="ru-RU" sz="2800" b="1" dirty="0">
              <a:solidFill>
                <a:schemeClr val="accent4">
                  <a:lumMod val="50000"/>
                </a:schemeClr>
              </a:solidFill>
            </a:endParaRPr>
          </a:p>
          <a:p>
            <a:pPr marL="502920" indent="-457200">
              <a:buAutoNum type="arabicPeriod"/>
            </a:pPr>
            <a:endParaRPr lang="uk-UA" sz="28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93379" y="4081463"/>
            <a:ext cx="4240876" cy="2226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5294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49779" y="214746"/>
            <a:ext cx="8488219" cy="636616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905" y="1569028"/>
            <a:ext cx="2857500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6730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527" y="256308"/>
            <a:ext cx="8525164" cy="639387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45286" y="1780309"/>
            <a:ext cx="2857500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8098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49781" y="256307"/>
            <a:ext cx="8525164" cy="639387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3177" y="1475509"/>
            <a:ext cx="2857500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0786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236" y="259771"/>
            <a:ext cx="8446655" cy="633499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02837" y="1724732"/>
            <a:ext cx="2859272" cy="3657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1220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901" y="2284615"/>
            <a:ext cx="11161717" cy="3987079"/>
          </a:xfrm>
          <a:prstGeom prst="rect">
            <a:avLst/>
          </a:prstGeom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039091"/>
          </a:xfrm>
        </p:spPr>
        <p:txBody>
          <a:bodyPr>
            <a:normAutofit/>
          </a:bodyPr>
          <a:lstStyle/>
          <a:p>
            <a:pPr algn="ctr"/>
            <a:r>
              <a:rPr lang="uk-UA" sz="54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Запам</a:t>
            </a:r>
            <a:r>
              <a:rPr lang="en-US" sz="5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’</a:t>
            </a:r>
            <a:r>
              <a:rPr lang="uk-UA" sz="54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ятайте</a:t>
            </a:r>
            <a:r>
              <a:rPr lang="uk-UA" sz="5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!</a:t>
            </a:r>
            <a:endParaRPr lang="uk-UA" sz="5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43096" y="397798"/>
            <a:ext cx="2486025" cy="1838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8567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912" y="235527"/>
            <a:ext cx="8511308" cy="6383481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2220" y="1461496"/>
            <a:ext cx="2859272" cy="3657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2341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3000" y="332509"/>
            <a:ext cx="9875520" cy="1633451"/>
          </a:xfrm>
        </p:spPr>
        <p:txBody>
          <a:bodyPr>
            <a:normAutofit/>
          </a:bodyPr>
          <a:lstStyle/>
          <a:p>
            <a:pPr algn="ctr"/>
            <a:r>
              <a:rPr lang="uk-UA" sz="48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+mn-cs"/>
              </a:rPr>
              <a:t>ВПРАВА</a:t>
            </a:r>
            <a:r>
              <a:rPr lang="uk-UA" sz="2800" b="1" dirty="0" smtClean="0">
                <a:solidFill>
                  <a:srgbClr val="A6B72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+mn-cs"/>
              </a:rPr>
              <a:t/>
            </a:r>
            <a:br>
              <a:rPr lang="uk-UA" sz="2800" b="1" dirty="0" smtClean="0">
                <a:solidFill>
                  <a:srgbClr val="A6B72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+mn-cs"/>
              </a:rPr>
            </a:br>
            <a:r>
              <a:rPr lang="uk-UA" sz="3200" b="1" dirty="0" smtClean="0">
                <a:solidFill>
                  <a:srgbClr val="A6B72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+mn-cs"/>
              </a:rPr>
              <a:t>Доповніть </a:t>
            </a:r>
            <a:r>
              <a:rPr lang="uk-UA" sz="3200" b="1" dirty="0">
                <a:solidFill>
                  <a:srgbClr val="A6B72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+mn-cs"/>
              </a:rPr>
              <a:t>речення однорідними членами, підкреслити члени речення</a:t>
            </a:r>
            <a:endParaRPr lang="uk-UA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68037" y="2175164"/>
            <a:ext cx="9227128" cy="3920836"/>
          </a:xfrm>
        </p:spPr>
        <p:txBody>
          <a:bodyPr>
            <a:noAutofit/>
          </a:bodyPr>
          <a:lstStyle/>
          <a:p>
            <a:pPr marL="45720" indent="0" algn="just">
              <a:buNone/>
            </a:pPr>
            <a:r>
              <a:rPr lang="uk-UA" sz="3600" b="1" dirty="0" smtClean="0">
                <a:solidFill>
                  <a:schemeClr val="accent4">
                    <a:lumMod val="75000"/>
                  </a:schemeClr>
                </a:solidFill>
              </a:rPr>
              <a:t>1</a:t>
            </a:r>
            <a:r>
              <a:rPr lang="uk-UA" sz="4000" b="1" dirty="0" smtClean="0">
                <a:solidFill>
                  <a:schemeClr val="accent4">
                    <a:lumMod val="75000"/>
                  </a:schemeClr>
                </a:solidFill>
              </a:rPr>
              <a:t>. Найбільше мені подобаються жанри </a:t>
            </a:r>
            <a:r>
              <a:rPr lang="uk-UA" sz="4000" b="1" dirty="0">
                <a:solidFill>
                  <a:schemeClr val="accent4">
                    <a:lumMod val="75000"/>
                  </a:schemeClr>
                </a:solidFill>
              </a:rPr>
              <a:t>усної народної творчості </a:t>
            </a:r>
            <a:r>
              <a:rPr lang="uk-UA" sz="4000" b="1" dirty="0" smtClean="0">
                <a:solidFill>
                  <a:schemeClr val="accent4">
                    <a:lumMod val="75000"/>
                  </a:schemeClr>
                </a:solidFill>
              </a:rPr>
              <a:t>:  …  . </a:t>
            </a:r>
          </a:p>
          <a:p>
            <a:pPr marL="45720" indent="0" algn="just">
              <a:buNone/>
            </a:pPr>
            <a:r>
              <a:rPr lang="uk-UA" sz="4000" b="1" dirty="0" smtClean="0">
                <a:solidFill>
                  <a:schemeClr val="accent4">
                    <a:lumMod val="75000"/>
                  </a:schemeClr>
                </a:solidFill>
              </a:rPr>
              <a:t>2. … </a:t>
            </a:r>
            <a:r>
              <a:rPr lang="uk-UA" sz="4000" b="1" dirty="0">
                <a:solidFill>
                  <a:schemeClr val="accent4">
                    <a:lumMod val="75000"/>
                  </a:schemeClr>
                </a:solidFill>
              </a:rPr>
              <a:t>- мої улюблені герої народних казок</a:t>
            </a:r>
            <a:r>
              <a:rPr lang="uk-UA" sz="4000" b="1" dirty="0" smtClean="0">
                <a:solidFill>
                  <a:schemeClr val="accent4">
                    <a:lumMod val="75000"/>
                  </a:schemeClr>
                </a:solidFill>
              </a:rPr>
              <a:t>.</a:t>
            </a:r>
          </a:p>
          <a:p>
            <a:pPr marL="45720" indent="0" algn="just">
              <a:buNone/>
            </a:pPr>
            <a:r>
              <a:rPr lang="uk-UA" sz="4000" b="1" dirty="0" smtClean="0">
                <a:solidFill>
                  <a:schemeClr val="accent4">
                    <a:lumMod val="75000"/>
                  </a:schemeClr>
                </a:solidFill>
              </a:rPr>
              <a:t> 3. Персонажів </a:t>
            </a:r>
            <a:r>
              <a:rPr lang="uk-UA" sz="4000" b="1" dirty="0">
                <a:solidFill>
                  <a:schemeClr val="accent4">
                    <a:lumMod val="75000"/>
                  </a:schemeClr>
                </a:solidFill>
              </a:rPr>
              <a:t>легенд та переказів завжди змальовано </a:t>
            </a:r>
            <a:r>
              <a:rPr lang="uk-UA" sz="4000" b="1" dirty="0" smtClean="0">
                <a:solidFill>
                  <a:schemeClr val="accent4">
                    <a:lumMod val="75000"/>
                  </a:schemeClr>
                </a:solidFill>
              </a:rPr>
              <a:t>…  </a:t>
            </a:r>
            <a:r>
              <a:rPr lang="uk-UA" sz="3600" b="1" dirty="0" smtClean="0">
                <a:solidFill>
                  <a:schemeClr val="accent4">
                    <a:lumMod val="75000"/>
                  </a:schemeClr>
                </a:solidFill>
              </a:rPr>
              <a:t>. </a:t>
            </a:r>
          </a:p>
          <a:p>
            <a:pPr marL="45720" indent="0">
              <a:buNone/>
            </a:pPr>
            <a:endParaRPr lang="uk-UA" sz="36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23170" y="420919"/>
            <a:ext cx="1646304" cy="213100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82542" y="2640331"/>
            <a:ext cx="1790700" cy="25527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8269" y="4781379"/>
            <a:ext cx="1454727" cy="169579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6658" y="508890"/>
            <a:ext cx="1432684" cy="1457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0607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8821882" cy="1468582"/>
          </a:xfrm>
        </p:spPr>
        <p:txBody>
          <a:bodyPr>
            <a:normAutofit fontScale="90000"/>
          </a:bodyPr>
          <a:lstStyle/>
          <a:p>
            <a:pPr algn="ctr"/>
            <a:r>
              <a:rPr lang="uk-UA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РОБОТА З ТЕКСТОМ</a:t>
            </a:r>
            <a:br>
              <a:rPr lang="uk-UA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uk-UA" sz="2700" b="1" dirty="0">
                <a:solidFill>
                  <a:srgbClr val="A6B727"/>
                </a:solidFill>
                <a:ea typeface="+mn-ea"/>
                <a:cs typeface="+mn-cs"/>
              </a:rPr>
              <a:t>Прочитати текст. Виписати з нього речення з однорідними членами, розставляючи потрібні розділові знаки. Прочитати ці речення, правильно їх інтонуючи. Накреслити схеми речень </a:t>
            </a:r>
            <a:r>
              <a:rPr lang="uk-UA" sz="2700" b="1" dirty="0" smtClean="0">
                <a:solidFill>
                  <a:srgbClr val="A6B727"/>
                </a:solidFill>
                <a:ea typeface="+mn-ea"/>
                <a:cs typeface="+mn-cs"/>
              </a:rPr>
              <a:t>із </a:t>
            </a:r>
            <a:r>
              <a:rPr lang="uk-UA" sz="2700" b="1" dirty="0" err="1">
                <a:solidFill>
                  <a:srgbClr val="A6B727"/>
                </a:solidFill>
                <a:ea typeface="+mn-ea"/>
                <a:cs typeface="+mn-cs"/>
              </a:rPr>
              <a:t>узагальнювальними</a:t>
            </a:r>
            <a:r>
              <a:rPr lang="uk-UA" sz="2700" b="1" dirty="0">
                <a:solidFill>
                  <a:srgbClr val="A6B727"/>
                </a:solidFill>
                <a:ea typeface="+mn-ea"/>
                <a:cs typeface="+mn-cs"/>
              </a:rPr>
              <a:t> </a:t>
            </a:r>
            <a:r>
              <a:rPr lang="uk-UA" sz="2700" b="1" dirty="0" smtClean="0">
                <a:solidFill>
                  <a:srgbClr val="A6B727"/>
                </a:solidFill>
                <a:ea typeface="+mn-ea"/>
                <a:cs typeface="+mn-cs"/>
              </a:rPr>
              <a:t>словам.</a:t>
            </a:r>
            <a:endParaRPr lang="uk-UA" sz="2700" b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40873" y="2493818"/>
            <a:ext cx="10044545" cy="4045527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uk-UA" sz="3200" b="1" dirty="0" smtClean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         БДЖОЛИНА </a:t>
            </a:r>
            <a:r>
              <a:rPr lang="uk-UA" sz="3200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МУЗИКА</a:t>
            </a:r>
          </a:p>
          <a:p>
            <a:pPr marL="45720" indent="0" algn="just">
              <a:buNone/>
            </a:pPr>
            <a:r>
              <a:rPr lang="uk-UA" sz="3200" b="1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uk-UA" sz="3200" b="1" dirty="0" smtClean="0">
                <a:solidFill>
                  <a:schemeClr val="accent4">
                    <a:lumMod val="75000"/>
                  </a:schemeClr>
                </a:solidFill>
              </a:rPr>
              <a:t>  Із ранку </a:t>
            </a:r>
            <a:r>
              <a:rPr lang="uk-UA" sz="3200" b="1" dirty="0">
                <a:solidFill>
                  <a:schemeClr val="accent4">
                    <a:lumMod val="75000"/>
                  </a:schemeClr>
                </a:solidFill>
              </a:rPr>
              <a:t>до вечора на пасіці </a:t>
            </a:r>
            <a:r>
              <a:rPr lang="uk-UA" sz="3200" b="1" dirty="0" smtClean="0">
                <a:solidFill>
                  <a:schemeClr val="accent4">
                    <a:lumMod val="75000"/>
                  </a:schemeClr>
                </a:solidFill>
              </a:rPr>
              <a:t>дзвенить </a:t>
            </a:r>
            <a:r>
              <a:rPr lang="uk-UA" sz="3200" b="1" dirty="0">
                <a:solidFill>
                  <a:schemeClr val="accent4">
                    <a:lumMod val="75000"/>
                  </a:schemeClr>
                </a:solidFill>
              </a:rPr>
              <a:t>бджолина музика. </a:t>
            </a:r>
            <a:r>
              <a:rPr lang="uk-UA" sz="3200" b="1" dirty="0" smtClean="0">
                <a:solidFill>
                  <a:schemeClr val="accent4">
                    <a:lumMod val="75000"/>
                  </a:schemeClr>
                </a:solidFill>
              </a:rPr>
              <a:t>Бринить вона </a:t>
            </a:r>
            <a:r>
              <a:rPr lang="uk-UA" sz="3200" b="1" dirty="0">
                <a:solidFill>
                  <a:schemeClr val="accent4">
                    <a:lumMod val="75000"/>
                  </a:schemeClr>
                </a:solidFill>
              </a:rPr>
              <a:t>скрізь і біля вуликів і в саду і в квітучій </a:t>
            </a:r>
            <a:r>
              <a:rPr lang="uk-UA" sz="3200" b="1" dirty="0" smtClean="0">
                <a:solidFill>
                  <a:schemeClr val="accent4">
                    <a:lumMod val="75000"/>
                  </a:schemeClr>
                </a:solidFill>
              </a:rPr>
              <a:t>гречці. Усе </a:t>
            </a:r>
            <a:r>
              <a:rPr lang="uk-UA" sz="3200" b="1" dirty="0">
                <a:solidFill>
                  <a:schemeClr val="accent4">
                    <a:lumMod val="75000"/>
                  </a:schemeClr>
                </a:solidFill>
              </a:rPr>
              <a:t>співає і синє небо і сонце.</a:t>
            </a:r>
          </a:p>
          <a:p>
            <a:pPr marL="45720" indent="0" algn="just">
              <a:buNone/>
            </a:pPr>
            <a:r>
              <a:rPr lang="uk-UA" sz="3200" b="1" dirty="0" smtClean="0">
                <a:solidFill>
                  <a:schemeClr val="accent4">
                    <a:lumMod val="75000"/>
                  </a:schemeClr>
                </a:solidFill>
              </a:rPr>
              <a:t>    А </a:t>
            </a:r>
            <a:r>
              <a:rPr lang="uk-UA" sz="3200" b="1" dirty="0">
                <a:solidFill>
                  <a:schemeClr val="accent4">
                    <a:lumMod val="75000"/>
                  </a:schemeClr>
                </a:solidFill>
              </a:rPr>
              <a:t>може, тоненькі струни у квітках? Може, натягло їх сонце між пелюстками? Прилетить бджола до квітки сяде між пелюстками й грає на тих маленьких струнах маленькими лапками (За В. Сухомлинським).</a:t>
            </a:r>
          </a:p>
          <a:p>
            <a:pPr marL="45720" indent="0" algn="just">
              <a:buNone/>
            </a:pPr>
            <a:endParaRPr lang="uk-UA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64882" y="360218"/>
            <a:ext cx="1905000" cy="25527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701" y="2078182"/>
            <a:ext cx="1435416" cy="1454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3256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066800"/>
          </a:xfrm>
        </p:spPr>
        <p:txBody>
          <a:bodyPr>
            <a:normAutofit/>
          </a:bodyPr>
          <a:lstStyle/>
          <a:p>
            <a:pPr algn="ctr"/>
            <a:r>
              <a:rPr lang="uk-UA" sz="5400" b="1" u="sng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ДОМАШНЄ ЗАВДАННЯ </a:t>
            </a:r>
            <a:endParaRPr lang="uk-UA" sz="5400" b="1" u="sng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26473" y="1870364"/>
            <a:ext cx="9698183" cy="4641272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uk-UA" sz="4400" b="1" dirty="0" smtClean="0">
                <a:solidFill>
                  <a:schemeClr val="accent1">
                    <a:lumMod val="50000"/>
                  </a:schemeClr>
                </a:solidFill>
              </a:rPr>
              <a:t>2</a:t>
            </a:r>
            <a:r>
              <a:rPr lang="uk-UA" sz="4400" b="1" dirty="0" smtClean="0">
                <a:solidFill>
                  <a:schemeClr val="accent1">
                    <a:lumMod val="50000"/>
                  </a:schemeClr>
                </a:solidFill>
              </a:rPr>
              <a:t>. Виконати вправи </a:t>
            </a:r>
            <a:r>
              <a:rPr lang="uk-UA" sz="4400" b="1" dirty="0" smtClean="0">
                <a:solidFill>
                  <a:schemeClr val="accent2"/>
                </a:solidFill>
              </a:rPr>
              <a:t>447</a:t>
            </a:r>
            <a:r>
              <a:rPr lang="uk-UA" sz="44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uk-UA" sz="4400" b="1" dirty="0" smtClean="0">
                <a:solidFill>
                  <a:schemeClr val="accent1">
                    <a:lumMod val="50000"/>
                  </a:schemeClr>
                </a:solidFill>
              </a:rPr>
              <a:t>с. 165</a:t>
            </a:r>
            <a:endParaRPr lang="uk-UA" sz="4400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502920" indent="-457200">
              <a:buAutoNum type="arabicPeriod"/>
            </a:pPr>
            <a:endParaRPr lang="uk-UA" sz="4400" b="1" dirty="0" smtClean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6473" y="2683841"/>
            <a:ext cx="3560618" cy="2775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9472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Базис">
  <a:themeElements>
    <a:clrScheme name="Базис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Базис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Базис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Basis" id="{5665723A-49BA-4B57-8411-A56F8F207965}" vid="{90E45F77-AEFC-46EF-A7C1-5B338C297B0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Базис</Template>
  <TotalTime>177</TotalTime>
  <Words>195</Words>
  <Application>Microsoft Office PowerPoint</Application>
  <PresentationFormat>Произвольный</PresentationFormat>
  <Paragraphs>21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Базис</vt:lpstr>
      <vt:lpstr>Узагальнювальне слово  в реченні з однорідними членами</vt:lpstr>
      <vt:lpstr>Установи відповідність  Назвати однорідні члени, пояснити вживання розділових знаків. Дібрати відповідну схему до кожного речення.</vt:lpstr>
      <vt:lpstr>Презентация PowerPoint</vt:lpstr>
      <vt:lpstr>Презентация PowerPoint</vt:lpstr>
      <vt:lpstr>Презентация PowerPoint</vt:lpstr>
      <vt:lpstr>Презентация PowerPoint</vt:lpstr>
      <vt:lpstr>Запам’ятайте!</vt:lpstr>
      <vt:lpstr>Презентация PowerPoint</vt:lpstr>
      <vt:lpstr>ВПРАВА Доповніть речення однорідними членами, підкреслити члени речення</vt:lpstr>
      <vt:lpstr>РОБОТА З ТЕКСТОМ Прочитати текст. Виписати з нього речення з однорідними членами, розставляючи потрібні розділові знаки. Прочитати ці речення, правильно їх інтонуючи. Накреслити схеми речень із узагальнювальними словам.</vt:lpstr>
      <vt:lpstr>ДОМАШНЄ ЗАВДАННЯ 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Elena</dc:creator>
  <cp:lastModifiedBy>TPCUSer</cp:lastModifiedBy>
  <cp:revision>17</cp:revision>
  <dcterms:created xsi:type="dcterms:W3CDTF">2021-04-05T20:22:36Z</dcterms:created>
  <dcterms:modified xsi:type="dcterms:W3CDTF">2022-04-09T12:38:45Z</dcterms:modified>
</cp:coreProperties>
</file>