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2" r:id="rId3"/>
    <p:sldId id="258" r:id="rId4"/>
    <p:sldId id="264" r:id="rId5"/>
    <p:sldId id="266" r:id="rId6"/>
    <p:sldId id="265" r:id="rId7"/>
    <p:sldId id="267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otype Corsiva" panose="03010101010201010101" pitchFamily="66" charset="0"/>
      <p:italic r:id="rId13"/>
    </p:embeddedFont>
    <p:embeddedFont>
      <p:font typeface="Matilda" panose="020B0604020202020204" charset="0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4AC2"/>
    <a:srgbClr val="003760"/>
    <a:srgbClr val="00589A"/>
    <a:srgbClr val="008EC0"/>
    <a:srgbClr val="993300"/>
    <a:srgbClr val="793905"/>
    <a:srgbClr val="3C6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1234" y="0"/>
      </p:cViewPr>
      <p:guideLst>
        <p:guide orient="horz" pos="220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07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21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51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5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9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5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27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7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60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6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8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8E58C-E7A6-41B0-9596-47478E2A3A1A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44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 rot="21154588">
            <a:off x="1418548" y="1771640"/>
            <a:ext cx="662473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1" i="0" u="none" strike="noStrike" kern="1200" normalizeH="0" baseline="0" noProof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187390">
            <a:off x="1041457" y="2786895"/>
            <a:ext cx="6949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 </a:t>
            </a:r>
            <a:r>
              <a:rPr lang="ru-RU" sz="2400" b="1" dirty="0" err="1" smtClean="0">
                <a:solidFill>
                  <a:srgbClr val="7030A0"/>
                </a:solidFill>
              </a:rPr>
              <a:t>Двокрапка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</a:t>
            </a:r>
            <a:r>
              <a:rPr lang="ru-RU" sz="2400" b="1" dirty="0" smtClean="0">
                <a:solidFill>
                  <a:srgbClr val="7030A0"/>
                </a:solidFill>
              </a:rPr>
              <a:t> тире при </a:t>
            </a:r>
            <a:r>
              <a:rPr lang="ru-RU" sz="2400" b="1" dirty="0" err="1" smtClean="0">
                <a:solidFill>
                  <a:srgbClr val="7030A0"/>
                </a:solidFill>
              </a:rPr>
              <a:t>узагальнювальних</a:t>
            </a:r>
            <a:r>
              <a:rPr lang="ru-RU" sz="2400" b="1" dirty="0" smtClean="0">
                <a:solidFill>
                  <a:srgbClr val="7030A0"/>
                </a:solidFill>
              </a:rPr>
              <a:t> словах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у </a:t>
            </a:r>
            <a:r>
              <a:rPr lang="ru-RU" sz="2400" b="1" dirty="0" err="1" smtClean="0">
                <a:solidFill>
                  <a:srgbClr val="7030A0"/>
                </a:solidFill>
              </a:rPr>
              <a:t>реченнях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однорідними</a:t>
            </a:r>
            <a:r>
              <a:rPr lang="ru-RU" sz="2400" b="1" dirty="0" smtClean="0">
                <a:solidFill>
                  <a:srgbClr val="7030A0"/>
                </a:solidFill>
              </a:rPr>
              <a:t> членами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76601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>Прочитайте. У </a:t>
            </a:r>
            <a:r>
              <a:rPr lang="ru-RU" sz="2200" dirty="0" err="1" smtClean="0"/>
              <a:t>реченнях</a:t>
            </a:r>
            <a:r>
              <a:rPr lang="ru-RU" sz="2200" dirty="0" smtClean="0"/>
              <a:t> </a:t>
            </a:r>
            <a:r>
              <a:rPr lang="ru-RU" sz="2200" dirty="0" err="1" smtClean="0"/>
              <a:t>першої</a:t>
            </a:r>
            <a:r>
              <a:rPr lang="ru-RU" sz="2200" dirty="0" smtClean="0"/>
              <a:t> колонки </a:t>
            </a:r>
            <a:r>
              <a:rPr lang="ru-RU" sz="2200" dirty="0" err="1" smtClean="0"/>
              <a:t>визначте</a:t>
            </a:r>
            <a:r>
              <a:rPr lang="ru-RU" sz="2200" dirty="0" smtClean="0"/>
              <a:t> </a:t>
            </a:r>
            <a:r>
              <a:rPr lang="ru-RU" sz="2200" dirty="0" err="1" smtClean="0"/>
              <a:t>однорідні</a:t>
            </a:r>
            <a:r>
              <a:rPr lang="ru-RU" sz="2200" dirty="0" smtClean="0"/>
              <a:t> члени </a:t>
            </a:r>
            <a:r>
              <a:rPr lang="ru-RU" sz="2200" dirty="0" err="1" smtClean="0"/>
              <a:t>речення</a:t>
            </a:r>
            <a:r>
              <a:rPr lang="ru-RU" sz="2200" dirty="0" smtClean="0"/>
              <a:t>. У </a:t>
            </a:r>
            <a:r>
              <a:rPr lang="ru-RU" sz="2200" dirty="0" err="1" smtClean="0"/>
              <a:t>реченнях</a:t>
            </a:r>
            <a:r>
              <a:rPr lang="ru-RU" sz="2200" dirty="0" smtClean="0"/>
              <a:t> </a:t>
            </a:r>
            <a:r>
              <a:rPr lang="ru-RU" sz="2200" dirty="0" err="1" smtClean="0"/>
              <a:t>другої</a:t>
            </a:r>
            <a:r>
              <a:rPr lang="ru-RU" sz="2200" dirty="0" smtClean="0"/>
              <a:t> колонки </a:t>
            </a:r>
            <a:r>
              <a:rPr lang="ru-RU" sz="2200" dirty="0" err="1" smtClean="0"/>
              <a:t>визначте</a:t>
            </a:r>
            <a:r>
              <a:rPr lang="ru-RU" sz="2200" dirty="0" smtClean="0"/>
              <a:t> слова </a:t>
            </a:r>
            <a:r>
              <a:rPr lang="ru-RU" sz="2200" dirty="0" err="1" smtClean="0"/>
              <a:t>або</a:t>
            </a:r>
            <a:r>
              <a:rPr lang="ru-RU" sz="2200" dirty="0" smtClean="0"/>
              <a:t> </a:t>
            </a:r>
            <a:r>
              <a:rPr lang="ru-RU" sz="2200" dirty="0" err="1" smtClean="0"/>
              <a:t>словосполучення</a:t>
            </a:r>
            <a:r>
              <a:rPr lang="ru-RU" sz="2200" dirty="0" smtClean="0"/>
              <a:t>, </a:t>
            </a:r>
            <a:r>
              <a:rPr lang="ru-RU" sz="2200" dirty="0" err="1" smtClean="0"/>
              <a:t>які</a:t>
            </a:r>
            <a:r>
              <a:rPr lang="ru-RU" sz="2200" dirty="0" smtClean="0"/>
              <a:t> </a:t>
            </a:r>
            <a:r>
              <a:rPr lang="ru-RU" sz="2200" dirty="0" err="1" smtClean="0"/>
              <a:t>об’єднують</a:t>
            </a:r>
            <a:r>
              <a:rPr lang="ru-RU" sz="2200" dirty="0" smtClean="0"/>
              <a:t> </a:t>
            </a:r>
            <a:r>
              <a:rPr lang="ru-RU" sz="2200" dirty="0" err="1" smtClean="0"/>
              <a:t>ці</a:t>
            </a:r>
            <a:r>
              <a:rPr lang="ru-RU" sz="2200" dirty="0" smtClean="0"/>
              <a:t> члени </a:t>
            </a:r>
            <a:r>
              <a:rPr lang="ru-RU" sz="2200" dirty="0" err="1" smtClean="0"/>
              <a:t>речення</a:t>
            </a:r>
            <a:r>
              <a:rPr lang="ru-RU" sz="2200" dirty="0" smtClean="0"/>
              <a:t> </a:t>
            </a:r>
            <a:r>
              <a:rPr lang="ru-RU" sz="2200" dirty="0" err="1" smtClean="0"/>
              <a:t>під</a:t>
            </a:r>
            <a:r>
              <a:rPr lang="ru-RU" sz="2200" dirty="0" smtClean="0"/>
              <a:t> </a:t>
            </a:r>
            <a:r>
              <a:rPr lang="ru-RU" sz="2200" dirty="0" err="1" smtClean="0"/>
              <a:t>однією</a:t>
            </a:r>
            <a:r>
              <a:rPr lang="ru-RU" sz="2200" dirty="0" smtClean="0"/>
              <a:t> </a:t>
            </a:r>
            <a:r>
              <a:rPr lang="ru-RU" sz="2200" dirty="0" err="1" smtClean="0"/>
              <a:t>назвою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  <a:prstDash val="sysDot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Зібралися</a:t>
            </a:r>
            <a:r>
              <a:rPr lang="ru-RU" dirty="0" smtClean="0"/>
              <a:t> </a:t>
            </a:r>
            <a:r>
              <a:rPr lang="ru-RU" u="sng" dirty="0" err="1" smtClean="0"/>
              <a:t>мати</a:t>
            </a:r>
            <a:r>
              <a:rPr lang="ru-RU" dirty="0" smtClean="0"/>
              <a:t>, </a:t>
            </a:r>
            <a:r>
              <a:rPr lang="ru-RU" u="sng" dirty="0" err="1" smtClean="0"/>
              <a:t>двоє</a:t>
            </a:r>
            <a:r>
              <a:rPr lang="ru-RU" u="sng" dirty="0" smtClean="0"/>
              <a:t> </a:t>
            </a:r>
            <a:r>
              <a:rPr lang="ru-RU" u="sng" dirty="0" err="1" smtClean="0"/>
              <a:t>синів</a:t>
            </a:r>
            <a:r>
              <a:rPr lang="ru-RU" dirty="0" smtClean="0"/>
              <a:t>, </a:t>
            </a:r>
            <a:r>
              <a:rPr lang="ru-RU" u="sng" dirty="0" err="1" smtClean="0"/>
              <a:t>дві</a:t>
            </a:r>
            <a:r>
              <a:rPr lang="ru-RU" u="sng" dirty="0" smtClean="0"/>
              <a:t> </a:t>
            </a:r>
            <a:r>
              <a:rPr lang="ru-RU" u="sng" dirty="0" err="1" smtClean="0"/>
              <a:t>доньки</a:t>
            </a:r>
            <a:r>
              <a:rPr lang="ru-RU" dirty="0" smtClean="0"/>
              <a:t>. Бабуся </a:t>
            </a:r>
            <a:r>
              <a:rPr lang="ru-RU" dirty="0" err="1" smtClean="0"/>
              <a:t>дістала</a:t>
            </a:r>
            <a:r>
              <a:rPr lang="ru-RU" dirty="0" smtClean="0"/>
              <a:t> любисток, </a:t>
            </a:r>
            <a:r>
              <a:rPr lang="ru-RU" dirty="0" err="1" smtClean="0"/>
              <a:t>материнку</a:t>
            </a:r>
            <a:r>
              <a:rPr lang="ru-RU" dirty="0" smtClean="0"/>
              <a:t>, </a:t>
            </a:r>
            <a:r>
              <a:rPr lang="ru-RU" dirty="0" err="1" smtClean="0"/>
              <a:t>чорнобривці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Зібралася</a:t>
            </a:r>
            <a:r>
              <a:rPr lang="ru-RU" dirty="0" smtClean="0"/>
              <a:t> </a:t>
            </a:r>
            <a:r>
              <a:rPr lang="ru-RU" b="1" dirty="0" smtClean="0"/>
              <a:t>родина</a:t>
            </a:r>
            <a:r>
              <a:rPr lang="ru-RU" dirty="0" smtClean="0"/>
              <a:t>: </a:t>
            </a:r>
            <a:r>
              <a:rPr lang="ru-RU" u="sng" dirty="0" err="1" smtClean="0"/>
              <a:t>мати</a:t>
            </a:r>
            <a:r>
              <a:rPr lang="ru-RU" dirty="0" smtClean="0"/>
              <a:t>, </a:t>
            </a:r>
            <a:r>
              <a:rPr lang="ru-RU" u="sng" dirty="0" err="1" smtClean="0"/>
              <a:t>двоє</a:t>
            </a:r>
            <a:r>
              <a:rPr lang="ru-RU" u="sng" dirty="0" smtClean="0"/>
              <a:t> </a:t>
            </a:r>
            <a:r>
              <a:rPr lang="ru-RU" u="sng" dirty="0" err="1" smtClean="0"/>
              <a:t>синів</a:t>
            </a:r>
            <a:r>
              <a:rPr lang="ru-RU" dirty="0" smtClean="0"/>
              <a:t>,</a:t>
            </a:r>
            <a:r>
              <a:rPr lang="ru-RU" u="sng" dirty="0" smtClean="0"/>
              <a:t> </a:t>
            </a:r>
            <a:r>
              <a:rPr lang="ru-RU" u="sng" dirty="0" err="1" smtClean="0"/>
              <a:t>дві</a:t>
            </a:r>
            <a:r>
              <a:rPr lang="ru-RU" u="sng" dirty="0" smtClean="0"/>
              <a:t> </a:t>
            </a:r>
            <a:r>
              <a:rPr lang="ru-RU" u="sng" dirty="0" err="1" smtClean="0"/>
              <a:t>доньки</a:t>
            </a:r>
            <a:r>
              <a:rPr lang="ru-RU" u="sng" dirty="0" smtClean="0"/>
              <a:t> </a:t>
            </a:r>
            <a:r>
              <a:rPr lang="ru-RU" dirty="0" smtClean="0"/>
              <a:t>(А. Пашкевич). Бабуся </a:t>
            </a:r>
            <a:r>
              <a:rPr lang="ru-RU" dirty="0" err="1" smtClean="0"/>
              <a:t>дістала</a:t>
            </a:r>
            <a:r>
              <a:rPr lang="ru-RU" dirty="0" smtClean="0"/>
              <a:t> </a:t>
            </a:r>
            <a:r>
              <a:rPr lang="ru-RU" b="1" dirty="0" err="1" smtClean="0"/>
              <a:t>зілля</a:t>
            </a:r>
            <a:r>
              <a:rPr lang="ru-RU" dirty="0" smtClean="0"/>
              <a:t>: любисток, </a:t>
            </a:r>
            <a:r>
              <a:rPr lang="ru-RU" dirty="0" err="1" smtClean="0"/>
              <a:t>материнку</a:t>
            </a:r>
            <a:r>
              <a:rPr lang="ru-RU" dirty="0" smtClean="0"/>
              <a:t>, </a:t>
            </a:r>
            <a:r>
              <a:rPr lang="ru-RU" dirty="0" err="1" smtClean="0"/>
              <a:t>чорнобривці</a:t>
            </a:r>
            <a:r>
              <a:rPr lang="ru-RU" dirty="0" smtClean="0"/>
              <a:t> (Г. </a:t>
            </a:r>
            <a:r>
              <a:rPr lang="ru-RU" dirty="0" err="1" smtClean="0"/>
              <a:t>Квітка-Основ’яненко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3076" name="Picture 4" descr="Для учеников - Сайт педагога Галковой Елены Владимировны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3333750" cy="2562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4010691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656184"/>
          </a:xfrm>
        </p:spPr>
        <p:txBody>
          <a:bodyPr>
            <a:noAutofit/>
          </a:bodyPr>
          <a:lstStyle/>
          <a:p>
            <a:r>
              <a:rPr lang="ru-RU" sz="2400" b="1" dirty="0" err="1" smtClean="0"/>
              <a:t>Узагальнювальне</a:t>
            </a:r>
            <a:r>
              <a:rPr lang="ru-RU" sz="2400" b="1" dirty="0" smtClean="0"/>
              <a:t> слово – </a:t>
            </a:r>
            <a:br>
              <a:rPr lang="ru-RU" sz="2400" b="1" dirty="0" smtClean="0"/>
            </a:br>
            <a:r>
              <a:rPr lang="ru-RU" sz="2400" b="1" dirty="0" err="1" smtClean="0"/>
              <a:t>це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слово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загальним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значенням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щодо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перелічуваних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однорідних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членів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речення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воно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їхньою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об’єднувальною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назвою</a:t>
            </a:r>
            <a:endParaRPr lang="ru-RU" sz="2400" b="1" dirty="0">
              <a:solidFill>
                <a:srgbClr val="0058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196752"/>
            <a:ext cx="8424936" cy="5328592"/>
          </a:xfrm>
        </p:spPr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                  </a:t>
            </a:r>
          </a:p>
          <a:p>
            <a:pPr marL="0" indent="0">
              <a:buNone/>
            </a:pPr>
            <a:r>
              <a:rPr lang="uk-UA" dirty="0" smtClean="0"/>
              <a:t>                                 </a:t>
            </a:r>
            <a:r>
              <a:rPr lang="uk-UA" dirty="0" smtClean="0">
                <a:latin typeface="Monotype Corsiva" pitchFamily="66" charset="0"/>
              </a:rPr>
              <a:t>У небо піднялися </a:t>
            </a:r>
            <a:r>
              <a:rPr lang="uk-UA" dirty="0" err="1" smtClean="0">
                <a:latin typeface="Monotype Corsiva" pitchFamily="66" charset="0"/>
              </a:rPr>
              <a:t>різнокольрові</a:t>
            </a:r>
            <a:r>
              <a:rPr lang="uk-UA" dirty="0" smtClean="0">
                <a:latin typeface="Monotype Corsiva" pitchFamily="66" charset="0"/>
              </a:rPr>
              <a:t>  </a:t>
            </a:r>
          </a:p>
          <a:p>
            <a:pPr marL="0" indent="0">
              <a:buNone/>
            </a:pPr>
            <a:r>
              <a:rPr lang="uk-UA" dirty="0" smtClean="0">
                <a:latin typeface="Monotype Corsiva" pitchFamily="66" charset="0"/>
              </a:rPr>
              <a:t>                                    кульки: сині, зелені, червоні.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098" name="Picture 2" descr="5 різнокольорових кульок з романтичними принтами — замовити букет з  доставкою в Київ, Львів, Одесу, Дніпро, Харків та по всій Україні -  Flowers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2304256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3867593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err="1" smtClean="0"/>
              <a:t>Узагальновальним</a:t>
            </a:r>
            <a:r>
              <a:rPr lang="uk-UA" sz="2400" dirty="0" smtClean="0"/>
              <a:t> може  бути не тільки слово, а й  </a:t>
            </a:r>
            <a:r>
              <a:rPr lang="uk-UA" sz="2400" dirty="0" err="1" smtClean="0"/>
              <a:t>словоосполучення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З України у теплі краї щоосені відлітають перелітні птахи: граки, дикі качки, лебеді</a:t>
            </a:r>
            <a:endParaRPr lang="ru-RU" dirty="0"/>
          </a:p>
        </p:txBody>
      </p:sp>
      <p:pic>
        <p:nvPicPr>
          <p:cNvPr id="20482" name="Picture 2" descr="Ученик за партой. Анимированная картинк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861048"/>
            <a:ext cx="2520280" cy="2530252"/>
          </a:xfrm>
          <a:prstGeom prst="rect">
            <a:avLst/>
          </a:prstGeom>
          <a:noFill/>
        </p:spPr>
      </p:pic>
      <p:pic>
        <p:nvPicPr>
          <p:cNvPr id="20484" name="Picture 4" descr="Цікаві факти про перелітних птах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Узагальнювальне</a:t>
            </a:r>
            <a:r>
              <a:rPr lang="ru-RU" sz="2400" dirty="0" smtClean="0"/>
              <a:t> слово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тим</a:t>
            </a:r>
            <a:r>
              <a:rPr lang="ru-RU" sz="2400" dirty="0" smtClean="0"/>
              <a:t> самим членом </a:t>
            </a:r>
            <a:r>
              <a:rPr lang="ru-RU" sz="2400" dirty="0" err="1" smtClean="0"/>
              <a:t>речення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dirty="0" err="1" smtClean="0"/>
              <a:t>однорідні</a:t>
            </a:r>
            <a:r>
              <a:rPr lang="ru-RU" sz="2400" dirty="0" smtClean="0"/>
              <a:t> члени </a:t>
            </a:r>
            <a:r>
              <a:rPr lang="ru-RU" sz="2400" dirty="0" err="1" smtClean="0"/>
              <a:t>речення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воно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стосується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258816" cy="4525963"/>
          </a:xfrm>
        </p:spPr>
        <p:txBody>
          <a:bodyPr/>
          <a:lstStyle/>
          <a:p>
            <a:pPr algn="just">
              <a:buNone/>
            </a:pPr>
            <a:r>
              <a:rPr lang="uk-UA" dirty="0" smtClean="0"/>
              <a:t>      Із лісу ми повернулися з повними кошиками грибів: боровиків, маслюків, опеньок</a:t>
            </a:r>
            <a:endParaRPr lang="ru-RU" dirty="0"/>
          </a:p>
        </p:txBody>
      </p:sp>
      <p:sp>
        <p:nvSpPr>
          <p:cNvPr id="18434" name="AutoShape 2" descr="Грибна пора, або 16 грибних страв на будь-який сма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 descr="Грибна пора, або 16 грибних страв на будь-який сма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3528392" cy="3232424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332656"/>
          <a:ext cx="8472263" cy="3431710"/>
        </p:xfrm>
        <a:graphic>
          <a:graphicData uri="http://schemas.openxmlformats.org/drawingml/2006/table">
            <a:tbl>
              <a:tblPr/>
              <a:tblGrid>
                <a:gridCol w="2448272"/>
                <a:gridCol w="3024336"/>
                <a:gridCol w="2999655"/>
              </a:tblGrid>
              <a:tr h="239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>
                          <a:latin typeface="Times New Roman"/>
                          <a:ea typeface="Calibri"/>
                        </a:rPr>
                        <a:t>Двокрапка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>
                          <a:latin typeface="Times New Roman"/>
                          <a:ea typeface="Calibri"/>
                        </a:rPr>
                        <a:t>Тире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>
                          <a:latin typeface="Times New Roman"/>
                          <a:ea typeface="Calibri"/>
                        </a:rPr>
                        <a:t>Двокрапка і тире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Якщо перед ними стоїть узагальнююче слово: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УС: О, </a:t>
                      </a:r>
                      <a:r>
                        <a:rPr lang="uk-UA" sz="1800" b="1" dirty="0" err="1">
                          <a:latin typeface="Times New Roman"/>
                          <a:ea typeface="Calibri"/>
                        </a:rPr>
                        <a:t>О</a:t>
                      </a: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, О.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i="1" dirty="0" smtClean="0">
                          <a:latin typeface="Times New Roman"/>
                          <a:ea typeface="Calibri"/>
                        </a:rPr>
                        <a:t>Усе 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</a:rPr>
                        <a:t>бачить співець у широкім роздоллі: і небо, і море, красу світову. (Л. Українка).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Якщо після них стоїть узагальнююче слово: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О, </a:t>
                      </a:r>
                      <a:r>
                        <a:rPr lang="uk-UA" sz="1800" b="1" dirty="0" err="1">
                          <a:latin typeface="Times New Roman"/>
                          <a:ea typeface="Calibri"/>
                        </a:rPr>
                        <a:t>О</a:t>
                      </a: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, </a:t>
                      </a:r>
                      <a:r>
                        <a:rPr lang="uk-UA" sz="1800" b="1" dirty="0" err="1">
                          <a:latin typeface="Times New Roman"/>
                          <a:ea typeface="Calibri"/>
                        </a:rPr>
                        <a:t>О</a:t>
                      </a: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 – УС.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i="1" dirty="0">
                          <a:latin typeface="Times New Roman"/>
                          <a:ea typeface="Calibri"/>
                        </a:rPr>
                        <a:t>На пустирях, на рівчаках та неглибоких балках – скрізь росте ця невибаглива рослина.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Якщо перед ними стоїть узагальнююче слово і вони знаходяться в середині речення: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УС: О, </a:t>
                      </a:r>
                      <a:r>
                        <a:rPr lang="uk-UA" sz="1800" b="1" dirty="0" err="1">
                          <a:latin typeface="Times New Roman"/>
                          <a:ea typeface="Calibri"/>
                        </a:rPr>
                        <a:t>О</a:t>
                      </a: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, </a:t>
                      </a:r>
                      <a:r>
                        <a:rPr lang="uk-UA" sz="1800" b="1" dirty="0" err="1">
                          <a:latin typeface="Times New Roman"/>
                          <a:ea typeface="Calibri"/>
                        </a:rPr>
                        <a:t>О</a:t>
                      </a:r>
                      <a:r>
                        <a:rPr lang="uk-UA" sz="1800" b="1" dirty="0">
                          <a:latin typeface="Times New Roman"/>
                          <a:ea typeface="Calibri"/>
                        </a:rPr>
                        <a:t> - … 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i="1" dirty="0" smtClean="0">
                          <a:latin typeface="Times New Roman"/>
                          <a:ea typeface="Calibri"/>
                        </a:rPr>
                        <a:t>Усе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</a:rPr>
                        <a:t>: жито, пшениця й овес – разом поспіло і висипало зерно.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462" name="Picture 6" descr="Мальчик думает | Премиум векто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1400175" cy="3276601"/>
          </a:xfrm>
          <a:prstGeom prst="rect">
            <a:avLst/>
          </a:prstGeom>
          <a:noFill/>
        </p:spPr>
      </p:pic>
      <p:pic>
        <p:nvPicPr>
          <p:cNvPr id="19464" name="Picture 8" descr="ᐈ Мультяшный учитель фото, векторные картинки мультфильм учитель с  указателем | скачать на Depositphotos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789040"/>
            <a:ext cx="2000250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74711"/>
            <a:ext cx="4331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uk-UA" sz="2800" b="1" dirty="0" smtClean="0"/>
              <a:t> </a:t>
            </a:r>
            <a:r>
              <a:rPr lang="uk-UA" sz="2800" b="1" dirty="0" smtClean="0"/>
              <a:t>ДОМАШНЄ ЗАВДАННЯ</a:t>
            </a:r>
            <a:br>
              <a:rPr lang="uk-UA" sz="2800" b="1" dirty="0" smtClean="0"/>
            </a:br>
            <a:r>
              <a:rPr lang="uk-UA" sz="2800" b="1" dirty="0" err="1" smtClean="0"/>
              <a:t>Розставте</a:t>
            </a:r>
            <a:r>
              <a:rPr lang="uk-UA" sz="2800" b="1" dirty="0" smtClean="0"/>
              <a:t> </a:t>
            </a:r>
            <a:r>
              <a:rPr lang="uk-UA" sz="2800" b="1" smtClean="0"/>
              <a:t>розділові знаки</a:t>
            </a:r>
            <a:endParaRPr lang="ru-RU" sz="2800" dirty="0" smtClean="0"/>
          </a:p>
          <a:p>
            <a:pPr>
              <a:buNone/>
            </a:pPr>
            <a:r>
              <a:rPr lang="uk-UA" sz="2800" dirty="0" smtClean="0"/>
              <a:t>1. І </a:t>
            </a:r>
            <a:r>
              <a:rPr lang="uk-UA" sz="2800" dirty="0" smtClean="0"/>
              <a:t>барвінком </a:t>
            </a:r>
            <a:r>
              <a:rPr lang="uk-UA" sz="2800" dirty="0" smtClean="0"/>
              <a:t>і рутою і рястом </a:t>
            </a:r>
            <a:r>
              <a:rPr lang="uk-UA" sz="2800" dirty="0" smtClean="0"/>
              <a:t> </a:t>
            </a:r>
            <a:r>
              <a:rPr lang="uk-UA" sz="2800" dirty="0" smtClean="0"/>
              <a:t>квітчає весна землю, мов дівчину в зеленім гаї.</a:t>
            </a:r>
            <a:endParaRPr lang="ru-RU" sz="2800" dirty="0" smtClean="0"/>
          </a:p>
          <a:p>
            <a:pPr>
              <a:buNone/>
            </a:pPr>
            <a:r>
              <a:rPr lang="uk-UA" sz="2800" dirty="0" smtClean="0"/>
              <a:t>2.Лози кручі ліс </a:t>
            </a:r>
            <a:r>
              <a:rPr lang="uk-UA" sz="2800" dirty="0" smtClean="0"/>
              <a:t>все </a:t>
            </a:r>
            <a:r>
              <a:rPr lang="uk-UA" sz="2800" dirty="0" smtClean="0"/>
              <a:t> </a:t>
            </a:r>
            <a:r>
              <a:rPr lang="uk-UA" sz="2800" dirty="0" smtClean="0"/>
              <a:t>блищить і сяє на сонці.</a:t>
            </a:r>
            <a:endParaRPr lang="ru-RU" sz="2800" dirty="0" smtClean="0"/>
          </a:p>
          <a:p>
            <a:pPr>
              <a:buNone/>
            </a:pPr>
            <a:r>
              <a:rPr lang="uk-UA" sz="2800" dirty="0" smtClean="0"/>
              <a:t>3.Усе в чеканні </a:t>
            </a:r>
            <a:r>
              <a:rPr lang="uk-UA" sz="2800" dirty="0" smtClean="0"/>
              <a:t> </a:t>
            </a:r>
            <a:r>
              <a:rPr lang="uk-UA" sz="2800" dirty="0" smtClean="0"/>
              <a:t>спілі краплі </a:t>
            </a:r>
            <a:r>
              <a:rPr lang="uk-UA" sz="2800" dirty="0" smtClean="0"/>
              <a:t>рос </a:t>
            </a:r>
            <a:r>
              <a:rPr lang="uk-UA" sz="2800" dirty="0" smtClean="0"/>
              <a:t>земля і </a:t>
            </a:r>
            <a:r>
              <a:rPr lang="uk-UA" sz="2800" dirty="0" smtClean="0"/>
              <a:t>місяць </a:t>
            </a:r>
            <a:r>
              <a:rPr lang="uk-UA" sz="2800" dirty="0" smtClean="0"/>
              <a:t>вишні і тополі.</a:t>
            </a:r>
            <a:endParaRPr lang="ru-RU" sz="2800" dirty="0" smtClean="0"/>
          </a:p>
          <a:p>
            <a:pPr>
              <a:buNone/>
            </a:pPr>
            <a:r>
              <a:rPr lang="uk-UA" sz="2800" dirty="0" smtClean="0"/>
              <a:t>4.На городі вродили </a:t>
            </a:r>
            <a:r>
              <a:rPr lang="uk-UA" sz="2800" dirty="0" smtClean="0"/>
              <a:t>овочі картопля помідори і </a:t>
            </a:r>
            <a:r>
              <a:rPr lang="uk-UA" sz="2800" dirty="0" smtClean="0"/>
              <a:t>цибуля.</a:t>
            </a:r>
            <a:endParaRPr lang="ru-RU" sz="2800" dirty="0" smtClean="0"/>
          </a:p>
          <a:p>
            <a:pPr>
              <a:buNone/>
            </a:pPr>
            <a:r>
              <a:rPr lang="uk-UA" sz="2800" dirty="0" smtClean="0"/>
              <a:t>5.У саду ростуть </a:t>
            </a:r>
            <a:r>
              <a:rPr lang="uk-UA" sz="2800" dirty="0" smtClean="0"/>
              <a:t>дерева вишні </a:t>
            </a:r>
            <a:r>
              <a:rPr lang="uk-UA" sz="2800" dirty="0" err="1" smtClean="0"/>
              <a:t>троянди</a:t>
            </a:r>
            <a:r>
              <a:rPr lang="uk-UA" sz="2800" dirty="0" smtClean="0"/>
              <a:t> </a:t>
            </a:r>
            <a:r>
              <a:rPr lang="uk-UA" sz="2800" dirty="0" smtClean="0"/>
              <a:t>горіхи.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23555" name="Picture 3" descr="ученик png images | PNGE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492896"/>
            <a:ext cx="1008112" cy="214922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3300"/>
      </a:hlink>
      <a:folHlink>
        <a:srgbClr val="FFC99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264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Times New Roman</vt:lpstr>
      <vt:lpstr>Calibri</vt:lpstr>
      <vt:lpstr>Monotype Corsiva</vt:lpstr>
      <vt:lpstr>Matilda</vt:lpstr>
      <vt:lpstr>Тема Office</vt:lpstr>
      <vt:lpstr>Презентация PowerPoint</vt:lpstr>
      <vt:lpstr>Прочитайте. У реченнях першої колонки визначте однорідні члени речення. У реченнях другої колонки визначте слова або словосполучення, які об’єднують ці члени речення під однією назвою</vt:lpstr>
      <vt:lpstr>Узагальнювальне слово –  це слово із загальним значенням щодо перелічуваних однорідних членів речення, воно є їхньою об’єднувальною назвою</vt:lpstr>
      <vt:lpstr>Узагальновальним може  бути не тільки слово, а й  словоосполучення</vt:lpstr>
      <vt:lpstr>Узагальнювальне слово є тим самим членом речення, що й однорідні члени речення, яких воно стосується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Ранько</dc:creator>
  <cp:lastModifiedBy>TPCUSer</cp:lastModifiedBy>
  <cp:revision>42</cp:revision>
  <dcterms:created xsi:type="dcterms:W3CDTF">2019-08-10T19:30:32Z</dcterms:created>
  <dcterms:modified xsi:type="dcterms:W3CDTF">2022-04-09T13:05:12Z</dcterms:modified>
</cp:coreProperties>
</file>