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66" r:id="rId4"/>
    <p:sldId id="268" r:id="rId5"/>
    <p:sldId id="26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78" d="100"/>
          <a:sy n="78" d="100"/>
        </p:scale>
        <p:origin x="-850" y="-29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D0316-E618-490B-9CE3-4E207FF4C5B0}" type="datetimeFigureOut">
              <a:rPr lang="en-US" smtClean="0"/>
              <a:t>4/19/2022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60FFD-1FAB-40A6-B394-081E670A1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456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D0316-E618-490B-9CE3-4E207FF4C5B0}" type="datetimeFigureOut">
              <a:rPr lang="en-US" smtClean="0"/>
              <a:t>4/19/2022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60FFD-1FAB-40A6-B394-081E670A1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950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D0316-E618-490B-9CE3-4E207FF4C5B0}" type="datetimeFigureOut">
              <a:rPr lang="en-US" smtClean="0"/>
              <a:t>4/19/2022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60FFD-1FAB-40A6-B394-081E670A1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746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D0316-E618-490B-9CE3-4E207FF4C5B0}" type="datetimeFigureOut">
              <a:rPr lang="en-US" smtClean="0"/>
              <a:t>4/19/2022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60FFD-1FAB-40A6-B394-081E670A1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624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D0316-E618-490B-9CE3-4E207FF4C5B0}" type="datetimeFigureOut">
              <a:rPr lang="en-US" smtClean="0"/>
              <a:t>4/19/2022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60FFD-1FAB-40A6-B394-081E670A1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151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D0316-E618-490B-9CE3-4E207FF4C5B0}" type="datetimeFigureOut">
              <a:rPr lang="en-US" smtClean="0"/>
              <a:t>4/19/2022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60FFD-1FAB-40A6-B394-081E670A1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501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D0316-E618-490B-9CE3-4E207FF4C5B0}" type="datetimeFigureOut">
              <a:rPr lang="en-US" smtClean="0"/>
              <a:t>4/19/2022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60FFD-1FAB-40A6-B394-081E670A1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91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D0316-E618-490B-9CE3-4E207FF4C5B0}" type="datetimeFigureOut">
              <a:rPr lang="en-US" smtClean="0"/>
              <a:t>4/19/2022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60FFD-1FAB-40A6-B394-081E670A1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246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D0316-E618-490B-9CE3-4E207FF4C5B0}" type="datetimeFigureOut">
              <a:rPr lang="en-US" smtClean="0"/>
              <a:t>4/19/2022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60FFD-1FAB-40A6-B394-081E670A1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200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D0316-E618-490B-9CE3-4E207FF4C5B0}" type="datetimeFigureOut">
              <a:rPr lang="en-US" smtClean="0"/>
              <a:t>4/19/2022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60FFD-1FAB-40A6-B394-081E670A1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513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D0316-E618-490B-9CE3-4E207FF4C5B0}" type="datetimeFigureOut">
              <a:rPr lang="en-US" smtClean="0"/>
              <a:t>4/19/2022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60FFD-1FAB-40A6-B394-081E670A1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316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6D0316-E618-490B-9CE3-4E207FF4C5B0}" type="datetimeFigureOut">
              <a:rPr lang="en-US" smtClean="0"/>
              <a:t>4/19/2022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760FFD-1FAB-40A6-B394-081E670A1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217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998853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uk-UA" sz="9600" i="1" dirty="0" smtClean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Georgia" pitchFamily="18" charset="0"/>
              </a:rPr>
              <a:t>Звертання</a:t>
            </a:r>
            <a:r>
              <a:rPr lang="uk-UA" sz="9600" i="1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Georgia" pitchFamily="18" charset="0"/>
              </a:rPr>
              <a:t>, розділові знаки при </a:t>
            </a:r>
            <a:r>
              <a:rPr lang="uk-UA" sz="9600" i="1" dirty="0" smtClean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Georgia" pitchFamily="18" charset="0"/>
              </a:rPr>
              <a:t>звертанні</a:t>
            </a:r>
            <a:endParaRPr lang="ru-RU" sz="9600" i="1" dirty="0">
              <a:ln>
                <a:solidFill>
                  <a:srgbClr val="FFFF00"/>
                </a:solidFill>
              </a:ln>
              <a:solidFill>
                <a:schemeClr val="bg1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4318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128" y="265649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eorgia" pitchFamily="18" charset="0"/>
              </a:rPr>
              <a:t>1)	</a:t>
            </a:r>
            <a:r>
              <a:rPr lang="ru-RU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eorgia" pitchFamily="18" charset="0"/>
              </a:rPr>
              <a:t>Україно</a:t>
            </a:r>
            <a:r>
              <a:rPr lang="ru-RU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eorgia" pitchFamily="18" charset="0"/>
              </a:rPr>
              <a:t>, </a:t>
            </a:r>
            <a:r>
              <a:rPr lang="ru-RU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eorgia" pitchFamily="18" charset="0"/>
              </a:rPr>
              <a:t>ти</a:t>
            </a:r>
            <a:r>
              <a:rPr lang="ru-RU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eorgia" pitchFamily="18" charset="0"/>
              </a:rPr>
              <a:t> для мене диво </a:t>
            </a:r>
            <a:r>
              <a:rPr lang="ru-RU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eorgia" pitchFamily="18" charset="0"/>
              </a:rPr>
              <a:t/>
            </a:r>
            <a:br>
              <a:rPr lang="ru-RU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eorgia" pitchFamily="18" charset="0"/>
              </a:rPr>
            </a:br>
            <a:r>
              <a:rPr lang="ru-RU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eorgia" pitchFamily="18" charset="0"/>
              </a:rPr>
              <a:t>(</a:t>
            </a:r>
            <a:r>
              <a:rPr lang="ru-RU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eorgia" pitchFamily="18" charset="0"/>
              </a:rPr>
              <a:t>В. Симоненко)</a:t>
            </a:r>
            <a:br>
              <a:rPr lang="ru-RU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eorgia" pitchFamily="18" charset="0"/>
              </a:rPr>
            </a:br>
            <a:r>
              <a:rPr lang="ru-RU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eorgia" pitchFamily="18" charset="0"/>
              </a:rPr>
              <a:t>2)	</a:t>
            </a:r>
            <a:r>
              <a:rPr lang="ru-RU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eorgia" pitchFamily="18" charset="0"/>
              </a:rPr>
              <a:t>Любіть</a:t>
            </a:r>
            <a:r>
              <a:rPr lang="ru-RU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eorgia" pitchFamily="18" charset="0"/>
              </a:rPr>
              <a:t>, </a:t>
            </a:r>
            <a:r>
              <a:rPr lang="ru-RU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eorgia" pitchFamily="18" charset="0"/>
              </a:rPr>
              <a:t>діти</a:t>
            </a:r>
            <a:r>
              <a:rPr lang="ru-RU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eorgia" pitchFamily="18" charset="0"/>
              </a:rPr>
              <a:t>, </a:t>
            </a:r>
            <a:r>
              <a:rPr lang="ru-RU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eorgia" pitchFamily="18" charset="0"/>
              </a:rPr>
              <a:t>рідну</a:t>
            </a:r>
            <a:r>
              <a:rPr lang="ru-RU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eorgia" pitchFamily="18" charset="0"/>
              </a:rPr>
              <a:t> </a:t>
            </a:r>
            <a:r>
              <a:rPr lang="ru-RU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eorgia" pitchFamily="18" charset="0"/>
              </a:rPr>
              <a:t>мову</a:t>
            </a:r>
            <a:r>
              <a:rPr lang="ru-RU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eorgia" pitchFamily="18" charset="0"/>
              </a:rPr>
              <a:t>! </a:t>
            </a:r>
            <a:r>
              <a:rPr lang="ru-RU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eorgia" pitchFamily="18" charset="0"/>
              </a:rPr>
              <a:t/>
            </a:r>
            <a:br>
              <a:rPr lang="ru-RU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eorgia" pitchFamily="18" charset="0"/>
              </a:rPr>
            </a:br>
            <a:r>
              <a:rPr lang="ru-RU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eorgia" pitchFamily="18" charset="0"/>
              </a:rPr>
              <a:t>(</a:t>
            </a:r>
            <a:r>
              <a:rPr lang="ru-RU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eorgia" pitchFamily="18" charset="0"/>
              </a:rPr>
              <a:t>В. </a:t>
            </a:r>
            <a:r>
              <a:rPr lang="ru-RU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eorgia" pitchFamily="18" charset="0"/>
              </a:rPr>
              <a:t>Сухомлинський</a:t>
            </a:r>
            <a:r>
              <a:rPr lang="ru-RU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eorgia" pitchFamily="18" charset="0"/>
              </a:rPr>
              <a:t>)</a:t>
            </a:r>
            <a:br>
              <a:rPr lang="ru-RU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eorgia" pitchFamily="18" charset="0"/>
              </a:rPr>
            </a:br>
            <a:r>
              <a:rPr lang="ru-RU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eorgia" pitchFamily="18" charset="0"/>
              </a:rPr>
              <a:t>3)	</a:t>
            </a:r>
            <a:r>
              <a:rPr lang="ru-RU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eorgia" pitchFamily="18" charset="0"/>
              </a:rPr>
              <a:t>Ти</a:t>
            </a:r>
            <a:r>
              <a:rPr lang="ru-RU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eorgia" pitchFamily="18" charset="0"/>
              </a:rPr>
              <a:t> наше диво </a:t>
            </a:r>
            <a:r>
              <a:rPr lang="ru-RU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eorgia" pitchFamily="18" charset="0"/>
              </a:rPr>
              <a:t>калинове</a:t>
            </a:r>
            <a:r>
              <a:rPr lang="ru-RU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eorgia" pitchFamily="18" charset="0"/>
              </a:rPr>
              <a:t>, </a:t>
            </a:r>
            <a:r>
              <a:rPr lang="ru-RU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eorgia" pitchFamily="18" charset="0"/>
              </a:rPr>
              <a:t>кохана</a:t>
            </a:r>
            <a:r>
              <a:rPr lang="ru-RU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eorgia" pitchFamily="18" charset="0"/>
              </a:rPr>
              <a:t> </a:t>
            </a:r>
            <a:r>
              <a:rPr lang="ru-RU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eorgia" pitchFamily="18" charset="0"/>
              </a:rPr>
              <a:t>українська</a:t>
            </a:r>
            <a:r>
              <a:rPr lang="ru-RU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eorgia" pitchFamily="18" charset="0"/>
              </a:rPr>
              <a:t> </a:t>
            </a:r>
            <a:r>
              <a:rPr lang="ru-RU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eorgia" pitchFamily="18" charset="0"/>
              </a:rPr>
              <a:t>мово</a:t>
            </a:r>
            <a:r>
              <a:rPr lang="ru-RU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eorgia" pitchFamily="18" charset="0"/>
              </a:rPr>
              <a:t>! (</a:t>
            </a:r>
            <a:r>
              <a:rPr lang="ru-RU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eorgia" pitchFamily="18" charset="0"/>
              </a:rPr>
              <a:t>Д.Білоус</a:t>
            </a:r>
            <a:r>
              <a:rPr lang="ru-RU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eorgia" pitchFamily="18" charset="0"/>
              </a:rPr>
              <a:t>)</a:t>
            </a:r>
            <a:r>
              <a:rPr lang="ru-RU" sz="6000" b="1" i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eorgia" pitchFamily="18" charset="0"/>
              </a:rPr>
              <a:t/>
            </a:r>
            <a:br>
              <a:rPr lang="ru-RU" sz="6000" b="1" i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eorgia" pitchFamily="18" charset="0"/>
              </a:rPr>
            </a:br>
            <a:endParaRPr lang="ru-RU" sz="6000" b="1" i="1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463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31336" y="204901"/>
            <a:ext cx="40902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0" b="1" u="sng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СХЕМИ</a:t>
            </a:r>
            <a:endParaRPr lang="uk-UA" sz="8000" b="1" u="sng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9986" y="1721658"/>
            <a:ext cx="5216493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ctr">
              <a:buAutoNum type="arabicPeriod"/>
            </a:pPr>
            <a:r>
              <a:rPr lang="ru-RU" sz="6600" b="1" dirty="0" smtClean="0">
                <a:ln>
                  <a:solidFill>
                    <a:srgbClr val="C00000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ЗВ, … .</a:t>
            </a:r>
          </a:p>
          <a:p>
            <a:pPr marL="342900" indent="-342900" algn="ctr">
              <a:buAutoNum type="arabicPeriod"/>
            </a:pPr>
            <a:r>
              <a:rPr lang="ru-RU" sz="6600" b="1" dirty="0" smtClean="0">
                <a:ln>
                  <a:solidFill>
                    <a:srgbClr val="C00000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 , ЗВ, … .</a:t>
            </a:r>
          </a:p>
          <a:p>
            <a:pPr marL="342900" indent="-342900" algn="ctr">
              <a:buAutoNum type="arabicPeriod"/>
            </a:pPr>
            <a:r>
              <a:rPr lang="ru-RU" sz="6600" b="1" dirty="0" smtClean="0">
                <a:ln>
                  <a:solidFill>
                    <a:srgbClr val="C00000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 , ЗВ.</a:t>
            </a:r>
          </a:p>
          <a:p>
            <a:pPr marL="342900" indent="-342900" algn="ctr">
              <a:buAutoNum type="arabicPeriod"/>
            </a:pPr>
            <a:r>
              <a:rPr lang="ru-RU" sz="6600" b="1" dirty="0" smtClean="0">
                <a:ln>
                  <a:solidFill>
                    <a:srgbClr val="C00000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ЗВ!</a:t>
            </a:r>
            <a:endParaRPr lang="uk-UA" sz="6600" b="1" dirty="0">
              <a:ln>
                <a:solidFill>
                  <a:srgbClr val="C00000"/>
                </a:solidFill>
              </a:ln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2676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00" t="53375" r="18900" b="32094"/>
          <a:stretch/>
        </p:blipFill>
        <p:spPr bwMode="auto">
          <a:xfrm>
            <a:off x="436513" y="1606296"/>
            <a:ext cx="11318974" cy="24780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5193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61580" y="581936"/>
            <a:ext cx="932018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i="1" dirty="0" err="1" smtClean="0">
                <a:solidFill>
                  <a:srgbClr val="FFFF00"/>
                </a:solidFill>
                <a:latin typeface="Georgia" pitchFamily="18" charset="0"/>
                <a:cs typeface="Times New Roman" panose="02020603050405020304" pitchFamily="18" charset="0"/>
              </a:rPr>
              <a:t>Складіть</a:t>
            </a:r>
            <a:r>
              <a:rPr lang="ru-RU" sz="4000" b="1" i="1" dirty="0" smtClean="0">
                <a:solidFill>
                  <a:srgbClr val="FFFF00"/>
                </a:solidFill>
                <a:latin typeface="Georgia" pitchFamily="18" charset="0"/>
                <a:cs typeface="Times New Roman" panose="02020603050405020304" pitchFamily="18" charset="0"/>
              </a:rPr>
              <a:t> і </a:t>
            </a:r>
            <a:r>
              <a:rPr lang="ru-RU" sz="4000" b="1" i="1" dirty="0" err="1" smtClean="0">
                <a:solidFill>
                  <a:srgbClr val="FFFF00"/>
                </a:solidFill>
                <a:latin typeface="Georgia" pitchFamily="18" charset="0"/>
                <a:cs typeface="Times New Roman" panose="02020603050405020304" pitchFamily="18" charset="0"/>
              </a:rPr>
              <a:t>запишіть</a:t>
            </a:r>
            <a:r>
              <a:rPr lang="ru-RU" sz="4000" b="1" i="1" dirty="0" smtClean="0">
                <a:solidFill>
                  <a:srgbClr val="FFFF00"/>
                </a:solidFill>
                <a:latin typeface="Georgia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 smtClean="0">
                <a:solidFill>
                  <a:srgbClr val="FFFF00"/>
                </a:solidFill>
                <a:latin typeface="Georgia" pitchFamily="18" charset="0"/>
                <a:cs typeface="Times New Roman" panose="02020603050405020304" pitchFamily="18" charset="0"/>
              </a:rPr>
              <a:t>речення</a:t>
            </a:r>
            <a:r>
              <a:rPr lang="ru-RU" sz="4000" b="1" i="1" dirty="0" smtClean="0">
                <a:solidFill>
                  <a:srgbClr val="FFFF00"/>
                </a:solidFill>
                <a:latin typeface="Georgia" pitchFamily="18" charset="0"/>
                <a:cs typeface="Times New Roman" panose="02020603050405020304" pitchFamily="18" charset="0"/>
              </a:rPr>
              <a:t>, </a:t>
            </a:r>
          </a:p>
          <a:p>
            <a:pPr algn="ctr"/>
            <a:r>
              <a:rPr lang="ru-RU" sz="4000" b="1" i="1" dirty="0" smtClean="0">
                <a:solidFill>
                  <a:srgbClr val="FFFF00"/>
                </a:solidFill>
                <a:latin typeface="Georgia" pitchFamily="18" charset="0"/>
                <a:cs typeface="Times New Roman" panose="02020603050405020304" pitchFamily="18" charset="0"/>
              </a:rPr>
              <a:t>у </a:t>
            </a:r>
            <a:r>
              <a:rPr lang="ru-RU" sz="4000" b="1" i="1" dirty="0" err="1" smtClean="0">
                <a:solidFill>
                  <a:srgbClr val="FFFF00"/>
                </a:solidFill>
                <a:latin typeface="Georgia" pitchFamily="18" charset="0"/>
                <a:cs typeface="Times New Roman" panose="02020603050405020304" pitchFamily="18" charset="0"/>
              </a:rPr>
              <a:t>яких</a:t>
            </a:r>
            <a:r>
              <a:rPr lang="ru-RU" sz="4000" b="1" i="1" dirty="0" smtClean="0">
                <a:solidFill>
                  <a:srgbClr val="FFFF00"/>
                </a:solidFill>
                <a:latin typeface="Georgia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 smtClean="0">
                <a:solidFill>
                  <a:srgbClr val="FFFF00"/>
                </a:solidFill>
                <a:latin typeface="Georgia" pitchFamily="18" charset="0"/>
                <a:cs typeface="Times New Roman" panose="02020603050405020304" pitchFamily="18" charset="0"/>
              </a:rPr>
              <a:t>подані</a:t>
            </a:r>
            <a:r>
              <a:rPr lang="ru-RU" sz="4000" b="1" i="1" dirty="0" smtClean="0">
                <a:solidFill>
                  <a:srgbClr val="FFFF00"/>
                </a:solidFill>
                <a:latin typeface="Georgia" pitchFamily="18" charset="0"/>
                <a:cs typeface="Times New Roman" panose="02020603050405020304" pitchFamily="18" charset="0"/>
              </a:rPr>
              <a:t> слова </a:t>
            </a:r>
          </a:p>
          <a:p>
            <a:pPr algn="ctr"/>
            <a:r>
              <a:rPr lang="ru-RU" sz="4000" b="1" i="1" dirty="0" smtClean="0">
                <a:solidFill>
                  <a:srgbClr val="FFFF00"/>
                </a:solidFill>
                <a:latin typeface="Georgia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 smtClean="0">
                <a:solidFill>
                  <a:srgbClr val="FFFF00"/>
                </a:solidFill>
                <a:latin typeface="Georgia" pitchFamily="18" charset="0"/>
                <a:cs typeface="Times New Roman" panose="02020603050405020304" pitchFamily="18" charset="0"/>
              </a:rPr>
              <a:t>виступають</a:t>
            </a:r>
            <a:r>
              <a:rPr lang="ru-RU" sz="4000" b="1" i="1" dirty="0" smtClean="0">
                <a:solidFill>
                  <a:srgbClr val="FFFF00"/>
                </a:solidFill>
                <a:latin typeface="Georgia" pitchFamily="18" charset="0"/>
                <a:cs typeface="Times New Roman" panose="02020603050405020304" pitchFamily="18" charset="0"/>
              </a:rPr>
              <a:t> у </a:t>
            </a:r>
            <a:r>
              <a:rPr lang="ru-RU" sz="4000" b="1" i="1" dirty="0" err="1" smtClean="0">
                <a:solidFill>
                  <a:srgbClr val="FFFF00"/>
                </a:solidFill>
                <a:latin typeface="Georgia" pitchFamily="18" charset="0"/>
                <a:cs typeface="Times New Roman" panose="02020603050405020304" pitchFamily="18" charset="0"/>
              </a:rPr>
              <a:t>формі</a:t>
            </a:r>
            <a:r>
              <a:rPr lang="ru-RU" sz="4000" b="1" i="1" dirty="0" smtClean="0">
                <a:solidFill>
                  <a:srgbClr val="FFFF00"/>
                </a:solidFill>
                <a:latin typeface="Georgia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 smtClean="0">
                <a:solidFill>
                  <a:srgbClr val="FFFF00"/>
                </a:solidFill>
                <a:latin typeface="Georgia" pitchFamily="18" charset="0"/>
                <a:cs typeface="Times New Roman" panose="02020603050405020304" pitchFamily="18" charset="0"/>
              </a:rPr>
              <a:t>звертань</a:t>
            </a:r>
            <a:endParaRPr lang="uk-UA" sz="4000" b="1" i="1" dirty="0">
              <a:solidFill>
                <a:srgbClr val="FFFF00"/>
              </a:solidFill>
              <a:latin typeface="Georgia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05475" y="3114929"/>
            <a:ext cx="937628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6000" b="1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Georgia" pitchFamily="18" charset="0"/>
                <a:cs typeface="Times New Roman" panose="02020603050405020304" pitchFamily="18" charset="0"/>
              </a:rPr>
              <a:t>Син</a:t>
            </a:r>
            <a:r>
              <a:rPr lang="ru-RU" sz="60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Georgia" pitchFamily="18" charset="0"/>
                <a:cs typeface="Times New Roman" panose="02020603050405020304" pitchFamily="18" charset="0"/>
              </a:rPr>
              <a:t>,</a:t>
            </a:r>
            <a:r>
              <a:rPr lang="ru-RU" sz="60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Georgia" pitchFamily="18" charset="0"/>
                <a:cs typeface="Times New Roman" panose="02020603050405020304" pitchFamily="18" charset="0"/>
              </a:rPr>
              <a:t> </a:t>
            </a:r>
            <a:r>
              <a:rPr lang="ru-RU" sz="6000" b="1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Georgia" pitchFamily="18" charset="0"/>
                <a:cs typeface="Times New Roman" panose="02020603050405020304" pitchFamily="18" charset="0"/>
              </a:rPr>
              <a:t>мама,сестра,друг</a:t>
            </a:r>
            <a:endParaRPr lang="uk-UA" sz="6000" b="1" dirty="0">
              <a:solidFill>
                <a:schemeClr val="accent1">
                  <a:lumMod val="20000"/>
                  <a:lumOff val="80000"/>
                </a:schemeClr>
              </a:solidFill>
              <a:latin typeface="Georgia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8061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</TotalTime>
  <Words>44</Words>
  <Application>Microsoft Office PowerPoint</Application>
  <PresentationFormat>Произвольный</PresentationFormat>
  <Paragraphs>11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Office Theme</vt:lpstr>
      <vt:lpstr>Звертання, розділові знаки при звертанні</vt:lpstr>
      <vt:lpstr>1) Україно, ти для мене диво  (В. Симоненко) 2) Любіть, діти, рідну мову!  (В. Сухомлинський) 3) Ти наше диво калинове, кохана українська мово! (Д.Білоус)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User</dc:creator>
  <cp:lastModifiedBy>TPCUSer</cp:lastModifiedBy>
  <cp:revision>11</cp:revision>
  <dcterms:created xsi:type="dcterms:W3CDTF">2020-05-18T13:21:39Z</dcterms:created>
  <dcterms:modified xsi:type="dcterms:W3CDTF">2022-04-19T15:02:02Z</dcterms:modified>
</cp:coreProperties>
</file>