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5" r:id="rId3"/>
    <p:sldId id="279" r:id="rId4"/>
    <p:sldId id="278" r:id="rId5"/>
    <p:sldId id="259" r:id="rId6"/>
    <p:sldId id="260" r:id="rId7"/>
    <p:sldId id="261" r:id="rId8"/>
    <p:sldId id="263" r:id="rId9"/>
    <p:sldId id="264" r:id="rId10"/>
    <p:sldId id="262" r:id="rId11"/>
    <p:sldId id="265" r:id="rId12"/>
    <p:sldId id="267" r:id="rId13"/>
    <p:sldId id="266" r:id="rId14"/>
    <p:sldId id="268" r:id="rId15"/>
    <p:sldId id="269" r:id="rId16"/>
    <p:sldId id="270" r:id="rId17"/>
    <p:sldId id="272" r:id="rId18"/>
    <p:sldId id="273" r:id="rId1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>
        <p:scale>
          <a:sx n="90" d="100"/>
          <a:sy n="90" d="100"/>
        </p:scale>
        <p:origin x="-1234" y="-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ADE84-046C-4067-99CA-75224CA99B5E}" type="datetimeFigureOut">
              <a:rPr lang="uk-UA" smtClean="0"/>
              <a:pPr/>
              <a:t>16.04.2022</a:t>
            </a:fld>
            <a:endParaRPr lang="uk-UA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ADE84-046C-4067-99CA-75224CA99B5E}" type="datetimeFigureOut">
              <a:rPr lang="uk-UA" smtClean="0"/>
              <a:pPr/>
              <a:t>16.04.2022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ADE84-046C-4067-99CA-75224CA99B5E}" type="datetimeFigureOut">
              <a:rPr lang="uk-UA" smtClean="0"/>
              <a:pPr/>
              <a:t>16.04.2022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ADE84-046C-4067-99CA-75224CA99B5E}" type="datetimeFigureOut">
              <a:rPr lang="uk-UA" smtClean="0"/>
              <a:pPr/>
              <a:t>16.04.2022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ADE84-046C-4067-99CA-75224CA99B5E}" type="datetimeFigureOut">
              <a:rPr lang="uk-UA" smtClean="0"/>
              <a:pPr/>
              <a:t>16.04.2022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ADE84-046C-4067-99CA-75224CA99B5E}" type="datetimeFigureOut">
              <a:rPr lang="uk-UA" smtClean="0"/>
              <a:pPr/>
              <a:t>16.04.2022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ADE84-046C-4067-99CA-75224CA99B5E}" type="datetimeFigureOut">
              <a:rPr lang="uk-UA" smtClean="0"/>
              <a:pPr/>
              <a:t>16.04.2022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ADE84-046C-4067-99CA-75224CA99B5E}" type="datetimeFigureOut">
              <a:rPr lang="uk-UA" smtClean="0"/>
              <a:pPr/>
              <a:t>16.04.2022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ADE84-046C-4067-99CA-75224CA99B5E}" type="datetimeFigureOut">
              <a:rPr lang="uk-UA" smtClean="0"/>
              <a:pPr/>
              <a:t>16.04.2022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ADE84-046C-4067-99CA-75224CA99B5E}" type="datetimeFigureOut">
              <a:rPr lang="uk-UA" smtClean="0"/>
              <a:pPr/>
              <a:t>16.04.2022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5ADE84-046C-4067-99CA-75224CA99B5E}" type="datetimeFigureOut">
              <a:rPr lang="uk-UA" smtClean="0"/>
              <a:pPr/>
              <a:t>16.04.2022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75ADE84-046C-4067-99CA-75224CA99B5E}" type="datetimeFigureOut">
              <a:rPr lang="uk-UA" smtClean="0"/>
              <a:pPr/>
              <a:t>16.04.2022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6600" b="1" i="1" dirty="0" smtClean="0"/>
              <a:t>Числівники п</a:t>
            </a:r>
            <a:r>
              <a:rPr lang="uk-UA" sz="6600" b="1" i="1" dirty="0" smtClean="0"/>
              <a:t>рості</a:t>
            </a:r>
            <a:r>
              <a:rPr lang="uk-UA" sz="6600" b="1" i="1" dirty="0" smtClean="0"/>
              <a:t>, складні та </a:t>
            </a:r>
            <a:r>
              <a:rPr lang="uk-UA" sz="6600" b="1" i="1" dirty="0" smtClean="0"/>
              <a:t>складені</a:t>
            </a:r>
            <a:endParaRPr lang="uk-UA" sz="6600" b="1" i="1" dirty="0"/>
          </a:p>
        </p:txBody>
      </p:sp>
      <p:pic>
        <p:nvPicPr>
          <p:cNvPr id="6" name="Рисунок 5" descr="Leaves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142977" y="4429132"/>
            <a:ext cx="7572428" cy="22145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i="1" dirty="0" smtClean="0"/>
              <a:t>Сьогодні на уроці</a:t>
            </a:r>
            <a:endParaRPr lang="uk-UA" sz="54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Courier New" pitchFamily="49" charset="0"/>
              <a:buChar char="o"/>
            </a:pPr>
            <a:r>
              <a:rPr lang="uk-UA" sz="3600" i="1" dirty="0" smtClean="0"/>
              <a:t>Поглибимо знання про числівник як частину мови;</a:t>
            </a:r>
          </a:p>
          <a:p>
            <a:pPr algn="just">
              <a:buFont typeface="Courier New" pitchFamily="49" charset="0"/>
              <a:buChar char="o"/>
            </a:pPr>
            <a:r>
              <a:rPr lang="uk-UA" sz="3600" i="1" dirty="0" smtClean="0"/>
              <a:t>Ознайомимося із особливостями поділу числівників на групи;</a:t>
            </a:r>
          </a:p>
          <a:p>
            <a:pPr algn="just">
              <a:buFont typeface="Courier New" pitchFamily="49" charset="0"/>
              <a:buChar char="o"/>
            </a:pPr>
            <a:r>
              <a:rPr lang="uk-UA" sz="3600" i="1" dirty="0" smtClean="0"/>
              <a:t>Збагачуватимемо словниковий запас;</a:t>
            </a:r>
          </a:p>
          <a:p>
            <a:pPr algn="just">
              <a:buFont typeface="Courier New" pitchFamily="49" charset="0"/>
              <a:buChar char="o"/>
            </a:pPr>
            <a:r>
              <a:rPr lang="uk-UA" sz="3600" i="1" dirty="0" smtClean="0"/>
              <a:t>Виховуватимемо любов до рідного слова.</a:t>
            </a:r>
            <a:endParaRPr lang="uk-UA" sz="36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6600" dirty="0" smtClean="0"/>
              <a:t> </a:t>
            </a:r>
            <a:r>
              <a:rPr lang="uk-UA" sz="6600" i="1" dirty="0" smtClean="0"/>
              <a:t>Що означає числівник?</a:t>
            </a:r>
            <a:endParaRPr lang="uk-UA" sz="6600" i="1" dirty="0"/>
          </a:p>
        </p:txBody>
      </p:sp>
      <p:pic>
        <p:nvPicPr>
          <p:cNvPr id="4" name="Picture 4" descr="J025450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342900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uk-UA" dirty="0" smtClean="0"/>
              <a:t> </a:t>
            </a:r>
            <a:r>
              <a:rPr lang="uk-UA" sz="6000" i="1" dirty="0" smtClean="0"/>
              <a:t>Яку частину мови називають числівником?</a:t>
            </a:r>
          </a:p>
          <a:p>
            <a:pPr algn="just">
              <a:buNone/>
            </a:pPr>
            <a:endParaRPr lang="uk-UA" sz="5400" i="1" dirty="0"/>
          </a:p>
        </p:txBody>
      </p:sp>
      <p:pic>
        <p:nvPicPr>
          <p:cNvPr id="4" name="Picture 4" descr="J025450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3714752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uk-UA" dirty="0" smtClean="0"/>
              <a:t> </a:t>
            </a:r>
            <a:r>
              <a:rPr lang="uk-UA" sz="6600" i="1" dirty="0" smtClean="0"/>
              <a:t>На які групи поділяються числівники?</a:t>
            </a:r>
          </a:p>
        </p:txBody>
      </p:sp>
      <p:pic>
        <p:nvPicPr>
          <p:cNvPr id="4" name="Picture 4" descr="J025450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3643314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uk-UA" dirty="0" smtClean="0"/>
              <a:t> </a:t>
            </a:r>
            <a:r>
              <a:rPr lang="uk-UA" sz="6600" i="1" dirty="0" smtClean="0"/>
              <a:t>На які розряди поділяються кількісні числівники?</a:t>
            </a:r>
            <a:endParaRPr lang="uk-UA" sz="6600" i="1" dirty="0"/>
          </a:p>
        </p:txBody>
      </p:sp>
      <p:pic>
        <p:nvPicPr>
          <p:cNvPr id="4" name="Picture 4" descr="J025450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4071942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800" b="1" i="1" dirty="0" smtClean="0"/>
              <a:t>Запишіть кількісні числівники за розрядами</a:t>
            </a:r>
            <a:endParaRPr lang="uk-UA" sz="4800" b="1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357290" y="1857364"/>
          <a:ext cx="7572428" cy="4429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3107"/>
                <a:gridCol w="1893107"/>
                <a:gridCol w="1893107"/>
                <a:gridCol w="1893107"/>
              </a:tblGrid>
              <a:tr h="2908325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Власне кількісні</a:t>
                      </a:r>
                      <a:endParaRPr lang="uk-UA" sz="2800" dirty="0"/>
                    </a:p>
                  </a:txBody>
                  <a:tcPr marL="90577" marR="90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Дробові</a:t>
                      </a:r>
                      <a:endParaRPr lang="uk-UA" sz="2800" dirty="0"/>
                    </a:p>
                  </a:txBody>
                  <a:tcPr marL="90577" marR="90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Збірні</a:t>
                      </a:r>
                      <a:endParaRPr lang="uk-UA" sz="2800" dirty="0"/>
                    </a:p>
                  </a:txBody>
                  <a:tcPr marL="90577" marR="90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Неозначено-кількісні</a:t>
                      </a:r>
                      <a:endParaRPr lang="uk-UA" sz="2800" dirty="0"/>
                    </a:p>
                  </a:txBody>
                  <a:tcPr marL="90577" marR="90577"/>
                </a:tc>
              </a:tr>
              <a:tr h="1520831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 marL="90577" marR="90577"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 marL="90577" marR="90577"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 marL="90577" marR="90577"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 marL="90577" marR="90577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uk-UA" dirty="0" smtClean="0"/>
              <a:t>           </a:t>
            </a:r>
            <a:r>
              <a:rPr lang="uk-UA" sz="3600" b="1" i="1" dirty="0" smtClean="0"/>
              <a:t>Семеро, десятеро, дев'ять, стонадцять, п'ять цілих три десятих, чотири сьомих, кільканадцять, чимало, багато, п'ятнадцятеро, три четвертих, тридцять три, одинадцятеро, дев'ять цілих три десятих.</a:t>
            </a:r>
            <a:endParaRPr lang="uk-UA" sz="3600" b="1" i="1" dirty="0"/>
          </a:p>
        </p:txBody>
      </p:sp>
      <p:pic>
        <p:nvPicPr>
          <p:cNvPr id="4" name="Picture 4" descr="t1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5214950"/>
            <a:ext cx="3143240" cy="15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1429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i="1" dirty="0" smtClean="0"/>
              <a:t>Запишіть словосполучення, узгоджуючи збірний числівник з іменником</a:t>
            </a:r>
            <a:endParaRPr lang="uk-UA" sz="36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sz="4000" i="1" dirty="0" err="1" smtClean="0"/>
              <a:t>Два+товариш</a:t>
            </a:r>
            <a:r>
              <a:rPr lang="uk-UA" sz="4000" i="1" dirty="0" smtClean="0"/>
              <a:t>, </a:t>
            </a:r>
            <a:r>
              <a:rPr lang="uk-UA" sz="4000" i="1" dirty="0" err="1" smtClean="0"/>
              <a:t>три+депутат</a:t>
            </a:r>
            <a:r>
              <a:rPr lang="uk-UA" sz="4000" i="1" dirty="0" smtClean="0"/>
              <a:t>, </a:t>
            </a:r>
            <a:r>
              <a:rPr lang="uk-UA" sz="4000" i="1" dirty="0" err="1" smtClean="0"/>
              <a:t>вісім+качка</a:t>
            </a:r>
            <a:r>
              <a:rPr lang="uk-UA" sz="4000" i="1" dirty="0" smtClean="0"/>
              <a:t>,</a:t>
            </a:r>
          </a:p>
          <a:p>
            <a:pPr algn="ctr">
              <a:buNone/>
            </a:pPr>
            <a:r>
              <a:rPr lang="uk-UA" sz="4000" i="1" dirty="0" smtClean="0"/>
              <a:t>десять </a:t>
            </a:r>
            <a:r>
              <a:rPr lang="uk-UA" sz="4000" i="1" dirty="0" err="1" smtClean="0"/>
              <a:t>+фазан</a:t>
            </a:r>
            <a:r>
              <a:rPr lang="uk-UA" sz="4000" i="1" dirty="0" smtClean="0"/>
              <a:t>, </a:t>
            </a:r>
            <a:r>
              <a:rPr lang="uk-UA" sz="4000" i="1" dirty="0" err="1" smtClean="0"/>
              <a:t>п'ять+знайомий</a:t>
            </a:r>
            <a:r>
              <a:rPr lang="uk-UA" sz="4000" i="1" dirty="0" smtClean="0"/>
              <a:t>, </a:t>
            </a:r>
            <a:r>
              <a:rPr lang="uk-UA" sz="4000" i="1" dirty="0" err="1" smtClean="0"/>
              <a:t>дев'яносто+студент</a:t>
            </a:r>
            <a:r>
              <a:rPr lang="uk-UA" sz="4000" i="1" dirty="0" smtClean="0"/>
              <a:t>, </a:t>
            </a:r>
            <a:r>
              <a:rPr lang="uk-UA" sz="4000" i="1" dirty="0" err="1" smtClean="0"/>
              <a:t>три+інженер</a:t>
            </a:r>
            <a:r>
              <a:rPr lang="uk-UA" sz="4000" i="1" dirty="0" smtClean="0"/>
              <a:t>.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/>
          </a:p>
        </p:txBody>
      </p:sp>
      <p:pic>
        <p:nvPicPr>
          <p:cNvPr id="4" name="Рисунок 3" descr="10800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454" y="4786322"/>
            <a:ext cx="2214546" cy="17335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600" b="1" i="1" dirty="0" smtClean="0"/>
              <a:t>Складіть речення з фразеологізмами. Визначте розряд числівників.</a:t>
            </a:r>
            <a:endParaRPr lang="uk-UA" sz="36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uk-UA" dirty="0" smtClean="0"/>
          </a:p>
          <a:p>
            <a:pPr>
              <a:buFont typeface="Wingdings" pitchFamily="2" charset="2"/>
              <a:buChar char="Ø"/>
            </a:pPr>
            <a:r>
              <a:rPr lang="uk-UA" sz="4400" i="1" dirty="0" smtClean="0"/>
              <a:t>Бити в одну точку;</a:t>
            </a:r>
          </a:p>
          <a:p>
            <a:pPr>
              <a:buFont typeface="Wingdings" pitchFamily="2" charset="2"/>
              <a:buChar char="Ø"/>
            </a:pPr>
            <a:r>
              <a:rPr lang="uk-UA" sz="4400" i="1" dirty="0" smtClean="0"/>
              <a:t>Міряти однією міркою;</a:t>
            </a:r>
          </a:p>
          <a:p>
            <a:pPr>
              <a:buFont typeface="Wingdings" pitchFamily="2" charset="2"/>
              <a:buChar char="Ø"/>
            </a:pPr>
            <a:r>
              <a:rPr lang="uk-UA" sz="4400" i="1" dirty="0" smtClean="0"/>
              <a:t>Грати першу скрипку;</a:t>
            </a:r>
          </a:p>
          <a:p>
            <a:pPr>
              <a:buFont typeface="Wingdings" pitchFamily="2" charset="2"/>
              <a:buChar char="Ø"/>
            </a:pPr>
            <a:r>
              <a:rPr lang="uk-UA" sz="4400" i="1" dirty="0" smtClean="0"/>
              <a:t>У перших лавах.</a:t>
            </a:r>
            <a:endParaRPr lang="uk-UA" sz="4400" i="1" dirty="0"/>
          </a:p>
        </p:txBody>
      </p:sp>
      <p:pic>
        <p:nvPicPr>
          <p:cNvPr id="4" name="Рисунок 3" descr="10802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4071942"/>
            <a:ext cx="2581280" cy="25003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i="1" dirty="0" smtClean="0"/>
              <a:t>Гра </a:t>
            </a:r>
            <a:r>
              <a:rPr lang="uk-UA" sz="5400" b="1" i="1" dirty="0" err="1" smtClean="0"/>
              <a:t>“Хто</a:t>
            </a:r>
            <a:r>
              <a:rPr lang="uk-UA" sz="5400" b="1" i="1" dirty="0" smtClean="0"/>
              <a:t> швидше?”</a:t>
            </a:r>
            <a:endParaRPr lang="uk-UA" sz="54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4400" b="1" dirty="0" smtClean="0"/>
              <a:t>Утворіть числівники, запишіть їх</a:t>
            </a:r>
          </a:p>
          <a:p>
            <a:pPr algn="just">
              <a:buNone/>
            </a:pPr>
            <a:r>
              <a:rPr lang="uk-UA" sz="4000" i="1" dirty="0" smtClean="0"/>
              <a:t>        П'ять + сто, шість + десять, вісім + сто, тридцять + три, сто + чотири, три + десять, тисяча + шістдесят</a:t>
            </a:r>
            <a:endParaRPr lang="uk-UA" sz="4000" i="1" dirty="0"/>
          </a:p>
        </p:txBody>
      </p:sp>
      <p:pic>
        <p:nvPicPr>
          <p:cNvPr id="5" name="Рисунок 4" descr="BOOK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4" y="4786322"/>
            <a:ext cx="3014671" cy="1785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800" b="1" i="1" dirty="0" smtClean="0"/>
              <a:t>Групи числівників за будовою</a:t>
            </a:r>
            <a:endParaRPr lang="uk-UA" sz="4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00166" y="1500174"/>
          <a:ext cx="7358115" cy="4957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2705"/>
                <a:gridCol w="2452705"/>
                <a:gridCol w="2452705"/>
              </a:tblGrid>
              <a:tr h="2123289">
                <a:tc>
                  <a:txBody>
                    <a:bodyPr/>
                    <a:lstStyle/>
                    <a:p>
                      <a:pPr algn="ctr"/>
                      <a:r>
                        <a:rPr lang="uk-UA" sz="3200" i="1" dirty="0" smtClean="0"/>
                        <a:t>Прості</a:t>
                      </a:r>
                    </a:p>
                    <a:p>
                      <a:pPr algn="ctr"/>
                      <a:r>
                        <a:rPr lang="uk-UA" sz="3200" i="1" dirty="0" smtClean="0"/>
                        <a:t>(один корінь)</a:t>
                      </a:r>
                      <a:endParaRPr lang="uk-UA" sz="3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i="1" dirty="0" smtClean="0"/>
                        <a:t>Складні</a:t>
                      </a:r>
                    </a:p>
                    <a:p>
                      <a:pPr algn="ctr"/>
                      <a:r>
                        <a:rPr lang="uk-UA" sz="3200" i="1" dirty="0" smtClean="0"/>
                        <a:t> (два і більше коренів)</a:t>
                      </a:r>
                      <a:endParaRPr lang="uk-UA" sz="3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i="1" dirty="0" smtClean="0"/>
                        <a:t>Складені </a:t>
                      </a:r>
                    </a:p>
                    <a:p>
                      <a:pPr algn="ctr"/>
                      <a:r>
                        <a:rPr lang="uk-UA" sz="3200" i="1" dirty="0" smtClean="0"/>
                        <a:t>(два і більше слів)</a:t>
                      </a:r>
                      <a:endParaRPr lang="uk-UA" sz="3200" i="1" dirty="0"/>
                    </a:p>
                  </a:txBody>
                  <a:tcPr/>
                </a:tc>
              </a:tr>
              <a:tr h="2123289">
                <a:tc>
                  <a:txBody>
                    <a:bodyPr/>
                    <a:lstStyle/>
                    <a:p>
                      <a:pPr algn="just"/>
                      <a:r>
                        <a:rPr lang="uk-UA" sz="3600" dirty="0" smtClean="0"/>
                        <a:t>Два, сорок, сто, тисяча,</a:t>
                      </a:r>
                      <a:r>
                        <a:rPr lang="uk-UA" sz="3600" baseline="0" dirty="0" smtClean="0"/>
                        <a:t> мільйон, мільярд</a:t>
                      </a:r>
                      <a:endParaRPr lang="uk-U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3600" dirty="0" smtClean="0"/>
                        <a:t>П'ятдесят, чотириста,</a:t>
                      </a:r>
                    </a:p>
                    <a:p>
                      <a:pPr algn="just"/>
                      <a:r>
                        <a:rPr lang="uk-UA" sz="3600" dirty="0" smtClean="0"/>
                        <a:t>триста </a:t>
                      </a:r>
                    </a:p>
                    <a:p>
                      <a:pPr algn="just"/>
                      <a:endParaRPr lang="uk-U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3600" dirty="0" smtClean="0"/>
                        <a:t>Двадцять чотири, сто тридцять п'ять</a:t>
                      </a:r>
                      <a:endParaRPr lang="uk-UA" sz="3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000" b="1" i="1" dirty="0" smtClean="0"/>
              <a:t>Доберіть власні приклади до кожного стовпчика</a:t>
            </a:r>
            <a:endParaRPr lang="uk-UA" sz="4000" b="1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728" y="1643050"/>
          <a:ext cx="7499349" cy="4000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783"/>
                <a:gridCol w="2499783"/>
                <a:gridCol w="2499783"/>
              </a:tblGrid>
              <a:tr h="2290157">
                <a:tc>
                  <a:txBody>
                    <a:bodyPr/>
                    <a:lstStyle/>
                    <a:p>
                      <a:pPr algn="ctr"/>
                      <a:r>
                        <a:rPr lang="uk-UA" sz="4000" i="1" dirty="0" smtClean="0"/>
                        <a:t>Прості</a:t>
                      </a:r>
                      <a:endParaRPr lang="uk-UA" sz="4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000" i="1" dirty="0" smtClean="0"/>
                        <a:t>Складні</a:t>
                      </a:r>
                      <a:endParaRPr lang="uk-UA" sz="4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000" i="1" dirty="0" smtClean="0"/>
                        <a:t> Складені</a:t>
                      </a:r>
                      <a:endParaRPr lang="uk-UA" sz="4000" i="1" dirty="0"/>
                    </a:p>
                  </a:txBody>
                  <a:tcPr/>
                </a:tc>
              </a:tr>
              <a:tr h="1710371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i="1" dirty="0" smtClean="0"/>
              <a:t>Тренувальні вправи</a:t>
            </a:r>
            <a:endParaRPr lang="uk-UA" sz="54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 algn="just">
              <a:buAutoNum type="arabicPeriod"/>
            </a:pPr>
            <a:r>
              <a:rPr lang="uk-UA" sz="5400" i="1" dirty="0" smtClean="0"/>
              <a:t>Розібрати числівник </a:t>
            </a:r>
            <a:r>
              <a:rPr lang="uk-UA" sz="5400" b="1" i="1" u="sng" dirty="0" smtClean="0"/>
              <a:t>двісті </a:t>
            </a:r>
            <a:r>
              <a:rPr lang="uk-UA" sz="5400" i="1" dirty="0" smtClean="0"/>
              <a:t>за будовою.</a:t>
            </a:r>
            <a:endParaRPr lang="uk-UA" sz="5400" i="1" dirty="0"/>
          </a:p>
        </p:txBody>
      </p:sp>
      <p:pic>
        <p:nvPicPr>
          <p:cNvPr id="4" name="Рисунок 3" descr="FLOURISH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142976" y="3795712"/>
            <a:ext cx="7786741" cy="256224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uk-UA" sz="3600" i="1" dirty="0" smtClean="0"/>
              <a:t>2. Прочитайте числівники. Визначте їх вид за значенням і за будовою.</a:t>
            </a:r>
          </a:p>
          <a:p>
            <a:pPr algn="just">
              <a:buNone/>
            </a:pPr>
            <a:r>
              <a:rPr lang="uk-UA" dirty="0" smtClean="0"/>
              <a:t>        </a:t>
            </a:r>
            <a:r>
              <a:rPr lang="uk-UA" sz="3600" b="1" dirty="0" smtClean="0"/>
              <a:t>Двадцять три, </a:t>
            </a:r>
            <a:r>
              <a:rPr lang="uk-UA" sz="3600" b="1" dirty="0" err="1" smtClean="0"/>
              <a:t>три</a:t>
            </a:r>
            <a:r>
              <a:rPr lang="uk-UA" sz="3600" b="1" dirty="0" smtClean="0"/>
              <a:t> шості, дві восьмі, дев'ять, семеро, сорок три, дванадцять, п'ятдесят шість, дві десяті, одинадцять, сорок сім, двісті.</a:t>
            </a:r>
            <a:endParaRPr lang="uk-UA" sz="36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uk-UA" sz="3600" i="1" dirty="0" smtClean="0"/>
              <a:t>3. Від наведених сполучень утворіть прикметники та іменники.</a:t>
            </a:r>
          </a:p>
          <a:p>
            <a:pPr algn="just">
              <a:buNone/>
            </a:pPr>
            <a:r>
              <a:rPr lang="uk-UA" sz="4000" b="1" dirty="0" smtClean="0"/>
              <a:t>     100 років, 7 поверхів, 3 тижні, 6 днів, 15 метрів, 4 кути, 5 граней. 9 сторін.</a:t>
            </a:r>
            <a:endParaRPr lang="uk-UA" sz="4000" b="1" dirty="0"/>
          </a:p>
        </p:txBody>
      </p:sp>
      <p:pic>
        <p:nvPicPr>
          <p:cNvPr id="5" name="Рисунок 4" descr="10801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4500570"/>
            <a:ext cx="3214710" cy="1752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i="1" dirty="0" smtClean="0"/>
              <a:t>Домашнє завдання</a:t>
            </a:r>
            <a:endParaRPr lang="uk-UA" sz="54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uk-UA" b="1" i="1" dirty="0" smtClean="0"/>
              <a:t>      </a:t>
            </a:r>
            <a:r>
              <a:rPr lang="uk-UA" sz="3600" b="1" i="1" dirty="0" smtClean="0"/>
              <a:t>Визначити будову числівників. Записати словосполучення, замінивши цифри словами.</a:t>
            </a:r>
          </a:p>
          <a:p>
            <a:pPr>
              <a:buNone/>
            </a:pPr>
            <a:r>
              <a:rPr lang="uk-UA" sz="4000" i="1" dirty="0" smtClean="0"/>
              <a:t>   67 зошитів, 243, 56 копійок, 64, 37, 575 мільйонів, 25 мільярдів.</a:t>
            </a:r>
            <a:endParaRPr lang="uk-UA" sz="4000" i="1" dirty="0"/>
          </a:p>
        </p:txBody>
      </p:sp>
      <p:pic>
        <p:nvPicPr>
          <p:cNvPr id="4" name="Рисунок 3" descr="BOOK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4572008"/>
            <a:ext cx="3429024" cy="186214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7200" b="1" i="1" dirty="0" smtClean="0"/>
              <a:t>Бажаю успіхів!</a:t>
            </a:r>
            <a:endParaRPr lang="uk-UA" sz="7200" b="1" i="1" dirty="0"/>
          </a:p>
        </p:txBody>
      </p:sp>
      <p:pic>
        <p:nvPicPr>
          <p:cNvPr id="4" name="Рисунок 3" descr="BELLS7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900" y="2976562"/>
            <a:ext cx="4705380" cy="280989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91</TotalTime>
  <Words>379</Words>
  <Application>Microsoft Office PowerPoint</Application>
  <PresentationFormat>Экран (4:3)</PresentationFormat>
  <Paragraphs>53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Солнцестояние</vt:lpstr>
      <vt:lpstr>Презентация PowerPoint</vt:lpstr>
      <vt:lpstr>Сьогодні на уроці</vt:lpstr>
      <vt:lpstr>Презентация PowerPoint</vt:lpstr>
      <vt:lpstr>Презентация PowerPoint</vt:lpstr>
      <vt:lpstr>Презентация PowerPoint</vt:lpstr>
      <vt:lpstr>Презентация PowerPoint</vt:lpstr>
      <vt:lpstr>Запишіть кількісні числівники за розрядами</vt:lpstr>
      <vt:lpstr>Презентация PowerPoint</vt:lpstr>
      <vt:lpstr>Запишіть словосполучення, узгоджуючи збірний числівник з іменником</vt:lpstr>
      <vt:lpstr>Складіть речення з фразеологізмами. Визначте розряд числівників.</vt:lpstr>
      <vt:lpstr>Гра “Хто швидше?”</vt:lpstr>
      <vt:lpstr>Групи числівників за будовою</vt:lpstr>
      <vt:lpstr>Доберіть власні приклади до кожного стовпчика</vt:lpstr>
      <vt:lpstr>Тренувальні вправи</vt:lpstr>
      <vt:lpstr>Презентация PowerPoint</vt:lpstr>
      <vt:lpstr>Презентация PowerPoint</vt:lpstr>
      <vt:lpstr>Домашнє завдання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Оксана</dc:creator>
  <cp:lastModifiedBy>TPCUSer</cp:lastModifiedBy>
  <cp:revision>11</cp:revision>
  <dcterms:created xsi:type="dcterms:W3CDTF">2011-03-10T10:14:57Z</dcterms:created>
  <dcterms:modified xsi:type="dcterms:W3CDTF">2022-04-16T13:36:30Z</dcterms:modified>
</cp:coreProperties>
</file>