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7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5" r:id="rId8"/>
    <p:sldId id="267" r:id="rId9"/>
    <p:sldId id="268" r:id="rId10"/>
    <p:sldId id="271" r:id="rId11"/>
    <p:sldId id="270" r:id="rId12"/>
    <p:sldId id="264" r:id="rId13"/>
    <p:sldId id="269" r:id="rId14"/>
    <p:sldId id="274" r:id="rId15"/>
    <p:sldId id="278" r:id="rId16"/>
    <p:sldId id="275" r:id="rId17"/>
    <p:sldId id="276" r:id="rId18"/>
    <p:sldId id="277" r:id="rId19"/>
    <p:sldId id="279" r:id="rId20"/>
    <p:sldId id="281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703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326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656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994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846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717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039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457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782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283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291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3A435EF-464E-4B7C-A667-75964CB9C034}" type="datetimeFigureOut">
              <a:rPr lang="uk-UA" smtClean="0"/>
              <a:t>23.04.2022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82245DF-CA6F-4C38-9CAB-1C6A0497D2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656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302960"/>
          </a:xfrm>
        </p:spPr>
        <p:txBody>
          <a:bodyPr>
            <a:normAutofit fontScale="90000"/>
          </a:bodyPr>
          <a:lstStyle/>
          <a:p>
            <a:r>
              <a:rPr lang="uk-UA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Відмінювання Числівників. </a:t>
            </a:r>
            <a:r>
              <a:rPr lang="uk-UA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Тренувальні вправи</a:t>
            </a:r>
            <a:endParaRPr lang="uk-UA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236" y="3884538"/>
            <a:ext cx="4668982" cy="260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36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19" y="429491"/>
            <a:ext cx="8146473" cy="61098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9" y="429491"/>
            <a:ext cx="3324923" cy="22409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1506" y="4030373"/>
            <a:ext cx="3525908" cy="239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0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11083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u="sng" dirty="0" smtClean="0">
                <a:solidFill>
                  <a:schemeClr val="accent2"/>
                </a:solidFill>
              </a:rPr>
              <a:t>ВПРАВА 1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Кількісні й порядкові числівники розподілити </a:t>
            </a:r>
            <a:br>
              <a:rPr lang="uk-UA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 колонки.</a:t>
            </a:r>
            <a:endParaRPr lang="uk-UA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5649" y="2119745"/>
            <a:ext cx="9872871" cy="4156363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uk-UA" sz="4000" b="1" dirty="0" smtClean="0">
                <a:solidFill>
                  <a:srgbClr val="002060"/>
                </a:solidFill>
              </a:rPr>
              <a:t>Мільйон, кілька, третій, сто чотири, обидва, сто двадцять перший, семеро, тримільйонний, дві цілі і одна друга, сорок, сотий, кільканадцять.</a:t>
            </a:r>
            <a:endParaRPr lang="uk-UA" sz="40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81" y="4806228"/>
            <a:ext cx="2590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4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49382"/>
            <a:ext cx="9875520" cy="157941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9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Зауважте!</a:t>
            </a:r>
            <a:r>
              <a:rPr lang="uk-UA" dirty="0" smtClean="0">
                <a:solidFill>
                  <a:schemeClr val="accent2"/>
                </a:solidFill>
              </a:rPr>
              <a:t/>
            </a:r>
            <a:br>
              <a:rPr lang="uk-UA" dirty="0" smtClean="0">
                <a:solidFill>
                  <a:schemeClr val="accent2"/>
                </a:solidFill>
              </a:rPr>
            </a:br>
            <a:r>
              <a:rPr lang="uk-UA" sz="3600" b="1" dirty="0" smtClean="0">
                <a:solidFill>
                  <a:schemeClr val="accent2"/>
                </a:solidFill>
              </a:rPr>
              <a:t>Не плутайте числівники з іншими частинами мови.</a:t>
            </a:r>
            <a:endParaRPr lang="uk-UA" sz="36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1115" y="1965960"/>
            <a:ext cx="10259290" cy="413004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3600" b="1" dirty="0" smtClean="0">
                <a:solidFill>
                  <a:schemeClr val="accent2"/>
                </a:solidFill>
              </a:rPr>
              <a:t>ІМЕННИКИ:</a:t>
            </a:r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</a:rPr>
              <a:t> двійка, десяток, сотня, половина, третина, чверть.</a:t>
            </a:r>
          </a:p>
          <a:p>
            <a:pPr marL="45720" indent="0">
              <a:buNone/>
            </a:pPr>
            <a:r>
              <a:rPr lang="uk-UA" sz="3600" b="1" dirty="0" smtClean="0">
                <a:solidFill>
                  <a:schemeClr val="accent2"/>
                </a:solidFill>
              </a:rPr>
              <a:t>ПРИКМЕТНИКИ:</a:t>
            </a:r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uk-UA" sz="3600" b="1" dirty="0" err="1" smtClean="0">
                <a:solidFill>
                  <a:schemeClr val="accent4">
                    <a:lumMod val="75000"/>
                  </a:schemeClr>
                </a:solidFill>
              </a:rPr>
              <a:t>чотирьохповерховий</a:t>
            </a:r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</a:rPr>
              <a:t>, поодинокий, парний.</a:t>
            </a:r>
          </a:p>
          <a:p>
            <a:pPr marL="45720" indent="0">
              <a:buNone/>
            </a:pPr>
            <a:r>
              <a:rPr lang="uk-UA" sz="3600" b="1" dirty="0" smtClean="0">
                <a:solidFill>
                  <a:schemeClr val="accent2"/>
                </a:solidFill>
              </a:rPr>
              <a:t>ПРИСЛІВНИКИ: </a:t>
            </a:r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</a:rPr>
              <a:t>утроє, двічі, по-перше.</a:t>
            </a:r>
          </a:p>
          <a:p>
            <a:pPr marL="45720" indent="0">
              <a:buNone/>
            </a:pPr>
            <a:r>
              <a:rPr lang="uk-UA" sz="3600" b="1" dirty="0" smtClean="0">
                <a:solidFill>
                  <a:schemeClr val="accent2"/>
                </a:solidFill>
              </a:rPr>
              <a:t>ДІЄСЛОВА:</a:t>
            </a:r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</a:rPr>
              <a:t> подвоїти, розполовинити.</a:t>
            </a:r>
            <a:endParaRPr lang="uk-UA" sz="3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165" y="4947589"/>
            <a:ext cx="2924606" cy="167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32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748145"/>
          </a:xfrm>
        </p:spPr>
        <p:txBody>
          <a:bodyPr>
            <a:noAutofit/>
          </a:bodyPr>
          <a:lstStyle/>
          <a:p>
            <a:pPr algn="ctr"/>
            <a:r>
              <a:rPr lang="uk-UA" sz="6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endParaRPr lang="uk-UA" sz="6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745672"/>
            <a:ext cx="9872872" cy="435032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4000" b="1" u="sng" dirty="0" smtClean="0">
                <a:solidFill>
                  <a:schemeClr val="accent4">
                    <a:lumMod val="50000"/>
                  </a:schemeClr>
                </a:solidFill>
              </a:rPr>
              <a:t>Числівниками є всі слова рядка</a:t>
            </a:r>
          </a:p>
          <a:p>
            <a:pPr marL="45720" indent="0">
              <a:buNone/>
            </a:pP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А три,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третій</a:t>
            </a: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третина</a:t>
            </a: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троє</a:t>
            </a:r>
            <a:endParaRPr lang="ru-RU" sz="44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Б десять, десяток, десятеро,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десята</a:t>
            </a:r>
            <a:endParaRPr lang="ru-RU" sz="44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В два,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двійко</a:t>
            </a: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двоє</a:t>
            </a: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обидва</a:t>
            </a:r>
            <a:endParaRPr lang="ru-RU" sz="44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Г </a:t>
            </a:r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</a:rPr>
              <a:t>четверо</a:t>
            </a: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чотири</a:t>
            </a: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чверть</a:t>
            </a: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4400" b="1" dirty="0" err="1">
                <a:solidFill>
                  <a:schemeClr val="accent4">
                    <a:lumMod val="50000"/>
                  </a:schemeClr>
                </a:solidFill>
              </a:rPr>
              <a:t>четверті</a:t>
            </a:r>
            <a:endParaRPr lang="uk-UA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0085" y="250247"/>
            <a:ext cx="3266123" cy="186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32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144087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9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ВПРАВА 2</a:t>
            </a:r>
            <a:r>
              <a:rPr lang="uk-U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dirty="0" smtClean="0">
                <a:solidFill>
                  <a:schemeClr val="accent2"/>
                </a:solidFill>
              </a:rPr>
              <a:t>Виберіть із дужок потрібне слово.</a:t>
            </a:r>
            <a:br>
              <a:rPr lang="uk-UA" b="1" dirty="0" smtClean="0">
                <a:solidFill>
                  <a:schemeClr val="accent2"/>
                </a:solidFill>
              </a:rPr>
            </a:br>
            <a:endParaRPr lang="uk-UA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6218" y="2050473"/>
            <a:ext cx="8659090" cy="4045527"/>
          </a:xfrm>
        </p:spPr>
        <p:txBody>
          <a:bodyPr/>
          <a:lstStyle/>
          <a:p>
            <a:pPr marL="45720" indent="0">
              <a:buNone/>
            </a:pPr>
            <a:r>
              <a:rPr lang="uk-UA" sz="4000" b="1" dirty="0">
                <a:solidFill>
                  <a:schemeClr val="accent4">
                    <a:lumMod val="50000"/>
                  </a:schemeClr>
                </a:solidFill>
              </a:rPr>
              <a:t>т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роє (хлоп</a:t>
            </a:r>
            <a:r>
              <a:rPr lang="en-US" sz="4000" b="1" dirty="0" smtClean="0">
                <a:solidFill>
                  <a:schemeClr val="accent4">
                    <a:lumMod val="50000"/>
                  </a:schemeClr>
                </a:solidFill>
              </a:rPr>
              <a:t>’</a:t>
            </a:r>
            <a:r>
              <a:rPr lang="uk-UA" sz="4000" b="1" dirty="0" err="1" smtClean="0">
                <a:solidFill>
                  <a:schemeClr val="accent4">
                    <a:lumMod val="50000"/>
                  </a:schemeClr>
                </a:solidFill>
              </a:rPr>
              <a:t>ят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, зошитів)</a:t>
            </a:r>
          </a:p>
          <a:p>
            <a:pPr marL="45720" indent="0">
              <a:buNone/>
            </a:pPr>
            <a:r>
              <a:rPr lang="uk-UA" sz="4000" b="1" dirty="0">
                <a:solidFill>
                  <a:schemeClr val="accent4">
                    <a:lumMod val="50000"/>
                  </a:schemeClr>
                </a:solidFill>
              </a:rPr>
              <a:t>ч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етверо( будинків, пташенят)</a:t>
            </a:r>
          </a:p>
          <a:p>
            <a:pPr marL="45720" indent="0">
              <a:buNone/>
            </a:pPr>
            <a:r>
              <a:rPr lang="uk-UA" sz="4000" b="1" dirty="0">
                <a:solidFill>
                  <a:schemeClr val="accent4">
                    <a:lumMod val="50000"/>
                  </a:schemeClr>
                </a:solidFill>
              </a:rPr>
              <a:t>ш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естеро (автомобілів, коліс)</a:t>
            </a:r>
          </a:p>
          <a:p>
            <a:pPr marL="45720" indent="0">
              <a:buNone/>
            </a:pPr>
            <a:r>
              <a:rPr lang="uk-UA" sz="4000" b="1" dirty="0">
                <a:solidFill>
                  <a:schemeClr val="accent4">
                    <a:lumMod val="50000"/>
                  </a:schemeClr>
                </a:solidFill>
              </a:rPr>
              <a:t>д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есятеро (сестер, братів)</a:t>
            </a:r>
          </a:p>
          <a:p>
            <a:pPr marL="45720" indent="0">
              <a:buNone/>
            </a:pPr>
            <a:r>
              <a:rPr lang="uk-UA" sz="4000" b="1" dirty="0">
                <a:solidFill>
                  <a:schemeClr val="accent4">
                    <a:lumMod val="50000"/>
                  </a:schemeClr>
                </a:solidFill>
              </a:rPr>
              <a:t>д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воє ( возів, саней)</a:t>
            </a:r>
          </a:p>
          <a:p>
            <a:endParaRPr lang="uk-U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74" y="4679968"/>
            <a:ext cx="3367952" cy="192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50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17418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 СЕБЕ! </a:t>
            </a:r>
            <a:endParaRPr lang="uk-U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20982"/>
            <a:ext cx="10406272" cy="4475018"/>
          </a:xfrm>
        </p:spPr>
        <p:txBody>
          <a:bodyPr>
            <a:normAutofit lnSpcReduction="10000"/>
          </a:bodyPr>
          <a:lstStyle/>
          <a:p>
            <a:pPr marL="45720" lvl="0" indent="0">
              <a:buClr>
                <a:srgbClr val="A6B727"/>
              </a:buClr>
              <a:buNone/>
            </a:pPr>
            <a:r>
              <a:rPr lang="uk-UA" sz="4000" b="1" dirty="0" smtClean="0">
                <a:solidFill>
                  <a:srgbClr val="418AB3">
                    <a:lumMod val="50000"/>
                  </a:srgbClr>
                </a:solidFill>
              </a:rPr>
              <a:t>                      троє </a:t>
            </a:r>
            <a:r>
              <a:rPr lang="uk-UA" sz="4000" b="1" dirty="0">
                <a:solidFill>
                  <a:srgbClr val="418AB3">
                    <a:lumMod val="50000"/>
                  </a:srgbClr>
                </a:solidFill>
              </a:rPr>
              <a:t>(</a:t>
            </a:r>
            <a:r>
              <a:rPr lang="uk-UA" sz="4000" b="1" dirty="0">
                <a:solidFill>
                  <a:srgbClr val="C00000"/>
                </a:solidFill>
              </a:rPr>
              <a:t>хлоп</a:t>
            </a:r>
            <a:r>
              <a:rPr lang="en-US" sz="4000" b="1" dirty="0">
                <a:solidFill>
                  <a:srgbClr val="C00000"/>
                </a:solidFill>
              </a:rPr>
              <a:t>’</a:t>
            </a:r>
            <a:r>
              <a:rPr lang="uk-UA" sz="4000" b="1" dirty="0" err="1">
                <a:solidFill>
                  <a:srgbClr val="C00000"/>
                </a:solidFill>
              </a:rPr>
              <a:t>ят</a:t>
            </a:r>
            <a:r>
              <a:rPr lang="uk-UA" sz="4000" b="1" dirty="0">
                <a:solidFill>
                  <a:srgbClr val="418AB3">
                    <a:lumMod val="50000"/>
                  </a:srgbClr>
                </a:solidFill>
              </a:rPr>
              <a:t>, зошитів)</a:t>
            </a:r>
          </a:p>
          <a:p>
            <a:pPr marL="45720" lvl="0" indent="0">
              <a:buClr>
                <a:srgbClr val="A6B727"/>
              </a:buClr>
              <a:buNone/>
            </a:pPr>
            <a:r>
              <a:rPr lang="uk-UA" sz="4000" b="1" dirty="0" smtClean="0">
                <a:solidFill>
                  <a:srgbClr val="418AB3">
                    <a:lumMod val="50000"/>
                  </a:srgbClr>
                </a:solidFill>
              </a:rPr>
              <a:t>                      четверо</a:t>
            </a:r>
            <a:r>
              <a:rPr lang="uk-UA" sz="4000" b="1" dirty="0">
                <a:solidFill>
                  <a:srgbClr val="418AB3">
                    <a:lumMod val="50000"/>
                  </a:srgbClr>
                </a:solidFill>
              </a:rPr>
              <a:t>( будинків, </a:t>
            </a:r>
            <a:r>
              <a:rPr lang="uk-UA" sz="4000" b="1" dirty="0">
                <a:solidFill>
                  <a:srgbClr val="C00000"/>
                </a:solidFill>
              </a:rPr>
              <a:t>пташенят</a:t>
            </a:r>
            <a:r>
              <a:rPr lang="uk-UA" sz="4000" b="1" dirty="0">
                <a:solidFill>
                  <a:srgbClr val="418AB3">
                    <a:lumMod val="50000"/>
                  </a:srgbClr>
                </a:solidFill>
              </a:rPr>
              <a:t>)</a:t>
            </a:r>
          </a:p>
          <a:p>
            <a:pPr marL="45720" lvl="0" indent="0">
              <a:buClr>
                <a:srgbClr val="A6B727"/>
              </a:buClr>
              <a:buNone/>
            </a:pPr>
            <a:r>
              <a:rPr lang="uk-UA" sz="4000" b="1" dirty="0" smtClean="0">
                <a:solidFill>
                  <a:srgbClr val="418AB3">
                    <a:lumMod val="50000"/>
                  </a:srgbClr>
                </a:solidFill>
              </a:rPr>
              <a:t>                      шестеро </a:t>
            </a:r>
            <a:r>
              <a:rPr lang="uk-UA" sz="4000" b="1" dirty="0">
                <a:solidFill>
                  <a:srgbClr val="418AB3">
                    <a:lumMod val="50000"/>
                  </a:srgbClr>
                </a:solidFill>
              </a:rPr>
              <a:t>(автомобілів, </a:t>
            </a:r>
            <a:r>
              <a:rPr lang="uk-UA" sz="4000" b="1" dirty="0">
                <a:solidFill>
                  <a:srgbClr val="C00000"/>
                </a:solidFill>
              </a:rPr>
              <a:t>коліс</a:t>
            </a:r>
            <a:r>
              <a:rPr lang="uk-UA" sz="4000" b="1" dirty="0">
                <a:solidFill>
                  <a:srgbClr val="418AB3">
                    <a:lumMod val="50000"/>
                  </a:srgbClr>
                </a:solidFill>
              </a:rPr>
              <a:t>)</a:t>
            </a:r>
          </a:p>
          <a:p>
            <a:pPr marL="45720" lvl="0" indent="0">
              <a:buClr>
                <a:srgbClr val="A6B727"/>
              </a:buClr>
              <a:buNone/>
            </a:pPr>
            <a:r>
              <a:rPr lang="uk-UA" sz="4000" b="1" dirty="0" smtClean="0">
                <a:solidFill>
                  <a:srgbClr val="418AB3">
                    <a:lumMod val="50000"/>
                  </a:srgbClr>
                </a:solidFill>
              </a:rPr>
              <a:t>                      десятеро </a:t>
            </a:r>
            <a:r>
              <a:rPr lang="uk-UA" sz="4000" b="1" dirty="0">
                <a:solidFill>
                  <a:srgbClr val="418AB3">
                    <a:lumMod val="50000"/>
                  </a:srgbClr>
                </a:solidFill>
              </a:rPr>
              <a:t>(сестер, </a:t>
            </a:r>
            <a:r>
              <a:rPr lang="uk-UA" sz="4000" b="1" dirty="0">
                <a:solidFill>
                  <a:srgbClr val="C00000"/>
                </a:solidFill>
              </a:rPr>
              <a:t>братів</a:t>
            </a:r>
            <a:r>
              <a:rPr lang="uk-UA" sz="4000" b="1" dirty="0">
                <a:solidFill>
                  <a:srgbClr val="418AB3">
                    <a:lumMod val="50000"/>
                  </a:srgbClr>
                </a:solidFill>
              </a:rPr>
              <a:t>)</a:t>
            </a:r>
          </a:p>
          <a:p>
            <a:pPr marL="45720" lvl="0" indent="0">
              <a:buClr>
                <a:srgbClr val="A6B727"/>
              </a:buClr>
              <a:buNone/>
            </a:pPr>
            <a:r>
              <a:rPr lang="uk-UA" sz="4000" b="1" dirty="0" smtClean="0">
                <a:solidFill>
                  <a:srgbClr val="418AB3">
                    <a:lumMod val="50000"/>
                  </a:srgbClr>
                </a:solidFill>
              </a:rPr>
              <a:t>                      двоє </a:t>
            </a:r>
            <a:r>
              <a:rPr lang="uk-UA" sz="4000" b="1" dirty="0">
                <a:solidFill>
                  <a:srgbClr val="418AB3">
                    <a:lumMod val="50000"/>
                  </a:srgbClr>
                </a:solidFill>
              </a:rPr>
              <a:t>( возів, </a:t>
            </a:r>
            <a:r>
              <a:rPr lang="uk-UA" sz="4000" b="1" dirty="0">
                <a:solidFill>
                  <a:srgbClr val="C00000"/>
                </a:solidFill>
              </a:rPr>
              <a:t>саней</a:t>
            </a:r>
            <a:r>
              <a:rPr lang="uk-UA" sz="4000" b="1" dirty="0" smtClean="0">
                <a:solidFill>
                  <a:srgbClr val="418AB3">
                    <a:lumMod val="50000"/>
                  </a:srgbClr>
                </a:solidFill>
              </a:rPr>
              <a:t>)</a:t>
            </a:r>
          </a:p>
          <a:p>
            <a:pPr marL="45720" lvl="0" indent="0" algn="ctr">
              <a:buClr>
                <a:srgbClr val="A6B727"/>
              </a:buClr>
              <a:buNone/>
            </a:pPr>
            <a:r>
              <a:rPr lang="uk-UA" sz="3200" b="1" dirty="0" smtClean="0">
                <a:solidFill>
                  <a:srgbClr val="418AB3">
                    <a:lumMod val="50000"/>
                  </a:srgbClr>
                </a:solidFill>
              </a:rPr>
              <a:t>    Збірні числівники </a:t>
            </a:r>
            <a:r>
              <a:rPr lang="uk-UA" sz="3200" b="1" u="sng" dirty="0" smtClean="0">
                <a:solidFill>
                  <a:srgbClr val="418AB3">
                    <a:lumMod val="50000"/>
                  </a:srgbClr>
                </a:solidFill>
              </a:rPr>
              <a:t>не сполучаються </a:t>
            </a:r>
            <a:r>
              <a:rPr lang="uk-UA" sz="3200" b="1" dirty="0" smtClean="0">
                <a:solidFill>
                  <a:srgbClr val="418AB3">
                    <a:lumMod val="50000"/>
                  </a:srgbClr>
                </a:solidFill>
              </a:rPr>
              <a:t>з іменниками   </a:t>
            </a:r>
            <a:r>
              <a:rPr lang="uk-UA" sz="3200" b="1" u="sng" dirty="0" err="1" smtClean="0">
                <a:solidFill>
                  <a:srgbClr val="418AB3">
                    <a:lumMod val="50000"/>
                  </a:srgbClr>
                </a:solidFill>
              </a:rPr>
              <a:t>жін.роду</a:t>
            </a:r>
            <a:r>
              <a:rPr lang="uk-UA" sz="3200" b="1" dirty="0" smtClean="0">
                <a:solidFill>
                  <a:srgbClr val="418AB3">
                    <a:lumMod val="50000"/>
                  </a:srgbClr>
                </a:solidFill>
              </a:rPr>
              <a:t> та іменниками </a:t>
            </a:r>
            <a:r>
              <a:rPr lang="uk-UA" sz="3200" b="1" u="sng" dirty="0" err="1" smtClean="0">
                <a:solidFill>
                  <a:srgbClr val="418AB3">
                    <a:lumMod val="50000"/>
                  </a:srgbClr>
                </a:solidFill>
              </a:rPr>
              <a:t>чол.роду</a:t>
            </a:r>
            <a:r>
              <a:rPr lang="uk-UA" sz="3200" b="1" u="sng" dirty="0" smtClean="0">
                <a:solidFill>
                  <a:srgbClr val="418AB3">
                    <a:lumMod val="50000"/>
                  </a:srgbClr>
                </a:solidFill>
              </a:rPr>
              <a:t> назвами неістот</a:t>
            </a:r>
            <a:r>
              <a:rPr lang="uk-UA" sz="3200" b="1" dirty="0" smtClean="0">
                <a:solidFill>
                  <a:srgbClr val="418AB3">
                    <a:lumMod val="50000"/>
                  </a:srgbClr>
                </a:solidFill>
              </a:rPr>
              <a:t>.</a:t>
            </a:r>
            <a:endParaRPr lang="uk-UA" sz="3200" b="1" dirty="0">
              <a:solidFill>
                <a:srgbClr val="418AB3">
                  <a:lumMod val="50000"/>
                </a:srgbClr>
              </a:solidFill>
            </a:endParaRPr>
          </a:p>
          <a:p>
            <a:pPr algn="ctr"/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7745" y="290585"/>
            <a:ext cx="2988018" cy="170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58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160" y="302633"/>
            <a:ext cx="8330912" cy="625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69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5" y="302634"/>
            <a:ext cx="8289347" cy="622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32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470" y="261071"/>
            <a:ext cx="8386329" cy="629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04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741" y="358053"/>
            <a:ext cx="8192367" cy="615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40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834"/>
            <a:ext cx="8714510" cy="637309"/>
          </a:xfrm>
        </p:spPr>
        <p:txBody>
          <a:bodyPr>
            <a:noAutofit/>
          </a:bodyPr>
          <a:lstStyle/>
          <a:p>
            <a:pPr algn="ctr"/>
            <a:r>
              <a:rPr lang="uk-U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</a:t>
            </a:r>
            <a:r>
              <a:rPr lang="uk-UA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ВПРАВА 3</a:t>
            </a:r>
            <a:br>
              <a:rPr lang="uk-UA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uk-UA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Провідміняти числівники</a:t>
            </a:r>
            <a:endParaRPr lang="uk-UA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27019"/>
            <a:ext cx="11277600" cy="466898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uk-UA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шістдесят,  шістсот, сто.</a:t>
            </a:r>
          </a:p>
          <a:p>
            <a:pPr marL="45720" indent="0">
              <a:buNone/>
            </a:pP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Н.в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. шістдесят                                               шістсот                                    сто</a:t>
            </a:r>
          </a:p>
          <a:p>
            <a:pPr marL="45720" indent="0">
              <a:buNone/>
            </a:pP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Р.в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. шістдесяти (-</a:t>
            </a: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тьох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)                              шестисот                                ст</a:t>
            </a:r>
            <a:r>
              <a:rPr lang="uk-UA" sz="2900" b="1" dirty="0" smtClean="0">
                <a:solidFill>
                  <a:srgbClr val="C00000"/>
                </a:solidFill>
              </a:rPr>
              <a:t>а</a:t>
            </a:r>
          </a:p>
          <a:p>
            <a:pPr marL="45720" indent="0">
              <a:buNone/>
            </a:pP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Д.в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. шістдесяти (-</a:t>
            </a: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тьом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)                            шестистам                             ст</a:t>
            </a:r>
            <a:r>
              <a:rPr lang="uk-UA" sz="2900" b="1" dirty="0" smtClean="0">
                <a:solidFill>
                  <a:srgbClr val="C00000"/>
                </a:solidFill>
              </a:rPr>
              <a:t>а</a:t>
            </a:r>
          </a:p>
          <a:p>
            <a:pPr marL="45720" indent="0">
              <a:buNone/>
            </a:pP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З.в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.  шістдесят (-</a:t>
            </a: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тьох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)                                шістсот                                   сто</a:t>
            </a:r>
          </a:p>
          <a:p>
            <a:pPr marL="45720" indent="0">
              <a:buNone/>
            </a:pP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Ор.в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. шістдесятьма (-</a:t>
            </a: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тьома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)                  шістьмастами                      ст</a:t>
            </a:r>
            <a:r>
              <a:rPr lang="uk-UA" sz="2900" b="1" dirty="0" smtClean="0">
                <a:solidFill>
                  <a:srgbClr val="C00000"/>
                </a:solidFill>
              </a:rPr>
              <a:t>а</a:t>
            </a:r>
          </a:p>
          <a:p>
            <a:pPr marL="45720" indent="0">
              <a:buNone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			                             (</a:t>
            </a: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шістьомастами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)  </a:t>
            </a:r>
          </a:p>
          <a:p>
            <a:pPr marL="45720" indent="0">
              <a:buNone/>
            </a:pP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М.в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. (на) шістдесяти (-</a:t>
            </a:r>
            <a:r>
              <a:rPr lang="uk-UA" sz="2900" b="1" dirty="0" err="1" smtClean="0">
                <a:solidFill>
                  <a:schemeClr val="accent1">
                    <a:lumMod val="50000"/>
                  </a:schemeClr>
                </a:solidFill>
              </a:rPr>
              <a:t>тьох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)                   на шестистах                        ст</a:t>
            </a:r>
            <a:r>
              <a:rPr lang="uk-UA" sz="2900" b="1" dirty="0" smtClean="0">
                <a:solidFill>
                  <a:srgbClr val="C00000"/>
                </a:solidFill>
              </a:rPr>
              <a:t>а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</a:p>
          <a:p>
            <a:pPr marL="45720" indent="0">
              <a:buNone/>
            </a:pPr>
            <a:endParaRPr lang="uk-UA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8010" y="277957"/>
            <a:ext cx="28289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36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906" y="316490"/>
            <a:ext cx="8261640" cy="620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08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8982" y="609600"/>
            <a:ext cx="10159538" cy="9005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b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Правильною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є </a:t>
            </a:r>
            <a:r>
              <a:rPr lang="ru-RU" sz="40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відмінкова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форма </a:t>
            </a:r>
            <a:r>
              <a:rPr lang="ru-RU" sz="40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числівника</a:t>
            </a:r>
            <a:endParaRPr lang="uk-UA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745" y="2057400"/>
            <a:ext cx="9658126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п’ятиста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дев’яноста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семи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п’ятистам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дев’яностам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сімом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п’ятьмастами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дев’яноста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сьома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п’ятьомастами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дев’яностами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сімома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п’ятьохстах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дев’яноста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сімох</a:t>
            </a:r>
            <a:endParaRPr lang="uk-UA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200" y="4736954"/>
            <a:ext cx="2590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64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566564" cy="1356360"/>
          </a:xfrm>
        </p:spPr>
        <p:txBody>
          <a:bodyPr>
            <a:normAutofit/>
          </a:bodyPr>
          <a:lstStyle/>
          <a:p>
            <a:pPr algn="ctr"/>
            <a:r>
              <a:rPr lang="ru-RU" sz="4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br>
              <a:rPr lang="ru-RU" sz="4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>
                <a:solidFill>
                  <a:srgbClr val="A6B72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Правильною</a:t>
            </a:r>
            <a:r>
              <a:rPr lang="ru-RU" sz="3600" b="1" dirty="0">
                <a:solidFill>
                  <a:srgbClr val="A6B72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є </a:t>
            </a:r>
            <a:r>
              <a:rPr lang="ru-RU" sz="3600" b="1" dirty="0" err="1">
                <a:solidFill>
                  <a:srgbClr val="A6B72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відмінкова</a:t>
            </a:r>
            <a:r>
              <a:rPr lang="ru-RU" sz="3600" b="1" dirty="0">
                <a:solidFill>
                  <a:srgbClr val="A6B72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форма </a:t>
            </a:r>
            <a:r>
              <a:rPr lang="ru-RU" sz="3600" b="1" dirty="0" err="1">
                <a:solidFill>
                  <a:srgbClr val="A6B72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числівника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4436" y="2299855"/>
            <a:ext cx="8619035" cy="3699163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ста сорока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п’ятьма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сто сорок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п’яти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стам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сорокам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п’ятьом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стома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сороками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п’ятьома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 (у)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стах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сорока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п’ятьох</a:t>
            </a:r>
            <a:endParaRPr lang="uk-UA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463" y="2016702"/>
            <a:ext cx="3726012" cy="213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06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655" y="1271154"/>
            <a:ext cx="6691746" cy="501881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40327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ЧИСЛІВНИКИ НА ПОЗНАЧЕННЯ ЧАСУ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554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25236" y="401782"/>
            <a:ext cx="9060873" cy="15641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Порушено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граматичну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норму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позначення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часу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рядку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27018" y="1965960"/>
            <a:ext cx="9588853" cy="4490258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А без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п’ятнадцяти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шоста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Б за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п’ятнадцять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шоста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В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п’ятнадцять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хвилин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 до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шостої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Г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чверть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 до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шостої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Д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сімнадцята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 година сорок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п’ять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хвили</a:t>
            </a:r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н</a:t>
            </a:r>
            <a:endParaRPr lang="uk-UA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90" y="1660119"/>
            <a:ext cx="3423373" cy="201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0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964" y="332509"/>
            <a:ext cx="10062555" cy="2175163"/>
          </a:xfrm>
        </p:spPr>
        <p:txBody>
          <a:bodyPr>
            <a:normAutofit/>
          </a:bodyPr>
          <a:lstStyle/>
          <a:p>
            <a:pPr algn="ctr"/>
            <a:r>
              <a:rPr lang="ru-RU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Порушено </a:t>
            </a:r>
            <a:r>
              <a:rPr lang="ru-RU" sz="3600" b="1" dirty="0" err="1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граматичну</a:t>
            </a:r>
            <a:r>
              <a:rPr lang="ru-RU" sz="3600" b="1" dirty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норму </a:t>
            </a:r>
            <a:r>
              <a:rPr lang="ru-RU" sz="3600" b="1" dirty="0" smtClean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3600" b="1" dirty="0" err="1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позначення</a:t>
            </a:r>
            <a:r>
              <a:rPr lang="ru-RU" sz="3600" b="1" dirty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часу в рядку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5891" y="2507672"/>
            <a:ext cx="8909981" cy="358832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А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пів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на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дванадцяту</a:t>
            </a:r>
            <a:endParaRPr lang="ru-RU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Б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третя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година десять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хвилин</a:t>
            </a:r>
            <a:endParaRPr lang="ru-RU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двадцять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хвилин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сьомої</a:t>
            </a:r>
            <a:endParaRPr lang="ru-RU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Г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двадцять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на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десяту</a:t>
            </a:r>
            <a:endParaRPr lang="ru-RU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Д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п’ять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хвилин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по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другій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6628" y="4371108"/>
            <a:ext cx="3909060" cy="223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88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255" y="318655"/>
            <a:ext cx="10090265" cy="2327563"/>
          </a:xfrm>
        </p:spPr>
        <p:txBody>
          <a:bodyPr>
            <a:normAutofit/>
          </a:bodyPr>
          <a:lstStyle/>
          <a:p>
            <a:pPr algn="ctr"/>
            <a:r>
              <a:rPr lang="ru-RU" sz="49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Граматично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правильна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відповідь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запитання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Котра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година?»</a:t>
            </a:r>
            <a:endParaRPr lang="uk-UA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1527" y="2646218"/>
            <a:ext cx="8496994" cy="387927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А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шість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годин десять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хвилин</a:t>
            </a:r>
            <a:endParaRPr lang="ru-RU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Б за десять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восьма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одинадцять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двадцять</a:t>
            </a:r>
            <a:endParaRPr lang="ru-RU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Г без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двадцяти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перша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Д початок </a:t>
            </a:r>
            <a:r>
              <a:rPr lang="ru-RU" sz="4000" b="1" dirty="0" err="1">
                <a:solidFill>
                  <a:schemeClr val="accent4">
                    <a:lumMod val="50000"/>
                  </a:schemeClr>
                </a:solidFill>
              </a:rPr>
              <a:t>десятої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2992" y="4448175"/>
            <a:ext cx="3459760" cy="198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523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94510" y="360218"/>
            <a:ext cx="9937866" cy="60821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5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uk-UA" sz="53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  ЗАВДАННЯ</a:t>
            </a:r>
            <a:br>
              <a:rPr lang="uk-UA" sz="53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Підготуватися 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контрольної роботи</a:t>
            </a:r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uk-UA" sz="4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uk-UA" sz="27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1138" y="249381"/>
            <a:ext cx="28289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0350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157</TotalTime>
  <Words>349</Words>
  <Application>Microsoft Office PowerPoint</Application>
  <PresentationFormat>Произвольный</PresentationFormat>
  <Paragraphs>64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Базис</vt:lpstr>
      <vt:lpstr>Відмінювання Числівників. Тренувальні вправи</vt:lpstr>
      <vt:lpstr>Презентация PowerPoint</vt:lpstr>
      <vt:lpstr>ВПРАВА 1 Кількісні й порядкові числівники розподілити  в 2 колонки.</vt:lpstr>
      <vt:lpstr>Зауважте! Не плутайте числівники з іншими частинами мови.</vt:lpstr>
      <vt:lpstr>ТЕСТ</vt:lpstr>
      <vt:lpstr>ВПРАВА 2 Виберіть із дужок потрібне слово. </vt:lpstr>
      <vt:lpstr>ПЕРЕВІР СЕБЕ!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ВПРАВА 3              Провідміняти числівники</vt:lpstr>
      <vt:lpstr>Презентация PowerPoint</vt:lpstr>
      <vt:lpstr>ТЕСТ Правильною є відмінкова форма числівника</vt:lpstr>
      <vt:lpstr>ТЕСТ Правильною є відмінкова форма числівника</vt:lpstr>
      <vt:lpstr>ЧИСЛІВНИКИ НА ПОЗНАЧЕННЯ ЧАСУ</vt:lpstr>
      <vt:lpstr>ТЕСТ Порушено граматичну норму  на позначення часу в рядку</vt:lpstr>
      <vt:lpstr>ТЕСТ Порушено граматичну норму  на позначення часу в рядку</vt:lpstr>
      <vt:lpstr>ТЕСТ Граматично правильна відповідь  на запитання «Котра година?»</vt:lpstr>
      <vt:lpstr>      ДОМАШНЄ  ЗАВДАННЯ 1. Підготуватися до контрольної роботи.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Числівник. Тренувальні вправи</dc:title>
  <dc:creator>Elena</dc:creator>
  <cp:lastModifiedBy>TPCUSer</cp:lastModifiedBy>
  <cp:revision>18</cp:revision>
  <dcterms:created xsi:type="dcterms:W3CDTF">2021-04-04T15:08:15Z</dcterms:created>
  <dcterms:modified xsi:type="dcterms:W3CDTF">2022-04-23T12:21:54Z</dcterms:modified>
</cp:coreProperties>
</file>