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0"/>
  </p:notesMasterIdLst>
  <p:sldIdLst>
    <p:sldId id="256" r:id="rId2"/>
    <p:sldId id="259" r:id="rId3"/>
    <p:sldId id="260" r:id="rId4"/>
    <p:sldId id="261" r:id="rId5"/>
    <p:sldId id="262" r:id="rId6"/>
    <p:sldId id="263" r:id="rId7"/>
    <p:sldId id="265" r:id="rId8"/>
    <p:sldId id="266" r:id="rId9"/>
  </p:sldIdLst>
  <p:sldSz cx="9144000" cy="5143500" type="screen16x9"/>
  <p:notesSz cx="6858000" cy="9144000"/>
  <p:embeddedFontLst>
    <p:embeddedFont>
      <p:font typeface="Raleway" panose="020B0604020202020204" charset="0"/>
      <p:regular r:id="rId11"/>
      <p:bold r:id="rId12"/>
      <p:italic r:id="rId13"/>
      <p:boldItalic r:id="rId14"/>
    </p:embeddedFont>
    <p:embeddedFont>
      <p:font typeface="Lato" panose="020B0604020202020204" charset="0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18" d="100"/>
          <a:sy n="118" d="100"/>
        </p:scale>
        <p:origin x="-418" y="19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9829588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c6fa3c89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c6fa3c89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c6fa3c898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c6fa3c898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c6fa3c898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c6fa3c898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727036be2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727036be2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c6fa3c898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c6fa3c898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c6fa3c898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c6fa3c898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727036be26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727036be26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727036be26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727036be26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" name="Google Shape;11;p2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2" name="Google Shape;12;p2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2371725" y="630225"/>
            <a:ext cx="6331500" cy="154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2390267" y="3238450"/>
            <a:ext cx="6331500" cy="124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8" name="Google Shape;18;p3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" name="Google Shape;19;p3"/>
          <p:cNvSpPr txBox="1">
            <a:spLocks noGrp="1"/>
          </p:cNvSpPr>
          <p:nvPr>
            <p:ph type="title"/>
          </p:nvPr>
        </p:nvSpPr>
        <p:spPr>
          <a:xfrm>
            <a:off x="406425" y="1806825"/>
            <a:ext cx="8296800" cy="154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Google Shape;22;p4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3" name="Google Shape;23;p4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4" name="Google Shape;24;p4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1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Google Shape;29;p5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0" name="Google Shape;30;p5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1" name="Google Shape;31;p5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2400303" y="1602675"/>
            <a:ext cx="30714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body" idx="2"/>
          </p:nvPr>
        </p:nvSpPr>
        <p:spPr>
          <a:xfrm>
            <a:off x="5650572" y="1602675"/>
            <a:ext cx="30714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303300" y="411575"/>
            <a:ext cx="8520600" cy="63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lt2"/>
        </a:solid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8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"/>
          <p:cNvSpPr/>
          <p:nvPr/>
        </p:nvSpPr>
        <p:spPr>
          <a:xfrm>
            <a:off x="4572000" y="1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0" name="Google Shape;5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1" name="Google Shape;51;p9"/>
          <p:cNvSpPr txBox="1">
            <a:spLocks noGrp="1"/>
          </p:cNvSpPr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subTitle" idx="1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Google Shape;56;p10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7" name="Google Shape;57;p10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8" name="Google Shape;58;p10"/>
          <p:cNvSpPr txBox="1">
            <a:spLocks noGrp="1"/>
          </p:cNvSpPr>
          <p:nvPr>
            <p:ph type="body" idx="1"/>
          </p:nvPr>
        </p:nvSpPr>
        <p:spPr>
          <a:xfrm>
            <a:off x="328017" y="4226025"/>
            <a:ext cx="8388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wiss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4" r:id="rId6"/>
    <p:sldLayoutId id="2147483655" r:id="rId7"/>
    <p:sldLayoutId id="2147483656" r:id="rId8"/>
    <p:sldLayoutId id="214748365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3"/>
          <p:cNvSpPr txBox="1">
            <a:spLocks noGrp="1"/>
          </p:cNvSpPr>
          <p:nvPr>
            <p:ph type="ctrTitle"/>
          </p:nvPr>
        </p:nvSpPr>
        <p:spPr>
          <a:xfrm>
            <a:off x="354169" y="630225"/>
            <a:ext cx="8717756" cy="154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И та І у </a:t>
            </a:r>
            <a:r>
              <a:rPr lang="ru" dirty="0" smtClean="0"/>
              <a:t>кінці прислівників</a:t>
            </a:r>
            <a:r>
              <a:rPr lang="ru" dirty="0"/>
              <a:t/>
            </a:r>
            <a:br>
              <a:rPr lang="ru" dirty="0"/>
            </a:b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И та І у прислівниках</a:t>
            </a:r>
            <a:endParaRPr/>
          </a:p>
        </p:txBody>
      </p:sp>
      <p:sp>
        <p:nvSpPr>
          <p:cNvPr id="92" name="Google Shape;92;p16"/>
          <p:cNvSpPr txBox="1">
            <a:spLocks noGrp="1"/>
          </p:cNvSpPr>
          <p:nvPr>
            <p:ph type="body" idx="1"/>
          </p:nvPr>
        </p:nvSpPr>
        <p:spPr>
          <a:xfrm>
            <a:off x="2400300" y="1602675"/>
            <a:ext cx="31122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 b="1">
                <a:solidFill>
                  <a:schemeClr val="dk1"/>
                </a:solidFill>
              </a:rPr>
              <a:t>И</a:t>
            </a:r>
            <a:endParaRPr sz="2100" b="1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1600"/>
              </a:spcBef>
              <a:spcAft>
                <a:spcPts val="0"/>
              </a:spcAft>
              <a:buSzPts val="1600"/>
              <a:buChar char="●"/>
            </a:pPr>
            <a:r>
              <a:rPr lang="ru" sz="1600"/>
              <a:t>після г,к,х- навкруги, пішки, верхи;</a:t>
            </a:r>
            <a:endParaRPr sz="1600"/>
          </a:p>
          <a:p>
            <a:pPr marL="457200" lvl="0" indent="-330200" algn="l" rtl="0"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ru" sz="1600"/>
              <a:t>після к, ч, ж, ш з префіксом по-: по- ведмежи, по- товариськи, по-заячи.</a:t>
            </a:r>
            <a:endParaRPr sz="1600"/>
          </a:p>
          <a:p>
            <a:pPr marL="457200" lvl="0" indent="-330200" algn="l" rtl="0"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ru" sz="1600"/>
              <a:t>!!! Восени, почасти, безвісти, ніколи, завжди</a:t>
            </a:r>
            <a:endParaRPr sz="160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600"/>
          </a:p>
        </p:txBody>
      </p:sp>
      <p:sp>
        <p:nvSpPr>
          <p:cNvPr id="93" name="Google Shape;93;p16"/>
          <p:cNvSpPr txBox="1">
            <a:spLocks noGrp="1"/>
          </p:cNvSpPr>
          <p:nvPr>
            <p:ph type="body" idx="2"/>
          </p:nvPr>
        </p:nvSpPr>
        <p:spPr>
          <a:xfrm>
            <a:off x="5650575" y="1602675"/>
            <a:ext cx="31122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</a:pPr>
            <a:r>
              <a:rPr lang="ru" sz="2100" b="1">
                <a:solidFill>
                  <a:schemeClr val="dk1"/>
                </a:solidFill>
              </a:rPr>
              <a:t>І</a:t>
            </a:r>
            <a:endParaRPr sz="2100" b="1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1600"/>
              </a:spcBef>
              <a:spcAft>
                <a:spcPts val="0"/>
              </a:spcAft>
              <a:buSzPts val="1600"/>
              <a:buChar char="●"/>
            </a:pPr>
            <a:r>
              <a:rPr lang="ru" sz="1600"/>
              <a:t>після ж,ч - вночі, насторожі.</a:t>
            </a:r>
            <a:endParaRPr sz="1600"/>
          </a:p>
          <a:p>
            <a:pPr marL="457200" lvl="0" indent="-330200" algn="l" rtl="0">
              <a:spcBef>
                <a:spcPts val="1200"/>
              </a:spcBef>
              <a:spcAft>
                <a:spcPts val="1200"/>
              </a:spcAft>
              <a:buSzPts val="1600"/>
              <a:buChar char="●"/>
            </a:pPr>
            <a:r>
              <a:rPr lang="ru" sz="1600"/>
              <a:t>!!! уповні (місяць), вкупі, насправді, мимоволі, сьогодні, вранці </a:t>
            </a:r>
            <a:endParaRPr sz="16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7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Поясни!</a:t>
            </a:r>
            <a:endParaRPr b="0"/>
          </a:p>
        </p:txBody>
      </p:sp>
      <p:sp>
        <p:nvSpPr>
          <p:cNvPr id="99" name="Google Shape;99;p17"/>
          <p:cNvSpPr txBox="1">
            <a:spLocks noGrp="1"/>
          </p:cNvSpPr>
          <p:nvPr>
            <p:ph type="body" idx="1"/>
          </p:nvPr>
        </p:nvSpPr>
        <p:spPr>
          <a:xfrm>
            <a:off x="2400300" y="1602675"/>
            <a:ext cx="31047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 b="1">
                <a:solidFill>
                  <a:schemeClr val="dk1"/>
                </a:solidFill>
              </a:rPr>
              <a:t>И</a:t>
            </a:r>
            <a:endParaRPr sz="2100" b="1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1600"/>
              </a:spcBef>
              <a:spcAft>
                <a:spcPts val="0"/>
              </a:spcAft>
              <a:buSzPts val="1600"/>
              <a:buChar char="●"/>
            </a:pPr>
            <a:r>
              <a:rPr lang="ru" sz="1600"/>
              <a:t>Навколішки</a:t>
            </a:r>
            <a:endParaRPr sz="1600"/>
          </a:p>
          <a:p>
            <a:pPr marL="457200" lvl="0" indent="-330200" algn="l" rtl="0"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ru" sz="1600"/>
              <a:t>Трохи</a:t>
            </a:r>
            <a:endParaRPr sz="1600"/>
          </a:p>
          <a:p>
            <a:pPr marL="457200" lvl="0" indent="-330200" algn="l" rtl="0"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ru" sz="1600"/>
              <a:t>Звідки</a:t>
            </a:r>
            <a:endParaRPr sz="1600"/>
          </a:p>
          <a:p>
            <a:pPr marL="457200" lvl="0" indent="-330200" algn="l" rtl="0">
              <a:spcBef>
                <a:spcPts val="1200"/>
              </a:spcBef>
              <a:spcAft>
                <a:spcPts val="1200"/>
              </a:spcAft>
              <a:buSzPts val="1600"/>
              <a:buChar char="●"/>
            </a:pPr>
            <a:r>
              <a:rPr lang="ru" sz="1600"/>
              <a:t>по-вовчи</a:t>
            </a:r>
            <a:endParaRPr sz="1600"/>
          </a:p>
        </p:txBody>
      </p:sp>
      <p:sp>
        <p:nvSpPr>
          <p:cNvPr id="100" name="Google Shape;100;p17"/>
          <p:cNvSpPr txBox="1">
            <a:spLocks noGrp="1"/>
          </p:cNvSpPr>
          <p:nvPr>
            <p:ph type="body" idx="2"/>
          </p:nvPr>
        </p:nvSpPr>
        <p:spPr>
          <a:xfrm>
            <a:off x="5650575" y="1602675"/>
            <a:ext cx="31383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</a:pPr>
            <a:r>
              <a:rPr lang="ru" sz="2100" b="1">
                <a:solidFill>
                  <a:schemeClr val="dk1"/>
                </a:solidFill>
              </a:rPr>
              <a:t>І</a:t>
            </a:r>
            <a:endParaRPr sz="2100" b="1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1600"/>
              </a:spcBef>
              <a:spcAft>
                <a:spcPts val="0"/>
              </a:spcAft>
              <a:buSzPts val="1600"/>
              <a:buChar char="●"/>
            </a:pPr>
            <a:r>
              <a:rPr lang="ru" sz="1600"/>
              <a:t>Двічі</a:t>
            </a:r>
            <a:endParaRPr sz="1600"/>
          </a:p>
          <a:p>
            <a:pPr marL="457200" lvl="0" indent="-330200" algn="l" rtl="0"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ru" sz="1600"/>
              <a:t>Вночі</a:t>
            </a:r>
            <a:endParaRPr sz="1600"/>
          </a:p>
          <a:p>
            <a:pPr marL="457200" lvl="0" indent="-330200" algn="l" rtl="0">
              <a:spcBef>
                <a:spcPts val="1200"/>
              </a:spcBef>
              <a:spcAft>
                <a:spcPts val="1200"/>
              </a:spcAft>
              <a:buSzPts val="1600"/>
              <a:buChar char="●"/>
            </a:pPr>
            <a:r>
              <a:rPr lang="ru" sz="1600"/>
              <a:t>Сьогодні</a:t>
            </a:r>
            <a:endParaRPr sz="16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8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Де помилка?</a:t>
            </a:r>
            <a:endParaRPr/>
          </a:p>
        </p:txBody>
      </p:sp>
      <p:sp>
        <p:nvSpPr>
          <p:cNvPr id="106" name="Google Shape;106;p18"/>
          <p:cNvSpPr txBox="1">
            <a:spLocks noGrp="1"/>
          </p:cNvSpPr>
          <p:nvPr>
            <p:ph type="body" idx="1"/>
          </p:nvPr>
        </p:nvSpPr>
        <p:spPr>
          <a:xfrm>
            <a:off x="2400303" y="1602675"/>
            <a:ext cx="30714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И: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ru"/>
              <a:t>завдовжки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ru"/>
              <a:t>трішки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ru"/>
              <a:t>напоготови</a:t>
            </a:r>
            <a:endParaRPr/>
          </a:p>
        </p:txBody>
      </p:sp>
      <p:sp>
        <p:nvSpPr>
          <p:cNvPr id="107" name="Google Shape;107;p18"/>
          <p:cNvSpPr txBox="1">
            <a:spLocks noGrp="1"/>
          </p:cNvSpPr>
          <p:nvPr>
            <p:ph type="body" idx="2"/>
          </p:nvPr>
        </p:nvSpPr>
        <p:spPr>
          <a:xfrm>
            <a:off x="5650572" y="1602675"/>
            <a:ext cx="30714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І: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ru"/>
              <a:t>безвісті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ru"/>
              <a:t>опівдні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ru"/>
              <a:t>уночі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9"/>
          <p:cNvSpPr txBox="1">
            <a:spLocks noGrp="1"/>
          </p:cNvSpPr>
          <p:nvPr>
            <p:ph type="title"/>
          </p:nvPr>
        </p:nvSpPr>
        <p:spPr>
          <a:xfrm>
            <a:off x="406425" y="1806825"/>
            <a:ext cx="8296800" cy="154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Згадай!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0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Чому?</a:t>
            </a:r>
            <a:endParaRPr/>
          </a:p>
        </p:txBody>
      </p:sp>
      <p:sp>
        <p:nvSpPr>
          <p:cNvPr id="118" name="Google Shape;118;p20"/>
          <p:cNvSpPr txBox="1">
            <a:spLocks noGrp="1"/>
          </p:cNvSpPr>
          <p:nvPr>
            <p:ph type="body" idx="1"/>
          </p:nvPr>
        </p:nvSpPr>
        <p:spPr>
          <a:xfrm>
            <a:off x="2400250" y="1070550"/>
            <a:ext cx="6249900" cy="355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 b="1">
                <a:solidFill>
                  <a:schemeClr val="dk1"/>
                </a:solidFill>
              </a:rPr>
              <a:t>Разом</a:t>
            </a:r>
            <a:endParaRPr sz="21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/>
              <a:t>Десь, абиде, аніяк, вночі, вгорі, навколішки. </a:t>
            </a:r>
            <a:endParaRPr sz="16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ru" sz="2100" b="1">
                <a:solidFill>
                  <a:schemeClr val="dk1"/>
                </a:solidFill>
              </a:rPr>
              <a:t>Дефіс</a:t>
            </a:r>
            <a:endParaRPr sz="21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/>
              <a:t>По- вовчи, по- батьківськи, казна- як, бозна- де, де-не-де, як-не-як, не сьогодні- завтра, сильно- сильно, рано- раненько, мало-помалу, з діда- прадіда, з давніх- давен.</a:t>
            </a:r>
            <a:endParaRPr sz="16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ru" sz="2100" b="1">
                <a:solidFill>
                  <a:schemeClr val="dk1"/>
                </a:solidFill>
              </a:rPr>
              <a:t>Окремо</a:t>
            </a:r>
            <a:endParaRPr sz="21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000000"/>
                </a:solidFill>
              </a:rPr>
              <a:t>На щастя, на зло (але зозла), у вічі, до смаку, до вподоби, до речі, від ранку до вечора, через силу, уві сні, рік у рік.</a:t>
            </a:r>
            <a:endParaRPr sz="16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21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24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2"/>
          <p:cNvSpPr txBox="1">
            <a:spLocks noGrp="1"/>
          </p:cNvSpPr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Отже,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И після г,к,х- </a:t>
            </a:r>
            <a:r>
              <a:rPr lang="ru" sz="3600"/>
              <a:t>трохи.</a:t>
            </a:r>
            <a:endParaRPr sz="3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І після ж,ч- </a:t>
            </a:r>
            <a:r>
              <a:rPr lang="ru" sz="3600"/>
              <a:t>вночі.</a:t>
            </a:r>
            <a:endParaRPr sz="3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Винятки!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/>
              <a:t>Почасти, безвісти, восени.</a:t>
            </a:r>
            <a:endParaRPr sz="36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3"/>
          <p:cNvSpPr txBox="1">
            <a:spLocks noGrp="1"/>
          </p:cNvSpPr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Домашнє завдання</a:t>
            </a:r>
            <a:endParaRPr/>
          </a:p>
        </p:txBody>
      </p:sp>
      <p:sp>
        <p:nvSpPr>
          <p:cNvPr id="135" name="Google Shape;135;p23"/>
          <p:cNvSpPr txBox="1">
            <a:spLocks noGrp="1"/>
          </p:cNvSpPr>
          <p:nvPr>
            <p:ph type="body" idx="2"/>
          </p:nvPr>
        </p:nvSpPr>
        <p:spPr>
          <a:xfrm>
            <a:off x="4707228" y="724200"/>
            <a:ext cx="4069272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uk-UA" dirty="0" smtClean="0"/>
              <a:t> </a:t>
            </a:r>
            <a:r>
              <a:rPr lang="uk-UA" sz="2800" dirty="0" smtClean="0"/>
              <a:t>Заповніть пропуски</a:t>
            </a:r>
          </a:p>
          <a:p>
            <a:pPr marL="114300" indent="0">
              <a:buNone/>
            </a:pPr>
            <a:r>
              <a:rPr lang="ru-RU" dirty="0" err="1"/>
              <a:t>Увечер</a:t>
            </a:r>
            <a:r>
              <a:rPr lang="ru-RU" dirty="0"/>
              <a:t>.., </a:t>
            </a:r>
            <a:r>
              <a:rPr lang="ru-RU" dirty="0" err="1"/>
              <a:t>навкруг</a:t>
            </a:r>
            <a:r>
              <a:rPr lang="ru-RU" dirty="0"/>
              <a:t>.., </a:t>
            </a:r>
            <a:r>
              <a:rPr lang="ru-RU" dirty="0" err="1"/>
              <a:t>відтод</a:t>
            </a:r>
            <a:r>
              <a:rPr lang="ru-RU" dirty="0"/>
              <a:t>.., </a:t>
            </a:r>
            <a:r>
              <a:rPr lang="ru-RU" dirty="0" err="1"/>
              <a:t>навшпиньк</a:t>
            </a:r>
            <a:r>
              <a:rPr lang="ru-RU" dirty="0"/>
              <a:t>.., </a:t>
            </a:r>
            <a:r>
              <a:rPr lang="ru-RU" dirty="0" err="1"/>
              <a:t>напередодн</a:t>
            </a:r>
            <a:r>
              <a:rPr lang="ru-RU" dirty="0"/>
              <a:t>.., </a:t>
            </a:r>
            <a:r>
              <a:rPr lang="ru-RU" dirty="0" err="1"/>
              <a:t>мимовол</a:t>
            </a:r>
            <a:r>
              <a:rPr lang="ru-RU" dirty="0"/>
              <a:t>.., </a:t>
            </a:r>
            <a:r>
              <a:rPr lang="ru-RU" dirty="0" err="1"/>
              <a:t>мовчк</a:t>
            </a:r>
            <a:r>
              <a:rPr lang="ru-RU" dirty="0"/>
              <a:t>.., </a:t>
            </a:r>
            <a:r>
              <a:rPr lang="ru-RU" dirty="0" err="1"/>
              <a:t>по-козацьк</a:t>
            </a:r>
            <a:r>
              <a:rPr lang="ru-RU" dirty="0"/>
              <a:t>.., </a:t>
            </a:r>
            <a:r>
              <a:rPr lang="ru-RU" dirty="0" err="1"/>
              <a:t>завдовжк</a:t>
            </a:r>
            <a:r>
              <a:rPr lang="ru-RU" dirty="0"/>
              <a:t>.., </a:t>
            </a:r>
            <a:r>
              <a:rPr lang="ru-RU" dirty="0" err="1"/>
              <a:t>трішк</a:t>
            </a:r>
            <a:r>
              <a:rPr lang="ru-RU" dirty="0"/>
              <a:t>.., </a:t>
            </a:r>
            <a:r>
              <a:rPr lang="ru-RU" dirty="0" err="1"/>
              <a:t>напоготов</a:t>
            </a:r>
            <a:r>
              <a:rPr lang="ru-RU" dirty="0"/>
              <a:t>.., </a:t>
            </a:r>
            <a:r>
              <a:rPr lang="ru-RU" dirty="0" err="1"/>
              <a:t>по-панськ</a:t>
            </a:r>
            <a:r>
              <a:rPr lang="ru-RU" dirty="0"/>
              <a:t>.., </a:t>
            </a:r>
            <a:r>
              <a:rPr lang="ru-RU" dirty="0" err="1"/>
              <a:t>сьогодн</a:t>
            </a:r>
            <a:r>
              <a:rPr lang="ru-RU" dirty="0"/>
              <a:t>.., </a:t>
            </a:r>
            <a:r>
              <a:rPr lang="ru-RU" dirty="0" err="1"/>
              <a:t>навесн</a:t>
            </a:r>
            <a:r>
              <a:rPr lang="ru-RU" dirty="0"/>
              <a:t>.., </a:t>
            </a:r>
            <a:r>
              <a:rPr lang="ru-RU" dirty="0" err="1"/>
              <a:t>наодинц</a:t>
            </a:r>
            <a:r>
              <a:rPr lang="ru-RU" dirty="0"/>
              <a:t>.., </a:t>
            </a:r>
            <a:r>
              <a:rPr lang="ru-RU" dirty="0" err="1"/>
              <a:t>навік</a:t>
            </a:r>
            <a:r>
              <a:rPr lang="ru-RU" dirty="0"/>
              <a:t>..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wiss">
  <a:themeElements>
    <a:clrScheme name="Swiss">
      <a:dk1>
        <a:srgbClr val="F46524"/>
      </a:dk1>
      <a:lt1>
        <a:srgbClr val="FFFFFF"/>
      </a:lt1>
      <a:dk2>
        <a:srgbClr val="000000"/>
      </a:dk2>
      <a:lt2>
        <a:srgbClr val="757575"/>
      </a:lt2>
      <a:accent1>
        <a:srgbClr val="01579B"/>
      </a:accent1>
      <a:accent2>
        <a:srgbClr val="27C7BD"/>
      </a:accent2>
      <a:accent3>
        <a:srgbClr val="0099E8"/>
      </a:accent3>
      <a:accent4>
        <a:srgbClr val="51B9A3"/>
      </a:accent4>
      <a:accent5>
        <a:srgbClr val="FB8C00"/>
      </a:accent5>
      <a:accent6>
        <a:srgbClr val="FFAE88"/>
      </a:accent6>
      <a:hlink>
        <a:srgbClr val="0277BD"/>
      </a:hlink>
      <a:folHlink>
        <a:srgbClr val="0277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244</Words>
  <Application>Microsoft Office PowerPoint</Application>
  <PresentationFormat>Экран (16:9)</PresentationFormat>
  <Paragraphs>44</Paragraphs>
  <Slides>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Raleway</vt:lpstr>
      <vt:lpstr>Lato</vt:lpstr>
      <vt:lpstr>Swiss</vt:lpstr>
      <vt:lpstr>И та І у кінці прислівників </vt:lpstr>
      <vt:lpstr>И та І у прислівниках</vt:lpstr>
      <vt:lpstr>Поясни!</vt:lpstr>
      <vt:lpstr>Де помилка?</vt:lpstr>
      <vt:lpstr>Згадай!</vt:lpstr>
      <vt:lpstr>Чому?</vt:lpstr>
      <vt:lpstr>Отже,  И після г,к,х- трохи. І після ж,ч- вночі. Винятки!  Почасти, безвісти, восени.</vt:lpstr>
      <vt:lpstr>Домашнє завдання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 та І у кінці прислівників </dc:title>
  <cp:lastModifiedBy>TPCUSer</cp:lastModifiedBy>
  <cp:revision>1</cp:revision>
  <dcterms:modified xsi:type="dcterms:W3CDTF">2022-03-31T13:42:48Z</dcterms:modified>
</cp:coreProperties>
</file>