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609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261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51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807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73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384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9526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775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4070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0706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319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1413ECF-F2BE-42B0-AABC-B79ADB299703}" type="datetimeFigureOut">
              <a:rPr lang="uk-UA" smtClean="0"/>
              <a:t>14.04.2021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9787A6C-797F-473B-ABF8-CEAE72A7312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6099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581260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Відокремлені обставини</a:t>
            </a:r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61018" y="4322618"/>
            <a:ext cx="4793672" cy="935181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клас </a:t>
            </a:r>
            <a:endParaRPr lang="uk-U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69" y="3900175"/>
            <a:ext cx="2992582" cy="271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29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7418" y="609600"/>
            <a:ext cx="10201102" cy="886691"/>
          </a:xfrm>
        </p:spPr>
        <p:txBody>
          <a:bodyPr/>
          <a:lstStyle/>
          <a:p>
            <a:r>
              <a:rPr lang="uk-UA" b="1" u="sng" dirty="0" smtClean="0">
                <a:solidFill>
                  <a:srgbClr val="C00000"/>
                </a:solidFill>
              </a:rPr>
              <a:t>Мета уроку:</a:t>
            </a:r>
            <a:endParaRPr lang="uk-UA" b="1" u="sng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891" y="1496291"/>
            <a:ext cx="10681854" cy="4793673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uk-UA" sz="3600" dirty="0">
                <a:solidFill>
                  <a:srgbClr val="002060"/>
                </a:solidFill>
              </a:rPr>
              <a:t>з</a:t>
            </a:r>
            <a:r>
              <a:rPr lang="en-US" sz="3600" dirty="0" smtClean="0">
                <a:solidFill>
                  <a:srgbClr val="002060"/>
                </a:solidFill>
              </a:rPr>
              <a:t>’</a:t>
            </a:r>
            <a:r>
              <a:rPr lang="uk-UA" sz="3600" dirty="0" smtClean="0">
                <a:solidFill>
                  <a:srgbClr val="002060"/>
                </a:solidFill>
              </a:rPr>
              <a:t>ясувати способи вираження відокремлених обставин, розставляти відповідні розділові знаки;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uk-UA" sz="3600" dirty="0">
                <a:solidFill>
                  <a:srgbClr val="002060"/>
                </a:solidFill>
              </a:rPr>
              <a:t>н</a:t>
            </a:r>
            <a:r>
              <a:rPr lang="uk-UA" sz="3600" dirty="0" smtClean="0">
                <a:solidFill>
                  <a:srgbClr val="002060"/>
                </a:solidFill>
              </a:rPr>
              <a:t>авчитися знаходити в реченні відокремлені обставини;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uk-UA" sz="3600" dirty="0" smtClean="0">
                <a:solidFill>
                  <a:srgbClr val="002060"/>
                </a:solidFill>
              </a:rPr>
              <a:t> правильно  інтонувати  речення з відокремленими обставинами;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uk-UA" sz="3600" dirty="0">
                <a:solidFill>
                  <a:srgbClr val="002060"/>
                </a:solidFill>
              </a:rPr>
              <a:t>п</a:t>
            </a:r>
            <a:r>
              <a:rPr lang="uk-UA" sz="3600" dirty="0" smtClean="0">
                <a:solidFill>
                  <a:srgbClr val="002060"/>
                </a:solidFill>
              </a:rPr>
              <a:t>равильно будувати речення з відокремленою обставиною, вираженою дієприслівниковим зворотом.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26730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9709" y="609600"/>
            <a:ext cx="10228811" cy="10668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БЛІЦОПИТУВАННЯ 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456" y="1676400"/>
            <a:ext cx="10889672" cy="458585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sz="3600" dirty="0" smtClean="0">
                <a:solidFill>
                  <a:srgbClr val="002060"/>
                </a:solidFill>
              </a:rPr>
              <a:t>Які функції в реченні виконують </a:t>
            </a:r>
          </a:p>
          <a:p>
            <a:pPr marL="45720" indent="0">
              <a:buNone/>
            </a:pPr>
            <a:r>
              <a:rPr lang="uk-UA" sz="3600" dirty="0" smtClean="0">
                <a:solidFill>
                  <a:srgbClr val="002060"/>
                </a:solidFill>
              </a:rPr>
              <a:t>другорядні члени, зокрема обставини?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3600" dirty="0" smtClean="0">
                <a:solidFill>
                  <a:srgbClr val="002060"/>
                </a:solidFill>
              </a:rPr>
              <a:t>Які члени речення називаються відокремленими?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3600" dirty="0" smtClean="0">
                <a:solidFill>
                  <a:srgbClr val="002060"/>
                </a:solidFill>
              </a:rPr>
              <a:t>Дієприслівник  -це…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3600" dirty="0" smtClean="0">
                <a:solidFill>
                  <a:srgbClr val="002060"/>
                </a:solidFill>
              </a:rPr>
              <a:t>Дієприслівниковий зворот – це…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3600" dirty="0" smtClean="0">
                <a:solidFill>
                  <a:srgbClr val="002060"/>
                </a:solidFill>
              </a:rPr>
              <a:t>Які розділові знаки ставлять при одиничних дієприслівниках та дієприслівникових зворотах?</a:t>
            </a:r>
            <a:endParaRPr lang="uk-UA" sz="36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3273" y="257642"/>
            <a:ext cx="2635186" cy="263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77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74" y="360218"/>
            <a:ext cx="9518072" cy="1995055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         Дослідження – характеристика</a:t>
            </a:r>
            <a:br>
              <a:rPr lang="uk-UA" b="1" dirty="0" smtClean="0">
                <a:solidFill>
                  <a:srgbClr val="C00000"/>
                </a:solidFill>
              </a:rPr>
            </a:br>
            <a:r>
              <a:rPr lang="uk-UA" sz="3100" dirty="0" smtClean="0">
                <a:solidFill>
                  <a:srgbClr val="C00000"/>
                </a:solidFill>
              </a:rPr>
              <a:t>Запишіть речення. Охарактеризуйте  способи вираження в них відокремлених обставин.</a:t>
            </a:r>
            <a:endParaRPr lang="uk-UA" sz="31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291" y="2355273"/>
            <a:ext cx="10723417" cy="4156363"/>
          </a:xfrm>
        </p:spPr>
        <p:txBody>
          <a:bodyPr>
            <a:normAutofit lnSpcReduction="10000"/>
          </a:bodyPr>
          <a:lstStyle/>
          <a:p>
            <a:pPr marL="45720" indent="0" algn="just">
              <a:buNone/>
            </a:pPr>
            <a:r>
              <a:rPr lang="uk-UA" sz="3600" b="1" dirty="0">
                <a:solidFill>
                  <a:srgbClr val="002060"/>
                </a:solidFill>
              </a:rPr>
              <a:t>1</a:t>
            </a:r>
            <a:r>
              <a:rPr lang="uk-UA" sz="3600" b="1" dirty="0" smtClean="0">
                <a:solidFill>
                  <a:srgbClr val="002060"/>
                </a:solidFill>
              </a:rPr>
              <a:t>. </a:t>
            </a:r>
            <a:r>
              <a:rPr lang="uk-UA" sz="3600" b="1" dirty="0" smtClean="0">
                <a:solidFill>
                  <a:srgbClr val="7030A0"/>
                </a:solidFill>
              </a:rPr>
              <a:t>Мандруючи</a:t>
            </a:r>
            <a:r>
              <a:rPr lang="uk-UA" sz="3600" b="1" dirty="0" smtClean="0">
                <a:solidFill>
                  <a:srgbClr val="002060"/>
                </a:solidFill>
              </a:rPr>
              <a:t>, не змарнував я днини, все пізнане згодиться у житті.</a:t>
            </a:r>
          </a:p>
          <a:p>
            <a:pPr marL="45720" indent="0" algn="just">
              <a:buNone/>
            </a:pPr>
            <a:r>
              <a:rPr lang="uk-UA" sz="3600" b="1" dirty="0" smtClean="0">
                <a:solidFill>
                  <a:srgbClr val="002060"/>
                </a:solidFill>
              </a:rPr>
              <a:t>2. На Карпати дивлюся з любов</a:t>
            </a:r>
            <a:r>
              <a:rPr lang="en-US" sz="3600" b="1" dirty="0" smtClean="0">
                <a:solidFill>
                  <a:srgbClr val="002060"/>
                </a:solidFill>
              </a:rPr>
              <a:t>’</a:t>
            </a:r>
            <a:r>
              <a:rPr lang="uk-UA" sz="3600" b="1" dirty="0" smtClean="0">
                <a:solidFill>
                  <a:srgbClr val="002060"/>
                </a:solidFill>
              </a:rPr>
              <a:t>ю, </a:t>
            </a:r>
            <a:r>
              <a:rPr lang="uk-UA" sz="3600" b="1" dirty="0" smtClean="0">
                <a:solidFill>
                  <a:srgbClr val="7030A0"/>
                </a:solidFill>
              </a:rPr>
              <a:t>зустрічаючи ранню зорю.</a:t>
            </a:r>
          </a:p>
          <a:p>
            <a:pPr marL="45720" indent="0" algn="just">
              <a:buNone/>
            </a:pPr>
            <a:r>
              <a:rPr lang="uk-UA" sz="3600" b="1" dirty="0">
                <a:solidFill>
                  <a:srgbClr val="002060"/>
                </a:solidFill>
              </a:rPr>
              <a:t>3</a:t>
            </a:r>
            <a:r>
              <a:rPr lang="uk-UA" sz="3600" b="1" dirty="0" smtClean="0">
                <a:solidFill>
                  <a:srgbClr val="002060"/>
                </a:solidFill>
              </a:rPr>
              <a:t>. У тому закутку, </a:t>
            </a:r>
            <a:r>
              <a:rPr lang="uk-UA" sz="3600" b="1" dirty="0" err="1" smtClean="0">
                <a:solidFill>
                  <a:srgbClr val="7030A0"/>
                </a:solidFill>
              </a:rPr>
              <a:t>схилившися</a:t>
            </a:r>
            <a:r>
              <a:rPr lang="uk-UA" sz="3600" b="1" dirty="0" smtClean="0">
                <a:solidFill>
                  <a:srgbClr val="7030A0"/>
                </a:solidFill>
              </a:rPr>
              <a:t> над ручаєм</a:t>
            </a:r>
            <a:r>
              <a:rPr lang="uk-UA" sz="3600" b="1" dirty="0" smtClean="0">
                <a:solidFill>
                  <a:srgbClr val="002060"/>
                </a:solidFill>
              </a:rPr>
              <a:t>, цвіте під кручею </a:t>
            </a:r>
            <a:r>
              <a:rPr lang="uk-UA" sz="3600" b="1" dirty="0" err="1" smtClean="0">
                <a:solidFill>
                  <a:srgbClr val="002060"/>
                </a:solidFill>
              </a:rPr>
              <a:t>полум</a:t>
            </a:r>
            <a:r>
              <a:rPr lang="en-US" sz="3600" b="1" dirty="0" smtClean="0">
                <a:solidFill>
                  <a:srgbClr val="002060"/>
                </a:solidFill>
              </a:rPr>
              <a:t>’</a:t>
            </a:r>
            <a:r>
              <a:rPr lang="uk-UA" sz="3600" b="1" dirty="0" err="1" smtClean="0">
                <a:solidFill>
                  <a:srgbClr val="002060"/>
                </a:solidFill>
              </a:rPr>
              <a:t>яна</a:t>
            </a:r>
            <a:r>
              <a:rPr lang="uk-UA" sz="3600" b="1" dirty="0" smtClean="0">
                <a:solidFill>
                  <a:srgbClr val="002060"/>
                </a:solidFill>
              </a:rPr>
              <a:t> квітка.</a:t>
            </a:r>
          </a:p>
          <a:p>
            <a:pPr marL="45720" indent="0" algn="just">
              <a:buNone/>
            </a:pPr>
            <a:r>
              <a:rPr lang="uk-UA" sz="3600" b="1" dirty="0" smtClean="0">
                <a:solidFill>
                  <a:srgbClr val="002060"/>
                </a:solidFill>
              </a:rPr>
              <a:t>4. </a:t>
            </a:r>
            <a:r>
              <a:rPr lang="uk-UA" sz="3600" b="1" dirty="0" smtClean="0">
                <a:solidFill>
                  <a:srgbClr val="7030A0"/>
                </a:solidFill>
              </a:rPr>
              <a:t>Незважаючи на пізній час</a:t>
            </a:r>
            <a:r>
              <a:rPr lang="uk-UA" sz="3600" b="1" dirty="0" smtClean="0">
                <a:solidFill>
                  <a:srgbClr val="002060"/>
                </a:solidFill>
              </a:rPr>
              <a:t>, війська продовжували прибувати.</a:t>
            </a:r>
            <a:endParaRPr lang="uk-UA" sz="36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927" y="249882"/>
            <a:ext cx="2313709" cy="223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41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8" y="135514"/>
            <a:ext cx="8612333" cy="64869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921" y="1153823"/>
            <a:ext cx="2502427" cy="444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21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298" y="351558"/>
            <a:ext cx="9156528" cy="355542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65017" y="3906982"/>
            <a:ext cx="10945091" cy="2590800"/>
          </a:xfrm>
        </p:spPr>
        <p:txBody>
          <a:bodyPr>
            <a:normAutofit fontScale="90000"/>
          </a:bodyPr>
          <a:lstStyle/>
          <a:p>
            <a:r>
              <a:rPr lang="uk-UA" sz="2500" b="1" u="sng" dirty="0" smtClean="0">
                <a:solidFill>
                  <a:srgbClr val="7030A0"/>
                </a:solidFill>
              </a:rPr>
              <a:t>ЗАВДАННЯ</a:t>
            </a:r>
            <a:r>
              <a:rPr lang="uk-UA" sz="2500" b="1" dirty="0" smtClean="0">
                <a:solidFill>
                  <a:srgbClr val="7030A0"/>
                </a:solidFill>
              </a:rPr>
              <a:t>. Опрацюйте </a:t>
            </a:r>
            <a:r>
              <a:rPr lang="uk-UA" sz="2500" b="1" dirty="0">
                <a:solidFill>
                  <a:srgbClr val="7030A0"/>
                </a:solidFill>
              </a:rPr>
              <a:t>таблицю. </a:t>
            </a:r>
            <a:r>
              <a:rPr lang="uk-UA" sz="2800" b="1" dirty="0" smtClean="0">
                <a:solidFill>
                  <a:srgbClr val="7030A0"/>
                </a:solidFill>
              </a:rPr>
              <a:t>Запишіть речення, розставляючи за потреби розділові знаки. </a:t>
            </a:r>
            <a:br>
              <a:rPr lang="uk-UA" sz="2800" b="1" dirty="0" smtClean="0">
                <a:solidFill>
                  <a:srgbClr val="7030A0"/>
                </a:solidFill>
              </a:rPr>
            </a:br>
            <a:r>
              <a:rPr lang="uk-UA" sz="3200" dirty="0" smtClean="0">
                <a:solidFill>
                  <a:srgbClr val="002060"/>
                </a:solidFill>
              </a:rPr>
              <a:t>1. Не змовляючись хлопці кинулися на голоси.</a:t>
            </a:r>
            <a:br>
              <a:rPr lang="uk-UA" sz="3200" dirty="0" smtClean="0">
                <a:solidFill>
                  <a:srgbClr val="002060"/>
                </a:solidFill>
              </a:rPr>
            </a:br>
            <a:r>
              <a:rPr lang="uk-UA" sz="3200" dirty="0" smtClean="0">
                <a:solidFill>
                  <a:srgbClr val="002060"/>
                </a:solidFill>
              </a:rPr>
              <a:t>2. Женя сидів зіщулившись.</a:t>
            </a:r>
            <a:br>
              <a:rPr lang="uk-UA" sz="3200" dirty="0" smtClean="0">
                <a:solidFill>
                  <a:srgbClr val="002060"/>
                </a:solidFill>
              </a:rPr>
            </a:br>
            <a:r>
              <a:rPr lang="uk-UA" sz="3200" dirty="0" smtClean="0">
                <a:solidFill>
                  <a:srgbClr val="002060"/>
                </a:solidFill>
              </a:rPr>
              <a:t>3. Співають ідучи дівчата.</a:t>
            </a:r>
            <a:br>
              <a:rPr lang="uk-UA" sz="3200" dirty="0" smtClean="0">
                <a:solidFill>
                  <a:srgbClr val="002060"/>
                </a:solidFill>
              </a:rPr>
            </a:br>
            <a:r>
              <a:rPr lang="uk-UA" sz="3200" dirty="0" smtClean="0">
                <a:solidFill>
                  <a:srgbClr val="002060"/>
                </a:solidFill>
              </a:rPr>
              <a:t>4. Дрімають стоячи тополі.</a:t>
            </a:r>
            <a:endParaRPr lang="uk-UA" sz="3200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2765" y="4371111"/>
            <a:ext cx="2263052" cy="22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98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018" y="429491"/>
            <a:ext cx="11125200" cy="2895599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ЗВЕРНИ УВАГУ!</a:t>
            </a:r>
            <a:b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300" b="1" dirty="0" smtClean="0"/>
              <a:t>Відокремлюють</a:t>
            </a:r>
            <a:r>
              <a:rPr lang="uk-UA" sz="3300" dirty="0" smtClean="0"/>
              <a:t> обставини, виражені іменниками зі словами </a:t>
            </a:r>
            <a:r>
              <a:rPr lang="uk-UA" sz="3300" b="1" dirty="0" smtClean="0">
                <a:solidFill>
                  <a:srgbClr val="7030A0"/>
                </a:solidFill>
              </a:rPr>
              <a:t>незважаючи на…, починаючи з…, </a:t>
            </a:r>
            <a:r>
              <a:rPr lang="uk-UA" sz="3300" b="1" dirty="0">
                <a:solidFill>
                  <a:srgbClr val="7030A0"/>
                </a:solidFill>
              </a:rPr>
              <a:t>на </a:t>
            </a:r>
            <a:r>
              <a:rPr lang="uk-UA" sz="3300" b="1" dirty="0" smtClean="0">
                <a:solidFill>
                  <a:srgbClr val="7030A0"/>
                </a:solidFill>
              </a:rPr>
              <a:t>випадок…, за наявності.</a:t>
            </a:r>
            <a:br>
              <a:rPr lang="uk-UA" sz="3300" b="1" dirty="0" smtClean="0">
                <a:solidFill>
                  <a:srgbClr val="7030A0"/>
                </a:solidFill>
              </a:rPr>
            </a:br>
            <a:r>
              <a:rPr lang="uk-UA" sz="3300" b="1" dirty="0" smtClean="0">
                <a:solidFill>
                  <a:srgbClr val="7030A0"/>
                </a:solidFill>
              </a:rPr>
              <a:t> </a:t>
            </a:r>
            <a:r>
              <a:rPr lang="uk-UA" sz="3300" b="1" dirty="0">
                <a:solidFill>
                  <a:srgbClr val="1CADE4"/>
                </a:solidFill>
              </a:rPr>
              <a:t>За бажанням автора </a:t>
            </a:r>
            <a:r>
              <a:rPr lang="uk-UA" sz="3300" dirty="0" smtClean="0">
                <a:solidFill>
                  <a:srgbClr val="1CADE4"/>
                </a:solidFill>
              </a:rPr>
              <a:t>можуть відокремлюватися обставини зі словами</a:t>
            </a:r>
            <a:r>
              <a:rPr lang="uk-UA" sz="3300" b="1" dirty="0" smtClean="0">
                <a:solidFill>
                  <a:srgbClr val="7030A0"/>
                </a:solidFill>
              </a:rPr>
              <a:t> всупереч, наперекір, попри, на відміну від, у зв</a:t>
            </a:r>
            <a:r>
              <a:rPr lang="en-US" sz="3300" b="1" dirty="0" smtClean="0">
                <a:solidFill>
                  <a:srgbClr val="7030A0"/>
                </a:solidFill>
              </a:rPr>
              <a:t>’</a:t>
            </a:r>
            <a:r>
              <a:rPr lang="uk-UA" sz="3300" b="1" dirty="0" err="1" smtClean="0">
                <a:solidFill>
                  <a:srgbClr val="7030A0"/>
                </a:solidFill>
              </a:rPr>
              <a:t>язку</a:t>
            </a:r>
            <a:r>
              <a:rPr lang="uk-UA" sz="3300" b="1" dirty="0" smtClean="0">
                <a:solidFill>
                  <a:srgbClr val="7030A0"/>
                </a:solidFill>
              </a:rPr>
              <a:t> з, внаслідок, завдяки, згідно з, відповідно до, подібно до.</a:t>
            </a:r>
            <a:br>
              <a:rPr lang="uk-UA" sz="3300" b="1" dirty="0" smtClean="0">
                <a:solidFill>
                  <a:srgbClr val="7030A0"/>
                </a:solidFill>
              </a:rPr>
            </a:br>
            <a:endParaRPr lang="uk-UA" sz="33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5018" y="3214254"/>
            <a:ext cx="10834255" cy="313112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3200" b="1" u="sng" dirty="0" smtClean="0">
                <a:solidFill>
                  <a:srgbClr val="C00000"/>
                </a:solidFill>
              </a:rPr>
              <a:t>Завдання</a:t>
            </a:r>
            <a:r>
              <a:rPr lang="uk-UA" sz="3200" b="1" dirty="0" smtClean="0">
                <a:solidFill>
                  <a:srgbClr val="C00000"/>
                </a:solidFill>
              </a:rPr>
              <a:t>. </a:t>
            </a:r>
            <a:r>
              <a:rPr lang="uk-UA" sz="2800" dirty="0" err="1" smtClean="0">
                <a:solidFill>
                  <a:srgbClr val="C00000"/>
                </a:solidFill>
              </a:rPr>
              <a:t>Розставте</a:t>
            </a:r>
            <a:r>
              <a:rPr lang="uk-UA" sz="2800" dirty="0" smtClean="0">
                <a:solidFill>
                  <a:srgbClr val="C00000"/>
                </a:solidFill>
              </a:rPr>
              <a:t> пропущені розділові знаки.</a:t>
            </a:r>
          </a:p>
          <a:p>
            <a:pPr marL="45720" indent="0" algn="just"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1. У колодязі незважаючи на його глибину води не виявилося.</a:t>
            </a:r>
          </a:p>
          <a:p>
            <a:pPr marL="45720" indent="0" algn="just"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2. Починаючи з наступного понеділка я мінятиму  книги в бібліотеці щотижня.</a:t>
            </a:r>
          </a:p>
          <a:p>
            <a:pPr marL="45720" indent="0" algn="just"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3. Змагання з волейболу на випадок дощу  будуть перенесені до спортзалу.</a:t>
            </a:r>
          </a:p>
          <a:p>
            <a:pPr marL="45720" indent="0">
              <a:buNone/>
            </a:pPr>
            <a:endParaRPr lang="uk-UA" sz="3200" b="1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243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164" y="609600"/>
            <a:ext cx="10367356" cy="692727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ПОМІРКУЙМО!</a:t>
            </a:r>
            <a:endParaRPr lang="uk-UA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7960" y="1482436"/>
            <a:ext cx="10507349" cy="4807528"/>
          </a:xfrm>
        </p:spPr>
        <p:txBody>
          <a:bodyPr/>
          <a:lstStyle/>
          <a:p>
            <a:pPr marL="45720" indent="0" algn="just">
              <a:buNone/>
            </a:pPr>
            <a:r>
              <a:rPr lang="uk-UA" sz="3200" b="1" dirty="0" smtClean="0">
                <a:solidFill>
                  <a:schemeClr val="accent2">
                    <a:lumMod val="50000"/>
                  </a:schemeClr>
                </a:solidFill>
              </a:rPr>
              <a:t>    Одного разу Ірина розповідала подрузі, як треба доглядати сад. У цій розповіді було таке речення </a:t>
            </a:r>
            <a:r>
              <a:rPr lang="uk-UA" sz="3200" b="1" dirty="0" smtClean="0">
                <a:solidFill>
                  <a:srgbClr val="00B0F0"/>
                </a:solidFill>
              </a:rPr>
              <a:t>«Поливаючи клумбу нагрітою на сонці водою, квіти гарно ростуть». </a:t>
            </a:r>
            <a:r>
              <a:rPr lang="uk-UA" sz="3200" b="1" dirty="0" smtClean="0">
                <a:solidFill>
                  <a:schemeClr val="accent2">
                    <a:lumMod val="50000"/>
                  </a:schemeClr>
                </a:solidFill>
              </a:rPr>
              <a:t>Почувши це, подруга пожартувала: «Уперше чую, що квіти самі вміють поливати клумбу».</a:t>
            </a:r>
          </a:p>
          <a:p>
            <a:pPr marL="45720" indent="0">
              <a:buNone/>
            </a:pPr>
            <a:endParaRPr lang="uk-UA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" indent="0" algn="just">
              <a:buNone/>
            </a:pPr>
            <a:r>
              <a:rPr lang="uk-UA" sz="3200" i="1" dirty="0" smtClean="0"/>
              <a:t>Чому подруга так пожартувала?</a:t>
            </a:r>
          </a:p>
          <a:p>
            <a:pPr marL="45720" indent="0" algn="just">
              <a:buNone/>
            </a:pPr>
            <a:r>
              <a:rPr lang="uk-UA" sz="3200" i="1" dirty="0" smtClean="0"/>
              <a:t> Як повинна була б Ірина висловити </a:t>
            </a:r>
          </a:p>
          <a:p>
            <a:pPr marL="45720" indent="0" algn="just">
              <a:buNone/>
            </a:pPr>
            <a:r>
              <a:rPr lang="uk-UA" sz="3200" i="1" dirty="0" smtClean="0"/>
              <a:t>свою думку?</a:t>
            </a:r>
            <a:endParaRPr lang="uk-UA" sz="32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310" y="4002441"/>
            <a:ext cx="4084863" cy="228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27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66501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5400" b="1" dirty="0" smtClean="0">
                <a:solidFill>
                  <a:srgbClr val="C00000"/>
                </a:solidFill>
              </a:rPr>
              <a:t>«Я – редактор»</a:t>
            </a:r>
            <a:endParaRPr lang="uk-UA" sz="5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746" y="1510145"/>
            <a:ext cx="10420126" cy="4585854"/>
          </a:xfrm>
        </p:spPr>
        <p:txBody>
          <a:bodyPr>
            <a:normAutofit lnSpcReduction="10000"/>
          </a:bodyPr>
          <a:lstStyle/>
          <a:p>
            <a:r>
              <a:rPr lang="uk-UA" sz="2800" b="1" dirty="0" smtClean="0">
                <a:solidFill>
                  <a:srgbClr val="0070C0"/>
                </a:solidFill>
              </a:rPr>
              <a:t>Знайдіть речення, у яких допущено помилки у вживанні дієприслівникових зворотів. Відредагуйте речення.</a:t>
            </a:r>
          </a:p>
          <a:p>
            <a:pPr marL="502920" indent="-457200" algn="just">
              <a:buAutoNum type="arabicPeriod"/>
            </a:pPr>
            <a:r>
              <a:rPr lang="uk-UA" sz="3600" dirty="0" err="1" smtClean="0">
                <a:solidFill>
                  <a:srgbClr val="002060"/>
                </a:solidFill>
              </a:rPr>
              <a:t>Додивившися</a:t>
            </a:r>
            <a:r>
              <a:rPr lang="uk-UA" sz="3600" dirty="0" smtClean="0">
                <a:solidFill>
                  <a:srgbClr val="002060"/>
                </a:solidFill>
              </a:rPr>
              <a:t> цікавий фільм, настав вечір.</a:t>
            </a:r>
          </a:p>
          <a:p>
            <a:pPr marL="502920" indent="-457200" algn="just">
              <a:buAutoNum type="arabicPeriod"/>
            </a:pPr>
            <a:r>
              <a:rPr lang="uk-UA" sz="3600" dirty="0" smtClean="0">
                <a:solidFill>
                  <a:srgbClr val="002060"/>
                </a:solidFill>
              </a:rPr>
              <a:t>Виступаючи на концерті, зал уважно слухав виконавця.</a:t>
            </a:r>
          </a:p>
          <a:p>
            <a:pPr marL="502920" indent="-457200" algn="just">
              <a:buAutoNum type="arabicPeriod"/>
            </a:pPr>
            <a:r>
              <a:rPr lang="uk-UA" sz="3600" dirty="0" smtClean="0">
                <a:solidFill>
                  <a:srgbClr val="002060"/>
                </a:solidFill>
              </a:rPr>
              <a:t>Біля води ростуть, </a:t>
            </a:r>
            <a:r>
              <a:rPr lang="uk-UA" sz="3600" dirty="0" err="1" smtClean="0">
                <a:solidFill>
                  <a:srgbClr val="002060"/>
                </a:solidFill>
              </a:rPr>
              <a:t>нахилившися</a:t>
            </a:r>
            <a:r>
              <a:rPr lang="uk-UA" sz="3600" dirty="0" smtClean="0">
                <a:solidFill>
                  <a:srgbClr val="002060"/>
                </a:solidFill>
              </a:rPr>
              <a:t> до неї, верби.</a:t>
            </a:r>
          </a:p>
          <a:p>
            <a:pPr marL="502920" indent="-457200" algn="just">
              <a:buAutoNum type="arabicPeriod"/>
            </a:pPr>
            <a:r>
              <a:rPr lang="uk-UA" sz="3600" dirty="0" smtClean="0">
                <a:solidFill>
                  <a:srgbClr val="002060"/>
                </a:solidFill>
              </a:rPr>
              <a:t>Побачивши маму, Оля усміхнулася.</a:t>
            </a:r>
          </a:p>
          <a:p>
            <a:pPr marL="502920" indent="-457200" algn="just">
              <a:buAutoNum type="arabicPeriod"/>
            </a:pPr>
            <a:r>
              <a:rPr lang="uk-UA" sz="3600" dirty="0" smtClean="0">
                <a:solidFill>
                  <a:srgbClr val="002060"/>
                </a:solidFill>
              </a:rPr>
              <a:t>Вийшовши з машини, несподівано пішов дощ.</a:t>
            </a:r>
            <a:endParaRPr lang="uk-UA" sz="36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727" y="341600"/>
            <a:ext cx="2096798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81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54183" y="290946"/>
            <a:ext cx="10464338" cy="471054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C00000"/>
                </a:solidFill>
              </a:rPr>
              <a:t>Обставину НЕ відокремлюємо, якщо</a:t>
            </a:r>
            <a:endParaRPr lang="uk-UA" sz="32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09" y="762000"/>
            <a:ext cx="8839200" cy="58304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3383" y="762000"/>
            <a:ext cx="2331275" cy="362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7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9418" y="429491"/>
            <a:ext cx="9439102" cy="928253"/>
          </a:xfrm>
        </p:spPr>
        <p:txBody>
          <a:bodyPr>
            <a:normAutofit/>
          </a:bodyPr>
          <a:lstStyle/>
          <a:p>
            <a:r>
              <a:rPr lang="uk-UA" b="1" dirty="0" smtClean="0"/>
              <a:t>   </a:t>
            </a:r>
            <a:r>
              <a:rPr lang="uk-UA" sz="49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Пунктуаційний практикум</a:t>
            </a:r>
            <a:endParaRPr lang="uk-UA" sz="49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12618" y="1025236"/>
            <a:ext cx="11000508" cy="5070765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endParaRPr lang="uk-UA" dirty="0" smtClean="0"/>
          </a:p>
          <a:p>
            <a:pPr marL="45720" indent="0">
              <a:buNone/>
            </a:pPr>
            <a:r>
              <a:rPr lang="uk-UA" sz="3500" b="1" dirty="0" smtClean="0"/>
              <a:t>Запишіть речення, </a:t>
            </a:r>
            <a:r>
              <a:rPr lang="uk-UA" sz="3500" b="1" dirty="0" err="1" smtClean="0"/>
              <a:t>розставлюячи</a:t>
            </a:r>
            <a:r>
              <a:rPr lang="uk-UA" sz="3500" b="1" dirty="0" smtClean="0"/>
              <a:t> за потреби </a:t>
            </a:r>
          </a:p>
          <a:p>
            <a:pPr marL="45720" indent="0">
              <a:buNone/>
            </a:pPr>
            <a:r>
              <a:rPr lang="uk-UA" sz="3500" b="1" dirty="0" smtClean="0"/>
              <a:t> розділові знаки.</a:t>
            </a:r>
          </a:p>
          <a:p>
            <a:pPr marL="45720" indent="0" algn="just">
              <a:buNone/>
            </a:pPr>
            <a:r>
              <a:rPr lang="uk-UA" sz="3500" dirty="0" smtClean="0">
                <a:solidFill>
                  <a:srgbClr val="0070C0"/>
                </a:solidFill>
              </a:rPr>
              <a:t>1.</a:t>
            </a:r>
            <a:r>
              <a:rPr lang="uk-UA" sz="3500" dirty="0" smtClean="0"/>
              <a:t> </a:t>
            </a:r>
            <a:r>
              <a:rPr lang="uk-UA" sz="3200" dirty="0" smtClean="0"/>
              <a:t>Земля </a:t>
            </a:r>
            <a:r>
              <a:rPr lang="uk-UA" sz="3200" dirty="0" err="1" smtClean="0"/>
              <a:t>світаючи</a:t>
            </a:r>
            <a:r>
              <a:rPr lang="uk-UA" sz="3200" dirty="0" smtClean="0"/>
              <a:t>  усміхнулась.</a:t>
            </a:r>
          </a:p>
          <a:p>
            <a:pPr marL="45720" indent="0" algn="just">
              <a:buNone/>
            </a:pPr>
            <a:r>
              <a:rPr lang="uk-UA" sz="3200" dirty="0" smtClean="0">
                <a:solidFill>
                  <a:srgbClr val="0070C0"/>
                </a:solidFill>
              </a:rPr>
              <a:t>2</a:t>
            </a:r>
            <a:r>
              <a:rPr lang="uk-UA" sz="3200" dirty="0" smtClean="0"/>
              <a:t>. Плив корабель розтинаючи хвилі не день не годину.</a:t>
            </a:r>
          </a:p>
          <a:p>
            <a:pPr marL="45720" indent="0" algn="just">
              <a:buNone/>
            </a:pPr>
            <a:r>
              <a:rPr lang="uk-UA" sz="3200" dirty="0" smtClean="0"/>
              <a:t>3. Сергій працював не покладаючи рук.</a:t>
            </a:r>
          </a:p>
          <a:p>
            <a:pPr marL="45720" indent="0" algn="just">
              <a:buNone/>
            </a:pPr>
            <a:r>
              <a:rPr lang="uk-UA" sz="3200" dirty="0" smtClean="0">
                <a:solidFill>
                  <a:srgbClr val="0070C0"/>
                </a:solidFill>
              </a:rPr>
              <a:t>4</a:t>
            </a:r>
            <a:r>
              <a:rPr lang="uk-UA" sz="3200" dirty="0" smtClean="0"/>
              <a:t>. Дядько Роман орючи гніздечко </a:t>
            </a:r>
            <a:r>
              <a:rPr lang="uk-UA" sz="3200" dirty="0" err="1" smtClean="0"/>
              <a:t>прибере</a:t>
            </a:r>
            <a:r>
              <a:rPr lang="uk-UA" sz="3200" dirty="0" smtClean="0"/>
              <a:t> перекладе на ріллю.</a:t>
            </a:r>
          </a:p>
          <a:p>
            <a:pPr marL="45720" indent="0" algn="just">
              <a:buNone/>
            </a:pPr>
            <a:r>
              <a:rPr lang="uk-UA" sz="3200" dirty="0" smtClean="0"/>
              <a:t>5. Дівчата розходяться співаючи.</a:t>
            </a:r>
          </a:p>
          <a:p>
            <a:pPr marL="45720" indent="0" algn="just">
              <a:buNone/>
            </a:pPr>
            <a:r>
              <a:rPr lang="uk-UA" sz="3200" dirty="0" smtClean="0">
                <a:solidFill>
                  <a:srgbClr val="0070C0"/>
                </a:solidFill>
              </a:rPr>
              <a:t>6</a:t>
            </a:r>
            <a:r>
              <a:rPr lang="uk-UA" sz="3200" dirty="0" smtClean="0"/>
              <a:t>. Я задивлялася ідучи до школи на виткане із чорнозему полотно.</a:t>
            </a:r>
            <a:endParaRPr lang="uk-UA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5673" y="318654"/>
            <a:ext cx="2519447" cy="251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27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582" y="318655"/>
            <a:ext cx="9919854" cy="845128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Дослідження -трансформація</a:t>
            </a:r>
            <a:endParaRPr lang="uk-UA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6582" y="1163783"/>
            <a:ext cx="10723418" cy="5347853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uk-UA" sz="2800" b="1" u="sng" dirty="0" smtClean="0">
                <a:solidFill>
                  <a:srgbClr val="002060"/>
                </a:solidFill>
              </a:rPr>
              <a:t>ЗРАЗОК</a:t>
            </a:r>
            <a:r>
              <a:rPr lang="uk-UA" sz="2800" b="1" dirty="0" smtClean="0">
                <a:solidFill>
                  <a:srgbClr val="002060"/>
                </a:solidFill>
              </a:rPr>
              <a:t>.  Сергій радісно вигукнув, </a:t>
            </a:r>
            <a:r>
              <a:rPr lang="uk-UA" sz="2800" b="1" i="1" dirty="0" smtClean="0">
                <a:solidFill>
                  <a:srgbClr val="002060"/>
                </a:solidFill>
              </a:rPr>
              <a:t>коли побачив друзів</a:t>
            </a:r>
            <a:r>
              <a:rPr lang="uk-UA" sz="2800" b="1" dirty="0" smtClean="0">
                <a:solidFill>
                  <a:srgbClr val="002060"/>
                </a:solidFill>
              </a:rPr>
              <a:t>. – </a:t>
            </a:r>
          </a:p>
          <a:p>
            <a:pPr marL="45720" indent="0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Сергій, </a:t>
            </a:r>
            <a:r>
              <a:rPr lang="uk-UA" sz="2800" b="1" i="1" dirty="0" smtClean="0">
                <a:solidFill>
                  <a:srgbClr val="002060"/>
                </a:solidFill>
              </a:rPr>
              <a:t>побачивши друзів,</a:t>
            </a:r>
            <a:r>
              <a:rPr lang="uk-UA" sz="2800" b="1" dirty="0" smtClean="0">
                <a:solidFill>
                  <a:srgbClr val="002060"/>
                </a:solidFill>
              </a:rPr>
              <a:t> радісно вигукнув.</a:t>
            </a:r>
          </a:p>
          <a:p>
            <a:pPr marL="502920" indent="-457200" algn="just">
              <a:buAutoNum type="arabicPeriod"/>
            </a:pPr>
            <a:r>
              <a:rPr lang="uk-UA" sz="3700" b="1" dirty="0" smtClean="0">
                <a:solidFill>
                  <a:srgbClr val="0070C0"/>
                </a:solidFill>
              </a:rPr>
              <a:t>Батько </a:t>
            </a:r>
            <a:r>
              <a:rPr lang="uk-UA" sz="3700" b="1" i="1" dirty="0" smtClean="0">
                <a:solidFill>
                  <a:srgbClr val="0070C0"/>
                </a:solidFill>
              </a:rPr>
              <a:t>привів нас </a:t>
            </a:r>
            <a:r>
              <a:rPr lang="uk-UA" sz="3700" b="1" dirty="0" smtClean="0">
                <a:solidFill>
                  <a:srgbClr val="0070C0"/>
                </a:solidFill>
              </a:rPr>
              <a:t>і взявся до роботи.</a:t>
            </a:r>
          </a:p>
          <a:p>
            <a:pPr marL="502920" indent="-457200" algn="just">
              <a:buAutoNum type="arabicPeriod"/>
            </a:pPr>
            <a:r>
              <a:rPr lang="uk-UA" sz="3700" b="1" dirty="0" smtClean="0">
                <a:solidFill>
                  <a:srgbClr val="0070C0"/>
                </a:solidFill>
              </a:rPr>
              <a:t>Марійка </a:t>
            </a:r>
            <a:r>
              <a:rPr lang="uk-UA" sz="3700" b="1" i="1" dirty="0" smtClean="0">
                <a:solidFill>
                  <a:srgbClr val="0070C0"/>
                </a:solidFill>
              </a:rPr>
              <a:t>поговорила по телефону </a:t>
            </a:r>
            <a:r>
              <a:rPr lang="uk-UA" sz="3700" b="1" dirty="0" smtClean="0">
                <a:solidFill>
                  <a:srgbClr val="0070C0"/>
                </a:solidFill>
              </a:rPr>
              <a:t>й поклала трубку.</a:t>
            </a:r>
          </a:p>
          <a:p>
            <a:pPr marL="502920" indent="-457200" algn="just">
              <a:buAutoNum type="arabicPeriod"/>
            </a:pPr>
            <a:r>
              <a:rPr lang="uk-UA" sz="3700" b="1" dirty="0" smtClean="0">
                <a:solidFill>
                  <a:srgbClr val="0070C0"/>
                </a:solidFill>
              </a:rPr>
              <a:t>Вони зрозуміли один одного, хоча </a:t>
            </a:r>
            <a:r>
              <a:rPr lang="uk-UA" sz="3700" b="1" i="1" dirty="0" smtClean="0">
                <a:solidFill>
                  <a:srgbClr val="0070C0"/>
                </a:solidFill>
              </a:rPr>
              <a:t>не промовили жодного слова.</a:t>
            </a:r>
          </a:p>
          <a:p>
            <a:pPr marL="502920" indent="-457200" algn="just">
              <a:buAutoNum type="arabicPeriod"/>
            </a:pPr>
            <a:r>
              <a:rPr lang="uk-UA" sz="3700" b="1" dirty="0" smtClean="0">
                <a:solidFill>
                  <a:srgbClr val="0070C0"/>
                </a:solidFill>
              </a:rPr>
              <a:t>Женя здивується, </a:t>
            </a:r>
            <a:r>
              <a:rPr lang="uk-UA" sz="3700" b="1" i="1" dirty="0" smtClean="0">
                <a:solidFill>
                  <a:srgbClr val="0070C0"/>
                </a:solidFill>
              </a:rPr>
              <a:t>коли дочитає повість до кінця</a:t>
            </a:r>
            <a:r>
              <a:rPr lang="uk-UA" sz="3700" b="1" dirty="0" smtClean="0">
                <a:solidFill>
                  <a:srgbClr val="0070C0"/>
                </a:solidFill>
              </a:rPr>
              <a:t>.</a:t>
            </a:r>
          </a:p>
          <a:p>
            <a:pPr marL="502920" indent="-457200" algn="just">
              <a:buAutoNum type="arabicPeriod"/>
            </a:pPr>
            <a:r>
              <a:rPr lang="uk-UA" sz="3700" b="1" dirty="0" smtClean="0">
                <a:solidFill>
                  <a:srgbClr val="0070C0"/>
                </a:solidFill>
              </a:rPr>
              <a:t>Я не братиму участі в дискусії, </a:t>
            </a:r>
            <a:r>
              <a:rPr lang="uk-UA" sz="3700" b="1" i="1" dirty="0" smtClean="0">
                <a:solidFill>
                  <a:srgbClr val="0070C0"/>
                </a:solidFill>
              </a:rPr>
              <a:t>якщо не знаю проблеми.</a:t>
            </a:r>
            <a:endParaRPr lang="uk-UA" sz="3700" b="1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5056" y="318655"/>
            <a:ext cx="2304616" cy="230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91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109" y="609600"/>
            <a:ext cx="10076411" cy="637309"/>
          </a:xfrm>
        </p:spPr>
        <p:txBody>
          <a:bodyPr>
            <a:noAutofit/>
          </a:bodyPr>
          <a:lstStyle/>
          <a:p>
            <a:pPr algn="ctr"/>
            <a:r>
              <a:rPr lang="uk-UA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РЕФЛЕКСІЯ</a:t>
            </a:r>
            <a:endParaRPr lang="uk-UA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109" y="1759527"/>
            <a:ext cx="10076411" cy="462741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4000" b="1" u="sng" dirty="0" smtClean="0"/>
              <a:t>Сьогодні на </a:t>
            </a:r>
            <a:r>
              <a:rPr lang="uk-UA" sz="4000" b="1" u="sng" dirty="0" err="1" smtClean="0"/>
              <a:t>уроці</a:t>
            </a:r>
            <a:r>
              <a:rPr lang="uk-UA" sz="4000" b="1" u="sng" dirty="0" smtClean="0"/>
              <a:t> я</a:t>
            </a:r>
          </a:p>
          <a:p>
            <a:pPr marL="45720" indent="0">
              <a:buNone/>
            </a:pPr>
            <a:r>
              <a:rPr lang="uk-UA" sz="4000" b="1" dirty="0"/>
              <a:t> </a:t>
            </a:r>
            <a:r>
              <a:rPr lang="uk-UA" sz="4000" b="1" dirty="0" smtClean="0"/>
              <a:t>                </a:t>
            </a:r>
            <a:r>
              <a:rPr lang="uk-UA" sz="4400" b="1" dirty="0" smtClean="0">
                <a:solidFill>
                  <a:srgbClr val="0070C0"/>
                </a:solidFill>
              </a:rPr>
              <a:t>вивчив…</a:t>
            </a:r>
          </a:p>
          <a:p>
            <a:pPr marL="45720" indent="0">
              <a:buNone/>
            </a:pPr>
            <a:r>
              <a:rPr lang="uk-UA" sz="4400" b="1" dirty="0">
                <a:solidFill>
                  <a:srgbClr val="0070C0"/>
                </a:solidFill>
              </a:rPr>
              <a:t> </a:t>
            </a:r>
            <a:r>
              <a:rPr lang="uk-UA" sz="4400" b="1" dirty="0" smtClean="0">
                <a:solidFill>
                  <a:srgbClr val="0070C0"/>
                </a:solidFill>
              </a:rPr>
              <a:t>                      </a:t>
            </a:r>
            <a:r>
              <a:rPr lang="uk-UA" sz="4400" b="1" dirty="0" err="1" smtClean="0">
                <a:solidFill>
                  <a:srgbClr val="0070C0"/>
                </a:solidFill>
              </a:rPr>
              <a:t>запам</a:t>
            </a:r>
            <a:r>
              <a:rPr lang="en-US" sz="4400" b="1" dirty="0" smtClean="0">
                <a:solidFill>
                  <a:srgbClr val="0070C0"/>
                </a:solidFill>
              </a:rPr>
              <a:t>’</a:t>
            </a:r>
            <a:r>
              <a:rPr lang="uk-UA" sz="4400" b="1" dirty="0" err="1" smtClean="0">
                <a:solidFill>
                  <a:srgbClr val="0070C0"/>
                </a:solidFill>
              </a:rPr>
              <a:t>ятав</a:t>
            </a:r>
            <a:r>
              <a:rPr lang="uk-UA" sz="4400" b="1" dirty="0" smtClean="0">
                <a:solidFill>
                  <a:srgbClr val="0070C0"/>
                </a:solidFill>
              </a:rPr>
              <a:t>…</a:t>
            </a:r>
          </a:p>
          <a:p>
            <a:pPr marL="45720" indent="0">
              <a:buNone/>
            </a:pPr>
            <a:r>
              <a:rPr lang="uk-UA" sz="4400" b="1" dirty="0">
                <a:solidFill>
                  <a:srgbClr val="0070C0"/>
                </a:solidFill>
              </a:rPr>
              <a:t> </a:t>
            </a:r>
            <a:r>
              <a:rPr lang="uk-UA" sz="4400" b="1" dirty="0" smtClean="0">
                <a:solidFill>
                  <a:srgbClr val="0070C0"/>
                </a:solidFill>
              </a:rPr>
              <a:t>                               не вмів, а тепер умію...</a:t>
            </a:r>
          </a:p>
          <a:p>
            <a:pPr marL="45720" indent="0">
              <a:buNone/>
            </a:pPr>
            <a:r>
              <a:rPr lang="uk-UA" sz="4400" b="1" dirty="0">
                <a:solidFill>
                  <a:srgbClr val="0070C0"/>
                </a:solidFill>
              </a:rPr>
              <a:t> </a:t>
            </a:r>
            <a:r>
              <a:rPr lang="uk-UA" sz="4400" b="1" dirty="0" smtClean="0">
                <a:solidFill>
                  <a:srgbClr val="0070C0"/>
                </a:solidFill>
              </a:rPr>
              <a:t>                                       переконався…</a:t>
            </a:r>
            <a:endParaRPr lang="uk-UA" sz="4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99" y="4073236"/>
            <a:ext cx="2979777" cy="23137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110" y="435259"/>
            <a:ext cx="3327408" cy="33274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756" y="2276756"/>
            <a:ext cx="2304488" cy="230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31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256" y="609600"/>
            <a:ext cx="9144000" cy="1356360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ДОМАШНЄ ЗАВДАННЯ </a:t>
            </a:r>
            <a:endParaRPr lang="uk-UA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255" y="1965960"/>
            <a:ext cx="10723418" cy="4130039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uk-UA" sz="4400" dirty="0" smtClean="0"/>
              <a:t>1.Опрацювати параграф </a:t>
            </a:r>
            <a:r>
              <a:rPr lang="uk-UA" sz="4400" dirty="0" smtClean="0">
                <a:solidFill>
                  <a:srgbClr val="7030A0"/>
                </a:solidFill>
              </a:rPr>
              <a:t>36, </a:t>
            </a:r>
          </a:p>
          <a:p>
            <a:pPr marL="45720" indent="0">
              <a:buNone/>
            </a:pPr>
            <a:r>
              <a:rPr lang="uk-UA" sz="4400" dirty="0" smtClean="0">
                <a:solidFill>
                  <a:srgbClr val="7030A0"/>
                </a:solidFill>
              </a:rPr>
              <a:t>с. 238-243.</a:t>
            </a:r>
          </a:p>
          <a:p>
            <a:pPr marL="45720" indent="0">
              <a:buNone/>
            </a:pPr>
            <a:r>
              <a:rPr lang="uk-UA" sz="4400" dirty="0" smtClean="0"/>
              <a:t>2.Виконати вправу </a:t>
            </a:r>
            <a:r>
              <a:rPr lang="uk-UA" sz="4400" dirty="0" smtClean="0">
                <a:solidFill>
                  <a:srgbClr val="7030A0"/>
                </a:solidFill>
              </a:rPr>
              <a:t>427</a:t>
            </a:r>
            <a:r>
              <a:rPr lang="uk-UA" sz="4400" dirty="0" smtClean="0"/>
              <a:t> </a:t>
            </a:r>
          </a:p>
          <a:p>
            <a:pPr marL="45720" indent="0">
              <a:buNone/>
            </a:pPr>
            <a:r>
              <a:rPr lang="uk-UA" sz="4400" u="sng" dirty="0" smtClean="0"/>
              <a:t>АБО</a:t>
            </a:r>
            <a:r>
              <a:rPr lang="uk-UA" sz="4400" dirty="0" smtClean="0"/>
              <a:t> </a:t>
            </a:r>
          </a:p>
          <a:p>
            <a:pPr marL="45720" indent="0">
              <a:buNone/>
            </a:pPr>
            <a:r>
              <a:rPr lang="uk-UA" sz="4400" dirty="0" smtClean="0"/>
              <a:t>  Скласти </a:t>
            </a:r>
            <a:r>
              <a:rPr lang="uk-UA" sz="4400" dirty="0"/>
              <a:t>7</a:t>
            </a:r>
            <a:r>
              <a:rPr lang="uk-UA" sz="4400" dirty="0" smtClean="0"/>
              <a:t> речень із відокремленими  обставинами на вивчені правила. </a:t>
            </a:r>
            <a:endParaRPr lang="uk-UA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2837" y="1523308"/>
            <a:ext cx="3241964" cy="32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520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248751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uk-UA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6600" b="1" dirty="0" smtClean="0"/>
              <a:t>УСПІХІВ !</a:t>
            </a:r>
            <a:endParaRPr lang="uk-UA" sz="6600" b="1" dirty="0"/>
          </a:p>
        </p:txBody>
      </p:sp>
    </p:spTree>
    <p:extLst>
      <p:ext uri="{BB962C8B-B14F-4D97-AF65-F5344CB8AC3E}">
        <p14:creationId xmlns:p14="http://schemas.microsoft.com/office/powerpoint/2010/main" val="1800581276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185</TotalTime>
  <Words>531</Words>
  <Application>Microsoft Office PowerPoint</Application>
  <PresentationFormat>Широкоэкранный</PresentationFormat>
  <Paragraphs>71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Corbel</vt:lpstr>
      <vt:lpstr>Wingdings</vt:lpstr>
      <vt:lpstr>Базис</vt:lpstr>
      <vt:lpstr>Відокремлені обставини</vt:lpstr>
      <vt:lpstr>Мета уроку:</vt:lpstr>
      <vt:lpstr>БЛІЦОПИТУВАННЯ </vt:lpstr>
      <vt:lpstr>         Дослідження – характеристика Запишіть речення. Охарактеризуйте  способи вираження в них відокремлених обставин.</vt:lpstr>
      <vt:lpstr>Презентация PowerPoint</vt:lpstr>
      <vt:lpstr>ЗАВДАННЯ. Опрацюйте таблицю. Запишіть речення, розставляючи за потреби розділові знаки.  1. Не змовляючись хлопці кинулися на голоси. 2. Женя сидів зіщулившись. 3. Співають ідучи дівчата. 4. Дрімають стоячи тополі.</vt:lpstr>
      <vt:lpstr>                            ЗВЕРНИ УВАГУ! Відокремлюють обставини, виражені іменниками зі словами незважаючи на…, починаючи з…, на випадок…, за наявності.  За бажанням автора можуть відокремлюватися обставини зі словами всупереч, наперекір, попри, на відміну від, у зв’язку з, внаслідок, завдяки, згідно з, відповідно до, подібно до. </vt:lpstr>
      <vt:lpstr>ПОМІРКУЙМО!</vt:lpstr>
      <vt:lpstr>«Я – редактор»</vt:lpstr>
      <vt:lpstr>Обставину НЕ відокремлюємо, якщо</vt:lpstr>
      <vt:lpstr>   Пунктуаційний практикум</vt:lpstr>
      <vt:lpstr>Дослідження -трансформація</vt:lpstr>
      <vt:lpstr>РЕФЛЕКСІЯ</vt:lpstr>
      <vt:lpstr>ДОМАШНЄ ЗАВДАННЯ </vt:lpstr>
      <vt:lpstr>ДЯКУЮ ЗА УВАГУ!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Відокремлені обставини</dc:title>
  <dc:creator>Elena</dc:creator>
  <cp:lastModifiedBy>Elena</cp:lastModifiedBy>
  <cp:revision>18</cp:revision>
  <dcterms:created xsi:type="dcterms:W3CDTF">2021-04-14T17:44:38Z</dcterms:created>
  <dcterms:modified xsi:type="dcterms:W3CDTF">2021-04-14T20:49:48Z</dcterms:modified>
</cp:coreProperties>
</file>