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1" r:id="rId5"/>
    <p:sldId id="260" r:id="rId6"/>
    <p:sldId id="262" r:id="rId7"/>
    <p:sldId id="263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C2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0" autoAdjust="0"/>
    <p:restoredTop sz="94660"/>
  </p:normalViewPr>
  <p:slideViewPr>
    <p:cSldViewPr snapToGrid="0">
      <p:cViewPr varScale="1">
        <p:scale>
          <a:sx n="94" d="100"/>
          <a:sy n="94" d="100"/>
        </p:scale>
        <p:origin x="164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267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340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324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268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101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208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515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881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091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93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236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FA9D7-9CD8-41BC-B0CB-510313C07A99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77826-35F6-45AF-B5AB-3734735C3DD3}" type="slidenum">
              <a:rPr lang="ru-RU" smtClean="0"/>
              <a:t>‹#›</a:t>
            </a:fld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992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717359"/>
            <a:ext cx="5909481" cy="2387600"/>
          </a:xfrm>
        </p:spPr>
        <p:txBody>
          <a:bodyPr>
            <a:noAutofit/>
          </a:bodyPr>
          <a:lstStyle/>
          <a:p>
            <a:r>
              <a:rPr lang="uk-UA" sz="7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Відокремленіуточнювальні</a:t>
            </a:r>
            <a:r>
              <a:rPr lang="uk-UA" sz="7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члени речення</a:t>
            </a:r>
            <a:endParaRPr lang="ru-RU" sz="7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08CCF2-60E2-4349-A493-A50527E0C700}"/>
              </a:ext>
            </a:extLst>
          </p:cNvPr>
          <p:cNvSpPr txBox="1"/>
          <p:nvPr/>
        </p:nvSpPr>
        <p:spPr>
          <a:xfrm>
            <a:off x="426759" y="6165502"/>
            <a:ext cx="23009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8 </a:t>
            </a:r>
            <a:r>
              <a:rPr lang="ru-RU" dirty="0" err="1"/>
              <a:t>клас</a:t>
            </a:r>
            <a:endParaRPr lang="ru-RU" dirty="0"/>
          </a:p>
          <a:p>
            <a:r>
              <a:rPr lang="ru-RU" dirty="0" err="1"/>
              <a:t>Вчитель</a:t>
            </a:r>
            <a:r>
              <a:rPr lang="ru-RU" dirty="0"/>
              <a:t>: </a:t>
            </a:r>
            <a:r>
              <a:rPr lang="ru-RU" dirty="0" err="1"/>
              <a:t>Макаліч</a:t>
            </a:r>
            <a:r>
              <a:rPr lang="ru-RU" dirty="0"/>
              <a:t> С.С.</a:t>
            </a:r>
          </a:p>
        </p:txBody>
      </p:sp>
    </p:spTree>
    <p:extLst>
      <p:ext uri="{BB962C8B-B14F-4D97-AF65-F5344CB8AC3E}">
        <p14:creationId xmlns:p14="http://schemas.microsoft.com/office/powerpoint/2010/main" val="1645875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C4588FC-D2E5-814C-B96B-45B8877E8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461" y="2374711"/>
            <a:ext cx="9180921" cy="406020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C936FCD-6DD8-6E45-93B2-E56EE7496C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0102" y="0"/>
            <a:ext cx="2499056" cy="249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64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C5B6DD59-A902-5242-8323-6C621DE2E1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3758889"/>
              </p:ext>
            </p:extLst>
          </p:nvPr>
        </p:nvGraphicFramePr>
        <p:xfrm>
          <a:off x="136477" y="2975212"/>
          <a:ext cx="8871045" cy="3471488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2957015">
                  <a:extLst>
                    <a:ext uri="{9D8B030D-6E8A-4147-A177-3AD203B41FA5}">
                      <a16:colId xmlns:a16="http://schemas.microsoft.com/office/drawing/2014/main" val="3590794381"/>
                    </a:ext>
                  </a:extLst>
                </a:gridCol>
                <a:gridCol w="2957015">
                  <a:extLst>
                    <a:ext uri="{9D8B030D-6E8A-4147-A177-3AD203B41FA5}">
                      <a16:colId xmlns:a16="http://schemas.microsoft.com/office/drawing/2014/main" val="2178936900"/>
                    </a:ext>
                  </a:extLst>
                </a:gridCol>
                <a:gridCol w="2957015">
                  <a:extLst>
                    <a:ext uri="{9D8B030D-6E8A-4147-A177-3AD203B41FA5}">
                      <a16:colId xmlns:a16="http://schemas.microsoft.com/office/drawing/2014/main" val="3218107597"/>
                    </a:ext>
                  </a:extLst>
                </a:gridCol>
              </a:tblGrid>
              <a:tr h="1461777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Обставини місця і часу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Додатки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Рідше: означення, обставини способу дії, підмети, присудки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2644737"/>
                  </a:ext>
                </a:extLst>
              </a:tr>
              <a:tr h="2009711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виражені: </a:t>
                      </a:r>
                      <a:r>
                        <a:rPr lang="uk-UA" sz="1600" b="0" dirty="0">
                          <a:effectLst/>
                        </a:rPr>
                        <a:t>іменниками; іменниками з числівниками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</a:rPr>
                        <a:t>виражені:</a:t>
                      </a:r>
                      <a:r>
                        <a:rPr lang="uk-UA" sz="1600" dirty="0">
                          <a:effectLst/>
                        </a:rPr>
                        <a:t>  іменниками з прийменниками крім, понад, замість, за винятком, поряд з та ін.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</a:rPr>
                        <a:t>виражені:</a:t>
                      </a:r>
                      <a:r>
                        <a:rPr lang="uk-UA" sz="1600" dirty="0">
                          <a:effectLst/>
                        </a:rPr>
                        <a:t> іменниками зі словами особливо, навіть, переважно, </a:t>
                      </a:r>
                      <a:r>
                        <a:rPr lang="uk-UA" sz="1600" dirty="0" err="1">
                          <a:effectLst/>
                        </a:rPr>
                        <a:t>зокрема,наприклад</a:t>
                      </a:r>
                      <a:r>
                        <a:rPr lang="uk-UA" sz="1600" dirty="0">
                          <a:effectLst/>
                        </a:rPr>
                        <a:t>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97664728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CA32784-C8EB-0340-8281-5F7D121B1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2561" y="0"/>
            <a:ext cx="2852382" cy="285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607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04CE7-610A-7E47-90BE-24C88ACA4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u="sng" dirty="0">
                <a:solidFill>
                  <a:srgbClr val="C00000"/>
                </a:solidFill>
              </a:rPr>
              <a:t>Зверніть увагу!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42FCF5-A574-8247-8E63-74484033A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lvl="0" indent="-514350" fontAlgn="base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Додаток із прийменником замість не відокремлюється, якщо він ужитий у значенні заміщення. Сьогодні він чергував Замість (= за) сусіда. Замість віри, й надії, і любові панують безвір’я, відчай, ненависть, заздрість і мерзота (І. Вишенський).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 fontAlgn="base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Уточнювальні члени речення можуть приєднуватися словами тобто, цебто, себто, Або (= тобто), чи (= тобто), а саме, наприклад, зокрема, інакше, особливо, в тому числі, як кажуть та ін.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9EB27A-A34A-AF49-8689-FE92AD507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0361" y="0"/>
            <a:ext cx="2268678" cy="2268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94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38A75-B78B-C94D-80BA-7990D3E51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324183"/>
            <a:ext cx="7886700" cy="1325563"/>
          </a:xfrm>
        </p:spPr>
        <p:txBody>
          <a:bodyPr>
            <a:noAutofit/>
          </a:bodyPr>
          <a:lstStyle/>
          <a:p>
            <a:pPr algn="r"/>
            <a:r>
              <a:rPr lang="uk-UA" sz="3600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Відновити й записати текст, уставляючи з довідки потрібні за змістом відокремлені члени, підкресливши їх. </a:t>
            </a:r>
            <a:endParaRPr lang="ru-RU" sz="3600" i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A3BEF6-F7E4-A241-997A-D3F48465D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75750"/>
            <a:ext cx="8515350" cy="48822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моря вставала рожева зоря, … . Згодом золоте сонце, … , послало свій промінь під небо на білі хмарки й затопило їх рожевим кольором із золотими розводами. Весело глянули ті хмарки в блакитне море, … , і не можна було пізнати тепер, де море, а де небо. Нарешті з морської пелени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виникло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саме сонечко. З півночі дихнув вітерець і, … , погнав їх туди, … (За А. Кащенком).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Довідка:</a:t>
            </a:r>
            <a:r>
              <a:rPr lang="uk-UA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у люстро; не виникнувши ще з моря; на схід сонця; розмальовуючи його безкраю просторінь привабливими кольорами; понадимавши на чайках вітрила.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7972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FDAC40-159B-0B42-B693-0E6CF66EC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242296"/>
            <a:ext cx="7886700" cy="1325563"/>
          </a:xfrm>
        </p:spPr>
        <p:txBody>
          <a:bodyPr>
            <a:noAutofit/>
          </a:bodyPr>
          <a:lstStyle/>
          <a:p>
            <a:pPr algn="r"/>
            <a:r>
              <a:rPr lang="uk-UA" sz="3200" b="1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Списати, розставляючи розділові знаки при відокремлених уточнювальних членах речення.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02F706-A6EC-1840-B604-8A778761A5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Чудово було тут на Дніпрі! Широкий на кілька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верстов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розметнувся він спокійно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плинучи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під сонцем до моря. Святково мигтять чайки над небесно-чистою водяною рівниною, біліють парусники, снують шаланди, підходять плоти... Сила-силенна води чистої, свіжої, солодкої плине і плине кудись до моря. Багатий нею Дніпро. (О. Гончар)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26D1B4A-2D82-564F-9BF6-1FFEA5133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2437" y="3896437"/>
            <a:ext cx="2961564" cy="296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102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732B8-E442-444B-9405-DEE3E706C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46762"/>
            <a:ext cx="7886700" cy="1325563"/>
          </a:xfrm>
        </p:spPr>
        <p:txBody>
          <a:bodyPr>
            <a:normAutofit fontScale="90000"/>
          </a:bodyPr>
          <a:lstStyle/>
          <a:p>
            <a:pPr algn="r"/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Підкресліть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уточнювальні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члени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речення.Розставте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розділові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знаки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EF82DA-409C-4746-B5E7-BE354334B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660" y="1825624"/>
            <a:ext cx="8269690" cy="488561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1.Десь на краю села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лісок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маленький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ріс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Сюди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Луг Великий в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плавні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втікали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вбогі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безправні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із-під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кріпацького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ярма (М.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Рильський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2.І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серце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полинуть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бажає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туди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аж до краю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степів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(Б.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Грінченко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3.Ой там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моє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серце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на нивах полях (К.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Білиловський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4.Отут край берега крутого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сумує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іноді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козак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(Л.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Глібов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5.Посередині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долини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Кривого Рога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зійшлися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Саксагань, Бокова й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Боковенька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Ген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край неба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виникало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таємне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марево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приваблюючи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очі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великими озерами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блискучої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води. (А. Кащенко).</a:t>
            </a:r>
          </a:p>
          <a:p>
            <a:pPr marL="0" indent="0">
              <a:buNone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6.Там над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Россю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стоїть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одна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скеля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аж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трохи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нахилилась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над воду та над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лози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скелі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внизу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чорніла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чорна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продухвина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неначе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двері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середину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скелі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(І.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Нечуй-Левицький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7.Воркувала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Горлиця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садку у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куточку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тихенькому на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бузку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(Л.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Глібов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5701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A6563C-71FE-7347-BCC1-2619C91963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377957"/>
            <a:ext cx="7772400" cy="2387600"/>
          </a:xfrm>
        </p:spPr>
        <p:txBody>
          <a:bodyPr>
            <a:normAutofit/>
          </a:bodyPr>
          <a:lstStyle/>
          <a:p>
            <a:r>
              <a:rPr lang="ru-RU" sz="7200" b="1" i="1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Домашнє</a:t>
            </a:r>
            <a:r>
              <a:rPr lang="ru-RU" sz="7200" b="1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7200" b="1" i="1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завдання</a:t>
            </a:r>
            <a:endParaRPr lang="ru-RU" sz="7200" b="1" i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DE3DBB-4F05-AC42-BB99-3F7EC7D35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2681" y="3606800"/>
            <a:ext cx="3251200" cy="32512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050190-C13D-CB4B-96BC-B7DC1CE5C4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377" y="179317"/>
            <a:ext cx="2536587" cy="253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13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1B3369-540C-3B46-8CEA-3FF59DA50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228648"/>
            <a:ext cx="7886700" cy="1325563"/>
          </a:xfrm>
        </p:spPr>
        <p:txBody>
          <a:bodyPr>
            <a:normAutofit fontScale="90000"/>
          </a:bodyPr>
          <a:lstStyle/>
          <a:p>
            <a:pPr algn="r"/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Списати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,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розставляючи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розділові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знаки при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відокремлених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уточнювальних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членах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речення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CA9D2B-1B3D-4348-A4C3-60849899F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8515350" cy="5032375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AutoNum type="arabicPeriod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тут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Київщині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Андрієвську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застала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Недалеко той час, коли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надзвичайне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атомну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Марискевич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Народився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Потебня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Полтавщині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(Л.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Семака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Тут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всюдисуще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божественне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Кримський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Стежка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піднімалася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саму гору,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западав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яр (В.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Врублевська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А так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по-злодійськи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Мотрич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Над Сашком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пролітало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обличчя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Чепіжного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летіло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степи у яри за Буг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лиманів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Вінграновський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зараз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десятків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малюють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пори (В. Гей).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Духовна культура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нитками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невидимими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Русанівський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Вони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володарі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поети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наблизитися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трону,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покланятися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Іванченко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22015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4EE696-C387-F242-982D-28AAB93CF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201353"/>
            <a:ext cx="7886700" cy="1325563"/>
          </a:xfrm>
        </p:spPr>
        <p:txBody>
          <a:bodyPr>
            <a:noAutofit/>
          </a:bodyPr>
          <a:lstStyle/>
          <a:p>
            <a:pPr algn="r"/>
            <a:r>
              <a:rPr lang="ru-RU" sz="3200" b="1" i="1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Поширити</a:t>
            </a: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3200" b="1" i="1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подані</a:t>
            </a: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3200" b="1" i="1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речення</a:t>
            </a: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3200" b="1" i="1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відокремленими</a:t>
            </a: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3200" b="1" i="1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уточнювальними</a:t>
            </a: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членами. </a:t>
            </a:r>
            <a:r>
              <a:rPr lang="ru-RU" sz="3200" b="1" i="1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Визначити</a:t>
            </a: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, </a:t>
            </a:r>
            <a:r>
              <a:rPr lang="ru-RU" sz="3200" b="1" i="1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який</a:t>
            </a: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член </a:t>
            </a:r>
            <a:r>
              <a:rPr lang="ru-RU" sz="3200" b="1" i="1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речення</a:t>
            </a: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вони </a:t>
            </a:r>
            <a:r>
              <a:rPr lang="ru-RU" sz="3200" b="1" i="1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уточнюють</a:t>
            </a: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8A61FE-89DC-3841-8D22-11CBF4DEA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66568"/>
            <a:ext cx="7886700" cy="49914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1.Унизу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блідне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золотиста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жовтявість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зелені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(В. Винниченко).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Сашко ходив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далеченько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Вінграновський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всюди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супроводжуватиме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старовини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мудрості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Ірванець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Нижче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золотилися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маківки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монастиря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танули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кучерявих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гаях (З. Тулуб).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Тут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Андрієвська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разом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переселенцями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гурток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поетів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справжню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революцію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письменстві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діаспори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95470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1154</TotalTime>
  <Words>812</Words>
  <Application>Microsoft Macintosh PowerPoint</Application>
  <PresentationFormat>Экран (4:3)</PresentationFormat>
  <Paragraphs>44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Відокремленіуточнювальні члени речення</vt:lpstr>
      <vt:lpstr>Презентация PowerPoint</vt:lpstr>
      <vt:lpstr>Презентация PowerPoint</vt:lpstr>
      <vt:lpstr>Зверніть увагу!</vt:lpstr>
      <vt:lpstr>Відновити й записати текст, уставляючи з довідки потрібні за змістом відокремлені члени, підкресливши їх. </vt:lpstr>
      <vt:lpstr>Списати, розставляючи розділові знаки при відокремлених уточнювальних членах речення.</vt:lpstr>
      <vt:lpstr>Підкресліть уточнювальні члени речення.Розставте розділові знаки</vt:lpstr>
      <vt:lpstr>Домашнє завдання</vt:lpstr>
      <vt:lpstr>Списати, розставляючи розділові знаки при відокремлених уточнювальних членах речення.</vt:lpstr>
      <vt:lpstr>Поширити подані речення відокремленими уточнювальними членами. Визначити, який член речення вони уточнюють.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Nastia Kolesnikova</cp:lastModifiedBy>
  <cp:revision>13</cp:revision>
  <dcterms:created xsi:type="dcterms:W3CDTF">2014-09-29T12:30:26Z</dcterms:created>
  <dcterms:modified xsi:type="dcterms:W3CDTF">2020-04-09T20:52:27Z</dcterms:modified>
</cp:coreProperties>
</file>