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72" r:id="rId3"/>
    <p:sldId id="266" r:id="rId4"/>
    <p:sldId id="257" r:id="rId5"/>
    <p:sldId id="267" r:id="rId6"/>
    <p:sldId id="268" r:id="rId7"/>
    <p:sldId id="269" r:id="rId8"/>
    <p:sldId id="258" r:id="rId9"/>
    <p:sldId id="259" r:id="rId10"/>
    <p:sldId id="260" r:id="rId11"/>
    <p:sldId id="265" r:id="rId12"/>
    <p:sldId id="261" r:id="rId13"/>
    <p:sldId id="270" r:id="rId14"/>
    <p:sldId id="271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996952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Чотирнадцяте січня</a:t>
            </a:r>
            <a:br>
              <a:rPr lang="uk-UA" dirty="0" smtClean="0"/>
            </a:br>
            <a:r>
              <a:rPr lang="uk-UA" dirty="0" smtClean="0"/>
              <a:t>Класна робота</a:t>
            </a:r>
            <a:br>
              <a:rPr lang="uk-UA" dirty="0" smtClean="0"/>
            </a:br>
            <a:r>
              <a:rPr lang="ru-RU" b="1" i="1" dirty="0" smtClean="0">
                <a:latin typeface="Times New Roman"/>
                <a:ea typeface="Calibri"/>
              </a:rPr>
              <a:t>.</a:t>
            </a:r>
            <a:r>
              <a:rPr lang="ru-RU" dirty="0" smtClean="0">
                <a:latin typeface="Times New Roman"/>
                <a:ea typeface="Calibri"/>
              </a:rPr>
              <a:t> Конспект </a:t>
            </a:r>
            <a:r>
              <a:rPr lang="ru-RU" dirty="0" err="1" smtClean="0">
                <a:latin typeface="Times New Roman"/>
                <a:ea typeface="Calibri"/>
              </a:rPr>
              <a:t>прочитаного</a:t>
            </a:r>
            <a:r>
              <a:rPr lang="ru-RU" dirty="0" smtClean="0">
                <a:latin typeface="Times New Roman"/>
                <a:ea typeface="Calibri"/>
              </a:rPr>
              <a:t> </a:t>
            </a:r>
            <a:r>
              <a:rPr lang="ru-RU" dirty="0" err="1" smtClean="0">
                <a:latin typeface="Times New Roman"/>
                <a:ea typeface="Calibri"/>
              </a:rPr>
              <a:t>науково-на­вчального</a:t>
            </a:r>
            <a:r>
              <a:rPr lang="ru-RU" dirty="0" smtClean="0">
                <a:latin typeface="Times New Roman"/>
                <a:ea typeface="Calibri"/>
              </a:rPr>
              <a:t> тексту; </a:t>
            </a:r>
            <a:r>
              <a:rPr lang="ru-RU" dirty="0" err="1" smtClean="0">
                <a:latin typeface="Times New Roman"/>
                <a:ea typeface="Calibri"/>
              </a:rPr>
              <a:t>тематичні</a:t>
            </a:r>
            <a:r>
              <a:rPr lang="ru-RU" dirty="0" smtClean="0">
                <a:latin typeface="Times New Roman"/>
                <a:ea typeface="Calibri"/>
              </a:rPr>
              <a:t> </a:t>
            </a:r>
            <a:r>
              <a:rPr lang="ru-RU" dirty="0" err="1" smtClean="0">
                <a:latin typeface="Times New Roman"/>
                <a:ea typeface="Calibri"/>
              </a:rPr>
              <a:t>виписки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36592" y="548680"/>
            <a:ext cx="5655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>
                <a:solidFill>
                  <a:srgbClr val="FF0000"/>
                </a:solidFill>
              </a:rPr>
              <a:t>ЗАПИС У ЗОШИТИ: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9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удосконалювати</a:t>
            </a:r>
            <a:r>
              <a:rPr lang="ru-RU" dirty="0" smtClean="0"/>
              <a:t>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конспектування</a:t>
            </a:r>
            <a:r>
              <a:rPr lang="ru-RU" dirty="0"/>
              <a:t> як 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стислого</a:t>
            </a:r>
            <a:r>
              <a:rPr lang="ru-RU" dirty="0"/>
              <a:t> </a:t>
            </a:r>
            <a:r>
              <a:rPr lang="ru-RU" dirty="0" err="1"/>
              <a:t>переказу</a:t>
            </a:r>
            <a:r>
              <a:rPr lang="ru-RU" dirty="0"/>
              <a:t> </a:t>
            </a:r>
            <a:r>
              <a:rPr lang="ru-RU" dirty="0" err="1"/>
              <a:t>почутого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поглиблювати</a:t>
            </a:r>
            <a:r>
              <a:rPr lang="ru-RU" dirty="0" smtClean="0"/>
              <a:t> </a:t>
            </a:r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smtClean="0"/>
              <a:t>про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конспектів</a:t>
            </a:r>
            <a:r>
              <a:rPr lang="ru-RU" dirty="0"/>
              <a:t>; </a:t>
            </a:r>
            <a:endParaRPr lang="ru-RU" dirty="0"/>
          </a:p>
          <a:p>
            <a:r>
              <a:rPr lang="ru-RU" dirty="0" err="1" smtClean="0"/>
              <a:t>розвивати</a:t>
            </a:r>
            <a:r>
              <a:rPr lang="ru-RU" dirty="0" smtClean="0"/>
              <a:t> </a:t>
            </a:r>
            <a:r>
              <a:rPr lang="ru-RU" dirty="0" err="1"/>
              <a:t>вміння</a:t>
            </a:r>
            <a:r>
              <a:rPr lang="ru-RU" dirty="0"/>
              <a:t> критично </a:t>
            </a:r>
            <a:r>
              <a:rPr lang="ru-RU" dirty="0" err="1"/>
              <a:t>осмислювати</a:t>
            </a:r>
            <a:r>
              <a:rPr lang="ru-RU" dirty="0"/>
              <a:t> </a:t>
            </a:r>
            <a:r>
              <a:rPr lang="ru-RU" dirty="0" err="1"/>
              <a:t>почуте</a:t>
            </a:r>
            <a:r>
              <a:rPr lang="ru-RU" dirty="0"/>
              <a:t>, </a:t>
            </a:r>
            <a:r>
              <a:rPr lang="ru-RU" dirty="0" err="1"/>
              <a:t>виділяти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головне, </a:t>
            </a:r>
            <a:r>
              <a:rPr lang="ru-RU" dirty="0" err="1"/>
              <a:t>ділити</a:t>
            </a:r>
            <a:r>
              <a:rPr lang="ru-RU" dirty="0"/>
              <a:t> </a:t>
            </a:r>
            <a:r>
              <a:rPr lang="ru-RU" dirty="0" err="1"/>
              <a:t>висловлювання</a:t>
            </a:r>
            <a:r>
              <a:rPr lang="ru-RU" dirty="0"/>
              <a:t> на </a:t>
            </a:r>
            <a:r>
              <a:rPr lang="ru-RU" dirty="0" err="1"/>
              <a:t>логіко-смислові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складати</a:t>
            </a:r>
            <a:r>
              <a:rPr lang="ru-RU" dirty="0"/>
              <a:t> план, </a:t>
            </a: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 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конспектування</a:t>
            </a:r>
            <a:r>
              <a:rPr lang="ru-RU" dirty="0"/>
              <a:t>  </a:t>
            </a:r>
            <a:r>
              <a:rPr lang="ru-RU" dirty="0" err="1"/>
              <a:t>тощо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94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7" t="31875" r="8009" b="17813"/>
          <a:stretch/>
        </p:blipFill>
        <p:spPr bwMode="auto">
          <a:xfrm>
            <a:off x="-108520" y="116633"/>
            <a:ext cx="938244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7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Конспект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стислий</a:t>
            </a:r>
            <a:r>
              <a:rPr lang="ru-RU" dirty="0"/>
              <a:t> </a:t>
            </a:r>
            <a:r>
              <a:rPr lang="ru-RU" dirty="0" err="1" smtClean="0"/>
              <a:t>письмовий</a:t>
            </a:r>
            <a:r>
              <a:rPr lang="ru-RU" dirty="0" smtClean="0"/>
              <a:t> </a:t>
            </a:r>
            <a:r>
              <a:rPr lang="ru-RU" dirty="0" err="1"/>
              <a:t>виклад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 </a:t>
            </a:r>
            <a:r>
              <a:rPr lang="ru-RU" dirty="0" err="1"/>
              <a:t>прочитаного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прослуханого</a:t>
            </a:r>
            <a:r>
              <a:rPr lang="ru-RU" dirty="0"/>
              <a:t> тексту. Конспект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автору </a:t>
            </a:r>
            <a:r>
              <a:rPr lang="ru-RU" dirty="0" err="1"/>
              <a:t>одразу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через </a:t>
            </a:r>
            <a:r>
              <a:rPr lang="ru-RU" dirty="0" err="1"/>
              <a:t>деякий</a:t>
            </a:r>
            <a:r>
              <a:rPr lang="ru-RU" dirty="0"/>
              <a:t> час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в </a:t>
            </a:r>
            <a:r>
              <a:rPr lang="ru-RU" dirty="0" err="1"/>
              <a:t>пам’яті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тексту. Для конспекту характерна </a:t>
            </a:r>
            <a:r>
              <a:rPr lang="ru-RU" dirty="0" err="1"/>
              <a:t>змістова</a:t>
            </a:r>
            <a:r>
              <a:rPr lang="ru-RU" dirty="0"/>
              <a:t>, </a:t>
            </a:r>
            <a:r>
              <a:rPr lang="ru-RU" dirty="0" err="1"/>
              <a:t>смислова</a:t>
            </a:r>
            <a:r>
              <a:rPr lang="ru-RU" dirty="0"/>
              <a:t> і структурна </a:t>
            </a:r>
            <a:r>
              <a:rPr lang="ru-RU" dirty="0" err="1"/>
              <a:t>цілісність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4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72149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b="1" dirty="0" smtClean="0">
                <a:solidFill>
                  <a:srgbClr val="FF0000"/>
                </a:solidFill>
              </a:rPr>
              <a:t>ЗАПИС У ЗОШИТИ: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just"/>
            <a:r>
              <a:rPr lang="ru-RU" b="1" dirty="0" err="1" smtClean="0"/>
              <a:t>Конспектування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важлива</a:t>
            </a:r>
            <a:r>
              <a:rPr lang="ru-RU" dirty="0"/>
              <a:t> форма </a:t>
            </a:r>
            <a:r>
              <a:rPr lang="ru-RU" dirty="0" err="1"/>
              <a:t>запам’ятовування</a:t>
            </a:r>
            <a:r>
              <a:rPr lang="ru-RU" dirty="0"/>
              <a:t> </a:t>
            </a:r>
            <a:r>
              <a:rPr lang="ru-RU" dirty="0" err="1"/>
              <a:t>потрібної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яку ми </a:t>
            </a:r>
            <a:r>
              <a:rPr lang="ru-RU" dirty="0" err="1"/>
              <a:t>сприймаємо</a:t>
            </a:r>
            <a:r>
              <a:rPr lang="ru-RU" dirty="0"/>
              <a:t>, </a:t>
            </a:r>
            <a:r>
              <a:rPr lang="ru-RU" dirty="0" err="1"/>
              <a:t>читаючи</a:t>
            </a:r>
            <a:r>
              <a:rPr lang="ru-RU" dirty="0"/>
              <a:t> текст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слухаючи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. Як 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конспектування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тематичні</a:t>
            </a:r>
            <a:r>
              <a:rPr lang="ru-RU" dirty="0"/>
              <a:t> </a:t>
            </a:r>
            <a:r>
              <a:rPr lang="ru-RU" dirty="0" err="1"/>
              <a:t>виписки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b="1" dirty="0" err="1" smtClean="0"/>
              <a:t>Тематичні</a:t>
            </a:r>
            <a:r>
              <a:rPr lang="ru-RU" b="1" dirty="0" smtClean="0"/>
              <a:t> </a:t>
            </a:r>
            <a:r>
              <a:rPr lang="ru-RU" b="1" dirty="0" err="1"/>
              <a:t>виписки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дослівно</a:t>
            </a:r>
            <a:r>
              <a:rPr lang="ru-RU" dirty="0"/>
              <a:t> </a:t>
            </a:r>
            <a:r>
              <a:rPr lang="ru-RU" dirty="0" err="1"/>
              <a:t>переказаний</a:t>
            </a:r>
            <a:r>
              <a:rPr lang="ru-RU" dirty="0"/>
              <a:t> </a:t>
            </a:r>
            <a:r>
              <a:rPr lang="ru-RU" dirty="0" err="1"/>
              <a:t>уривок</a:t>
            </a:r>
            <a:r>
              <a:rPr lang="ru-RU" dirty="0"/>
              <a:t> тексту,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конкретної</a:t>
            </a:r>
            <a:r>
              <a:rPr lang="ru-RU" dirty="0"/>
              <a:t> теми, з </a:t>
            </a:r>
            <a:r>
              <a:rPr lang="ru-RU" dirty="0" err="1"/>
              <a:t>посиланням</a:t>
            </a:r>
            <a:r>
              <a:rPr lang="ru-RU" dirty="0"/>
              <a:t> (</a:t>
            </a:r>
            <a:r>
              <a:rPr lang="ru-RU" dirty="0" err="1"/>
              <a:t>прізвище</a:t>
            </a:r>
            <a:r>
              <a:rPr lang="ru-RU" dirty="0"/>
              <a:t>, </a:t>
            </a:r>
            <a:r>
              <a:rPr lang="ru-RU" dirty="0" err="1"/>
              <a:t>ініціали</a:t>
            </a:r>
            <a:r>
              <a:rPr lang="ru-RU" dirty="0"/>
              <a:t> автора, </a:t>
            </a:r>
            <a:r>
              <a:rPr lang="ru-RU" dirty="0" err="1"/>
              <a:t>назва</a:t>
            </a:r>
            <a:r>
              <a:rPr lang="ru-RU" dirty="0"/>
              <a:t> книги, </a:t>
            </a:r>
            <a:r>
              <a:rPr lang="ru-RU" dirty="0" err="1"/>
              <a:t>видавництво</a:t>
            </a:r>
            <a:r>
              <a:rPr lang="ru-RU" dirty="0"/>
              <a:t>, </a:t>
            </a:r>
            <a:r>
              <a:rPr lang="ru-RU" dirty="0" err="1"/>
              <a:t>рік</a:t>
            </a:r>
            <a:r>
              <a:rPr lang="ru-RU" dirty="0"/>
              <a:t> і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видання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сторінок</a:t>
            </a:r>
            <a:r>
              <a:rPr lang="ru-RU" dirty="0"/>
              <a:t>). </a:t>
            </a:r>
            <a:endParaRPr lang="ru-RU" dirty="0" smtClean="0"/>
          </a:p>
          <a:p>
            <a:pPr algn="just"/>
            <a:r>
              <a:rPr lang="ru-RU" b="1" dirty="0" smtClean="0"/>
              <a:t>Теза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багатозначний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коротко й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формулює</a:t>
            </a:r>
            <a:r>
              <a:rPr lang="ru-RU" dirty="0"/>
              <a:t> </a:t>
            </a:r>
            <a:r>
              <a:rPr lang="ru-RU" dirty="0" err="1"/>
              <a:t>основну</a:t>
            </a:r>
            <a:r>
              <a:rPr lang="ru-RU" dirty="0"/>
              <a:t> </a:t>
            </a:r>
            <a:r>
              <a:rPr lang="ru-RU" dirty="0" err="1"/>
              <a:t>ідею</a:t>
            </a:r>
            <a:r>
              <a:rPr lang="ru-RU" dirty="0"/>
              <a:t> </a:t>
            </a:r>
            <a:r>
              <a:rPr lang="ru-RU" dirty="0" err="1"/>
              <a:t>чого-небудь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провідне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стоїть</a:t>
            </a:r>
            <a:r>
              <a:rPr lang="ru-RU" dirty="0"/>
              <a:t> перед </a:t>
            </a:r>
            <a:r>
              <a:rPr lang="ru-RU" dirty="0" err="1"/>
              <a:t>кимось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b="1" dirty="0" err="1"/>
              <a:t>Тези</a:t>
            </a:r>
            <a:r>
              <a:rPr lang="ru-RU" b="1" dirty="0"/>
              <a:t> </a:t>
            </a:r>
            <a:r>
              <a:rPr lang="ru-RU" dirty="0"/>
              <a:t>– коротко </a:t>
            </a:r>
            <a:r>
              <a:rPr lang="ru-RU" dirty="0" err="1"/>
              <a:t>сформульовані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доповіді</a:t>
            </a:r>
            <a:r>
              <a:rPr lang="ru-RU" dirty="0"/>
              <a:t>, </a:t>
            </a:r>
            <a:r>
              <a:rPr lang="ru-RU" dirty="0" err="1"/>
              <a:t>лекції</a:t>
            </a:r>
            <a:r>
              <a:rPr lang="ru-RU" dirty="0"/>
              <a:t>, </a:t>
            </a:r>
            <a:r>
              <a:rPr lang="ru-RU" dirty="0" err="1"/>
              <a:t>статті</a:t>
            </a:r>
            <a:r>
              <a:rPr lang="ru-RU" dirty="0"/>
              <a:t> </a:t>
            </a:r>
            <a:r>
              <a:rPr lang="ru-RU" dirty="0" err="1"/>
              <a:t>тощо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933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332656"/>
            <a:ext cx="7962088" cy="59157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/>
              <a:t>План</a:t>
            </a:r>
            <a:r>
              <a:rPr lang="ru-RU" dirty="0"/>
              <a:t> – </a:t>
            </a:r>
            <a:r>
              <a:rPr lang="ru-RU" dirty="0" err="1"/>
              <a:t>найкоротший</a:t>
            </a:r>
            <a:r>
              <a:rPr lang="ru-RU" dirty="0"/>
              <a:t> </a:t>
            </a:r>
            <a:r>
              <a:rPr lang="ru-RU" dirty="0" err="1"/>
              <a:t>запис</a:t>
            </a:r>
            <a:r>
              <a:rPr lang="ru-RU" dirty="0"/>
              <a:t> </a:t>
            </a:r>
            <a:r>
              <a:rPr lang="ru-RU" dirty="0" err="1"/>
              <a:t>логічної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тексту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</a:t>
            </a:r>
            <a:r>
              <a:rPr lang="ru-RU" dirty="0" err="1"/>
              <a:t>опорних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у </a:t>
            </a:r>
            <a:r>
              <a:rPr lang="ru-RU" dirty="0" err="1"/>
              <a:t>розгортанні</a:t>
            </a:r>
            <a:r>
              <a:rPr lang="ru-RU" dirty="0"/>
              <a:t> теми, </a:t>
            </a:r>
            <a:r>
              <a:rPr lang="ru-RU" dirty="0" err="1"/>
              <a:t>переліком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на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тексті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відповідь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своєрідний</a:t>
            </a:r>
            <a:r>
              <a:rPr lang="ru-RU" dirty="0"/>
              <a:t> шлях через текст </a:t>
            </a:r>
            <a:r>
              <a:rPr lang="ru-RU" dirty="0" err="1"/>
              <a:t>від</a:t>
            </a:r>
            <a:r>
              <a:rPr lang="ru-RU" dirty="0"/>
              <a:t> факту до факту, </a:t>
            </a:r>
            <a:r>
              <a:rPr lang="ru-RU" dirty="0" err="1"/>
              <a:t>від</a:t>
            </a:r>
            <a:r>
              <a:rPr lang="ru-RU" dirty="0"/>
              <a:t> думки до думки. У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обов’язково</a:t>
            </a:r>
            <a:r>
              <a:rPr lang="ru-RU" dirty="0"/>
              <a:t> </a:t>
            </a:r>
            <a:r>
              <a:rPr lang="ru-RU" dirty="0" err="1"/>
              <a:t>фіксуються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: </a:t>
            </a:r>
            <a:r>
              <a:rPr lang="ru-RU" dirty="0" err="1"/>
              <a:t>вступ</a:t>
            </a:r>
            <a:r>
              <a:rPr lang="ru-RU" dirty="0"/>
              <a:t>,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, </a:t>
            </a:r>
            <a:r>
              <a:rPr lang="ru-RU" dirty="0" err="1"/>
              <a:t>висновок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b="1" dirty="0" err="1" smtClean="0"/>
              <a:t>Складний</a:t>
            </a:r>
            <a:r>
              <a:rPr lang="ru-RU" b="1" dirty="0" smtClean="0"/>
              <a:t> </a:t>
            </a:r>
            <a:r>
              <a:rPr lang="ru-RU" b="1" dirty="0"/>
              <a:t>план тексту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детальний</a:t>
            </a:r>
            <a:r>
              <a:rPr lang="ru-RU" dirty="0"/>
              <a:t> план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 з </a:t>
            </a:r>
            <a:r>
              <a:rPr lang="ru-RU" dirty="0" err="1"/>
              <a:t>виокремленням</a:t>
            </a:r>
            <a:r>
              <a:rPr lang="ru-RU" dirty="0"/>
              <a:t> </a:t>
            </a:r>
            <a:r>
              <a:rPr lang="ru-RU" dirty="0" err="1"/>
              <a:t>вступу</a:t>
            </a:r>
            <a:r>
              <a:rPr lang="ru-RU" dirty="0"/>
              <a:t> (зачину),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і </a:t>
            </a:r>
            <a:r>
              <a:rPr lang="ru-RU" dirty="0" err="1"/>
              <a:t>кінцівки</a:t>
            </a:r>
            <a:r>
              <a:rPr lang="ru-RU" dirty="0"/>
              <a:t> (</a:t>
            </a:r>
            <a:r>
              <a:rPr lang="ru-RU" dirty="0" err="1"/>
              <a:t>висновку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3810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ВИДИ КОНСПЕКТІВ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/>
              <a:t>Текстуальний</a:t>
            </a:r>
            <a:r>
              <a:rPr lang="ru-RU" b="1" dirty="0" smtClean="0"/>
              <a:t> </a:t>
            </a:r>
          </a:p>
          <a:p>
            <a:pPr marL="0" indent="0">
              <a:buNone/>
            </a:pPr>
            <a:r>
              <a:rPr lang="ru-RU" dirty="0" err="1" smtClean="0"/>
              <a:t>Відшукавши</a:t>
            </a:r>
            <a:r>
              <a:rPr lang="ru-RU" dirty="0" smtClean="0"/>
              <a:t> </a:t>
            </a:r>
            <a:r>
              <a:rPr lang="ru-RU" dirty="0" err="1"/>
              <a:t>потрібну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, </a:t>
            </a:r>
            <a:r>
              <a:rPr lang="ru-RU" dirty="0" err="1"/>
              <a:t>читач</a:t>
            </a:r>
            <a:r>
              <a:rPr lang="ru-RU" dirty="0"/>
              <a:t> </a:t>
            </a:r>
            <a:r>
              <a:rPr lang="ru-RU" dirty="0" err="1"/>
              <a:t>переписує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 smtClean="0"/>
              <a:t>дослівно</a:t>
            </a:r>
            <a:r>
              <a:rPr lang="ru-RU" dirty="0" smtClean="0"/>
              <a:t>.</a:t>
            </a:r>
          </a:p>
          <a:p>
            <a:r>
              <a:rPr lang="ru-RU" b="1" dirty="0" err="1" smtClean="0"/>
              <a:t>Вільний</a:t>
            </a:r>
            <a:endParaRPr lang="ru-RU" b="1" dirty="0" smtClean="0"/>
          </a:p>
          <a:p>
            <a:pPr marL="0" indent="0">
              <a:buNone/>
            </a:pPr>
            <a:r>
              <a:rPr lang="ru-RU" dirty="0" err="1" smtClean="0"/>
              <a:t>Читач</a:t>
            </a:r>
            <a:r>
              <a:rPr lang="ru-RU" dirty="0" smtClean="0"/>
              <a:t> </a:t>
            </a:r>
            <a:r>
              <a:rPr lang="ru-RU" dirty="0" err="1"/>
              <a:t>записує</a:t>
            </a:r>
            <a:r>
              <a:rPr lang="ru-RU" dirty="0"/>
              <a:t> головне, </a:t>
            </a:r>
            <a:r>
              <a:rPr lang="ru-RU" dirty="0" err="1"/>
              <a:t>пропускаючи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 smtClean="0"/>
              <a:t>істотне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b="1" dirty="0" err="1" smtClean="0"/>
              <a:t>Змішаний</a:t>
            </a:r>
            <a:endParaRPr lang="ru-RU" b="1" dirty="0" smtClean="0"/>
          </a:p>
          <a:p>
            <a:pPr marL="0" indent="0">
              <a:buNone/>
            </a:pPr>
            <a:r>
              <a:rPr lang="ru-RU" dirty="0" err="1" smtClean="0"/>
              <a:t>Вільний</a:t>
            </a:r>
            <a:r>
              <a:rPr lang="ru-RU" dirty="0" smtClean="0"/>
              <a:t> </a:t>
            </a:r>
            <a:r>
              <a:rPr lang="ru-RU" dirty="0" err="1"/>
              <a:t>виклад</a:t>
            </a:r>
            <a:r>
              <a:rPr lang="ru-RU" dirty="0"/>
              <a:t> </a:t>
            </a:r>
            <a:r>
              <a:rPr lang="ru-RU" dirty="0" err="1"/>
              <a:t>прочитаного</a:t>
            </a:r>
            <a:r>
              <a:rPr lang="ru-RU" dirty="0"/>
              <a:t> </a:t>
            </a:r>
            <a:r>
              <a:rPr lang="ru-RU" dirty="0" err="1"/>
              <a:t>читач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з </a:t>
            </a:r>
            <a:r>
              <a:rPr lang="ru-RU" dirty="0" err="1"/>
              <a:t>дослівно</a:t>
            </a:r>
            <a:r>
              <a:rPr lang="ru-RU" dirty="0"/>
              <a:t> </a:t>
            </a:r>
            <a:r>
              <a:rPr lang="ru-RU" dirty="0" err="1"/>
              <a:t>переписаними</a:t>
            </a:r>
            <a:r>
              <a:rPr lang="ru-RU" dirty="0"/>
              <a:t> </a:t>
            </a:r>
            <a:r>
              <a:rPr lang="ru-RU" dirty="0" err="1"/>
              <a:t>уривками</a:t>
            </a:r>
            <a:r>
              <a:rPr lang="ru-RU" dirty="0"/>
              <a:t> (цитатами</a:t>
            </a:r>
            <a:r>
              <a:rPr lang="ru-RU" dirty="0" smtClean="0"/>
              <a:t>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2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Підготовку</a:t>
            </a:r>
            <a:r>
              <a:rPr lang="ru-RU" dirty="0"/>
              <a:t> конспекту </a:t>
            </a:r>
            <a:r>
              <a:rPr lang="ru-RU" dirty="0" err="1"/>
              <a:t>можна</a:t>
            </a:r>
            <a:r>
              <a:rPr lang="ru-RU" dirty="0"/>
              <a:t> розбити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/>
              <a:t>Етап</a:t>
            </a:r>
            <a:r>
              <a:rPr lang="ru-RU" b="1" dirty="0"/>
              <a:t> 1</a:t>
            </a:r>
            <a:r>
              <a:rPr lang="ru-RU" dirty="0"/>
              <a:t>.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смислові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(</a:t>
            </a:r>
            <a:r>
              <a:rPr lang="ru-RU" dirty="0" err="1"/>
              <a:t>інформація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мікротеми</a:t>
            </a:r>
            <a:r>
              <a:rPr lang="ru-RU" dirty="0"/>
              <a:t>).</a:t>
            </a:r>
          </a:p>
          <a:p>
            <a:r>
              <a:rPr lang="ru-RU" b="1" dirty="0" err="1"/>
              <a:t>Етап</a:t>
            </a:r>
            <a:r>
              <a:rPr lang="ru-RU" b="1" dirty="0"/>
              <a:t> 2</a:t>
            </a:r>
            <a:r>
              <a:rPr lang="ru-RU" dirty="0"/>
              <a:t>. У </a:t>
            </a:r>
            <a:r>
              <a:rPr lang="ru-RU" dirty="0" err="1"/>
              <a:t>кожній</a:t>
            </a:r>
            <a:r>
              <a:rPr lang="ru-RU" dirty="0"/>
              <a:t> </a:t>
            </a:r>
            <a:r>
              <a:rPr lang="ru-RU" dirty="0" err="1"/>
              <a:t>смисловій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формують</a:t>
            </a:r>
            <a:r>
              <a:rPr lang="ru-RU" dirty="0"/>
              <a:t> тему з опорою на </a:t>
            </a:r>
            <a:r>
              <a:rPr lang="ru-RU" dirty="0" err="1"/>
              <a:t>ключові</a:t>
            </a:r>
            <a:r>
              <a:rPr lang="ru-RU" dirty="0"/>
              <a:t> слова і </a:t>
            </a:r>
            <a:r>
              <a:rPr lang="ru-RU" dirty="0" err="1"/>
              <a:t>фрази</a:t>
            </a:r>
            <a:r>
              <a:rPr lang="ru-RU" dirty="0"/>
              <a:t>.</a:t>
            </a:r>
          </a:p>
          <a:p>
            <a:r>
              <a:rPr lang="ru-RU" b="1" dirty="0" err="1"/>
              <a:t>Етап</a:t>
            </a:r>
            <a:r>
              <a:rPr lang="ru-RU" b="1" dirty="0"/>
              <a:t> 3. </a:t>
            </a:r>
            <a:r>
              <a:rPr lang="ru-RU" dirty="0"/>
              <a:t>У </a:t>
            </a:r>
            <a:r>
              <a:rPr lang="ru-RU" dirty="0" err="1"/>
              <a:t>кожній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виокремлюють</a:t>
            </a:r>
            <a:r>
              <a:rPr lang="ru-RU" dirty="0"/>
              <a:t> </a:t>
            </a:r>
            <a:r>
              <a:rPr lang="ru-RU" dirty="0" err="1"/>
              <a:t>головну</a:t>
            </a:r>
            <a:r>
              <a:rPr lang="ru-RU" dirty="0"/>
              <a:t> й </a:t>
            </a:r>
            <a:r>
              <a:rPr lang="ru-RU" dirty="0" err="1"/>
              <a:t>додаткову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.</a:t>
            </a:r>
          </a:p>
          <a:p>
            <a:r>
              <a:rPr lang="ru-RU" b="1" dirty="0" err="1"/>
              <a:t>Етап</a:t>
            </a:r>
            <a:r>
              <a:rPr lang="ru-RU" b="1" dirty="0"/>
              <a:t> 4. </a:t>
            </a:r>
            <a:r>
              <a:rPr lang="ru-RU" dirty="0" err="1"/>
              <a:t>Фіксування</a:t>
            </a:r>
            <a:r>
              <a:rPr lang="ru-RU" dirty="0"/>
              <a:t> </a:t>
            </a:r>
            <a:r>
              <a:rPr lang="ru-RU" dirty="0" err="1"/>
              <a:t>головної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в </a:t>
            </a:r>
            <a:r>
              <a:rPr lang="ru-RU" dirty="0" err="1"/>
              <a:t>конспекті</a:t>
            </a:r>
            <a:r>
              <a:rPr lang="ru-RU" dirty="0"/>
              <a:t>.</a:t>
            </a:r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405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363272" cy="157018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конспектування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Конспектування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348880"/>
            <a:ext cx="8147248" cy="3777283"/>
          </a:xfrm>
        </p:spPr>
        <p:txBody>
          <a:bodyPr/>
          <a:lstStyle/>
          <a:p>
            <a:r>
              <a:rPr lang="ru-RU" dirty="0" err="1" smtClean="0"/>
              <a:t>конспектування</a:t>
            </a:r>
            <a:r>
              <a:rPr lang="ru-RU" dirty="0" smtClean="0"/>
              <a:t> </a:t>
            </a:r>
            <a:r>
              <a:rPr lang="ru-RU" dirty="0" err="1"/>
              <a:t>своїми</a:t>
            </a:r>
            <a:r>
              <a:rPr lang="ru-RU" dirty="0"/>
              <a:t> словами;</a:t>
            </a:r>
          </a:p>
          <a:p>
            <a:r>
              <a:rPr lang="ru-RU" dirty="0" err="1" smtClean="0"/>
              <a:t>конспектування</a:t>
            </a:r>
            <a:r>
              <a:rPr lang="ru-RU" dirty="0" smtClean="0"/>
              <a:t>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цитат,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передають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тексту;</a:t>
            </a:r>
          </a:p>
          <a:p>
            <a:r>
              <a:rPr lang="ru-RU" dirty="0" err="1" smtClean="0"/>
              <a:t>змішане</a:t>
            </a:r>
            <a:r>
              <a:rPr lang="ru-RU" dirty="0" smtClean="0"/>
              <a:t> </a:t>
            </a:r>
            <a:r>
              <a:rPr lang="ru-RU" dirty="0" err="1"/>
              <a:t>конспектування</a:t>
            </a:r>
            <a:r>
              <a:rPr lang="ru-RU" dirty="0"/>
              <a:t> (</a:t>
            </a:r>
            <a:r>
              <a:rPr lang="ru-RU" dirty="0" err="1"/>
              <a:t>своїми</a:t>
            </a:r>
            <a:r>
              <a:rPr lang="ru-RU" dirty="0"/>
              <a:t> словами, </a:t>
            </a:r>
            <a:r>
              <a:rPr lang="ru-RU" dirty="0" err="1"/>
              <a:t>застосовуючи</a:t>
            </a:r>
            <a:r>
              <a:rPr lang="ru-RU" dirty="0"/>
              <a:t>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влучні</a:t>
            </a:r>
            <a:r>
              <a:rPr lang="ru-RU" dirty="0"/>
              <a:t> </a:t>
            </a:r>
            <a:r>
              <a:rPr lang="ru-RU" dirty="0" err="1"/>
              <a:t>цитати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0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Тематичні</a:t>
            </a:r>
            <a:r>
              <a:rPr lang="ru-RU" dirty="0"/>
              <a:t> </a:t>
            </a:r>
            <a:r>
              <a:rPr lang="ru-RU" dirty="0" err="1"/>
              <a:t>виписки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Виписки</a:t>
            </a:r>
            <a:r>
              <a:rPr lang="ru-RU" dirty="0" smtClean="0"/>
              <a:t> </a:t>
            </a:r>
            <a:r>
              <a:rPr lang="ru-RU" dirty="0"/>
              <a:t>є </a:t>
            </a:r>
            <a:r>
              <a:rPr lang="ru-RU" dirty="0" err="1"/>
              <a:t>спрощеною</a:t>
            </a:r>
            <a:r>
              <a:rPr lang="ru-RU" dirty="0"/>
              <a:t> формою конспекту, за </a:t>
            </a:r>
            <a:r>
              <a:rPr lang="ru-RU" dirty="0" err="1"/>
              <a:t>якої</a:t>
            </a:r>
            <a:r>
              <a:rPr lang="ru-RU" dirty="0"/>
              <a:t> з </a:t>
            </a:r>
            <a:r>
              <a:rPr lang="ru-RU" dirty="0" err="1"/>
              <a:t>усього</a:t>
            </a:r>
            <a:r>
              <a:rPr lang="ru-RU" dirty="0"/>
              <a:t> тексту </a:t>
            </a:r>
            <a:r>
              <a:rPr lang="ru-RU" dirty="0" err="1"/>
              <a:t>вибирають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досліджуваної</a:t>
            </a:r>
            <a:r>
              <a:rPr lang="ru-RU" dirty="0"/>
              <a:t> теми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побічно</a:t>
            </a:r>
            <a:r>
              <a:rPr lang="ru-RU" dirty="0"/>
              <a:t> з нею </a:t>
            </a:r>
            <a:r>
              <a:rPr lang="ru-RU" dirty="0" err="1"/>
              <a:t>пов’язане</a:t>
            </a:r>
            <a:r>
              <a:rPr lang="ru-RU" dirty="0"/>
              <a:t>, і </a:t>
            </a:r>
            <a:r>
              <a:rPr lang="ru-RU" dirty="0" err="1"/>
              <a:t>занотовують</a:t>
            </a:r>
            <a:r>
              <a:rPr lang="ru-RU" dirty="0"/>
              <a:t>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, не </a:t>
            </a:r>
            <a:r>
              <a:rPr lang="ru-RU" dirty="0" err="1"/>
              <a:t>пов’язаних</a:t>
            </a:r>
            <a:r>
              <a:rPr lang="ru-RU" dirty="0"/>
              <a:t> один з одним </a:t>
            </a:r>
            <a:r>
              <a:rPr lang="ru-RU" dirty="0" err="1"/>
              <a:t>логічно</a:t>
            </a:r>
            <a:r>
              <a:rPr lang="ru-RU" dirty="0"/>
              <a:t> </a:t>
            </a:r>
            <a:r>
              <a:rPr lang="ru-RU" dirty="0" err="1"/>
              <a:t>записів</a:t>
            </a:r>
            <a:r>
              <a:rPr lang="ru-RU" dirty="0"/>
              <a:t>.</a:t>
            </a:r>
          </a:p>
          <a:p>
            <a:r>
              <a:rPr lang="ru-RU" dirty="0" err="1"/>
              <a:t>Тематичні</a:t>
            </a:r>
            <a:r>
              <a:rPr lang="ru-RU" dirty="0"/>
              <a:t> </a:t>
            </a:r>
            <a:r>
              <a:rPr lang="ru-RU" dirty="0" err="1"/>
              <a:t>виписки</a:t>
            </a:r>
            <a:r>
              <a:rPr lang="ru-RU" dirty="0"/>
              <a:t> з тексту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звичайно</a:t>
            </a:r>
            <a:r>
              <a:rPr lang="ru-RU" dirty="0"/>
              <a:t> </a:t>
            </a:r>
            <a:r>
              <a:rPr lang="ru-RU" dirty="0" err="1"/>
              <a:t>дослівно</a:t>
            </a:r>
            <a:r>
              <a:rPr lang="ru-RU" dirty="0"/>
              <a:t>,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цитати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вибирають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, </a:t>
            </a:r>
            <a:r>
              <a:rPr lang="ru-RU" dirty="0" err="1"/>
              <a:t>вагомі</a:t>
            </a:r>
            <a:r>
              <a:rPr lang="ru-RU" dirty="0"/>
              <a:t> </a:t>
            </a:r>
            <a:r>
              <a:rPr lang="ru-RU" dirty="0" err="1"/>
              <a:t>вислови</a:t>
            </a:r>
            <a:r>
              <a:rPr lang="ru-RU" dirty="0"/>
              <a:t>,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цитати</a:t>
            </a:r>
            <a:r>
              <a:rPr lang="ru-RU" dirty="0"/>
              <a:t>, </a:t>
            </a:r>
            <a:r>
              <a:rPr lang="ru-RU" dirty="0" err="1"/>
              <a:t>запозиченого</a:t>
            </a:r>
            <a:r>
              <a:rPr lang="ru-RU" dirty="0"/>
              <a:t> </a:t>
            </a:r>
            <a:r>
              <a:rPr lang="ru-RU" dirty="0" err="1"/>
              <a:t>висловлення</a:t>
            </a:r>
            <a:r>
              <a:rPr lang="ru-RU" dirty="0"/>
              <a:t> </a:t>
            </a:r>
            <a:r>
              <a:rPr lang="ru-RU" dirty="0" err="1"/>
              <a:t>мусить</a:t>
            </a:r>
            <a:r>
              <a:rPr lang="ru-RU" dirty="0"/>
              <a:t> бути </a:t>
            </a:r>
            <a:r>
              <a:rPr lang="ru-RU" dirty="0" err="1"/>
              <a:t>посилання</a:t>
            </a:r>
            <a:r>
              <a:rPr lang="ru-RU" dirty="0"/>
              <a:t> на автора й </a:t>
            </a:r>
            <a:r>
              <a:rPr lang="ru-RU" dirty="0" err="1"/>
              <a:t>джерело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34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ПАМ'ЯТКА</a:t>
            </a:r>
            <a:br>
              <a:rPr lang="ru-RU" dirty="0"/>
            </a:b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конспектування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096" y="1484784"/>
            <a:ext cx="8466144" cy="4835624"/>
          </a:xfrm>
        </p:spPr>
        <p:txBody>
          <a:bodyPr>
            <a:noAutofit/>
          </a:bodyPr>
          <a:lstStyle/>
          <a:p>
            <a:r>
              <a:rPr lang="ru-RU" sz="2400" dirty="0" smtClean="0"/>
              <a:t>1</a:t>
            </a:r>
            <a:r>
              <a:rPr lang="ru-RU" sz="2400" dirty="0"/>
              <a:t>. </a:t>
            </a:r>
            <a:r>
              <a:rPr lang="ru-RU" sz="2400" dirty="0" err="1"/>
              <a:t>Записувати</a:t>
            </a:r>
            <a:r>
              <a:rPr lang="ru-RU" sz="2400" dirty="0"/>
              <a:t> автора й </a:t>
            </a:r>
            <a:r>
              <a:rPr lang="ru-RU" sz="2400" dirty="0" err="1"/>
              <a:t>назву</a:t>
            </a:r>
            <a:r>
              <a:rPr lang="ru-RU" sz="2400" dirty="0"/>
              <a:t> тексту,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конспектуєте</a:t>
            </a:r>
            <a:r>
              <a:rPr lang="ru-RU" sz="2400" dirty="0"/>
              <a:t>.</a:t>
            </a:r>
          </a:p>
          <a:p>
            <a:r>
              <a:rPr lang="ru-RU" sz="2400" dirty="0"/>
              <a:t>2. Перед </a:t>
            </a:r>
            <a:r>
              <a:rPr lang="ru-RU" sz="2400" dirty="0" err="1"/>
              <a:t>складанням</a:t>
            </a:r>
            <a:r>
              <a:rPr lang="ru-RU" sz="2400" dirty="0"/>
              <a:t> конспекту </a:t>
            </a:r>
            <a:r>
              <a:rPr lang="ru-RU" sz="2400" dirty="0" err="1"/>
              <a:t>прочитати</a:t>
            </a:r>
            <a:r>
              <a:rPr lang="ru-RU" sz="2400" dirty="0"/>
              <a:t> весь текст і </a:t>
            </a:r>
            <a:r>
              <a:rPr lang="ru-RU" sz="2400" dirty="0" err="1"/>
              <a:t>осмислити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основний</a:t>
            </a:r>
            <a:r>
              <a:rPr lang="ru-RU" sz="2400" dirty="0"/>
              <a:t> </a:t>
            </a:r>
            <a:r>
              <a:rPr lang="ru-RU" sz="2400" dirty="0" err="1"/>
              <a:t>зміст</a:t>
            </a:r>
            <a:r>
              <a:rPr lang="ru-RU" sz="2400" dirty="0"/>
              <a:t>.</a:t>
            </a:r>
          </a:p>
          <a:p>
            <a:r>
              <a:rPr lang="ru-RU" sz="2400" dirty="0"/>
              <a:t>3. </a:t>
            </a:r>
            <a:r>
              <a:rPr lang="ru-RU" sz="2400" dirty="0" err="1"/>
              <a:t>Складати</a:t>
            </a:r>
            <a:r>
              <a:rPr lang="ru-RU" sz="2400" dirty="0"/>
              <a:t> конспект </a:t>
            </a:r>
            <a:r>
              <a:rPr lang="ru-RU" sz="2400" dirty="0" err="1"/>
              <a:t>після</a:t>
            </a:r>
            <a:r>
              <a:rPr lang="ru-RU" sz="2400" dirty="0"/>
              <a:t> того, як продумали план тексту.</a:t>
            </a:r>
          </a:p>
          <a:p>
            <a:r>
              <a:rPr lang="ru-RU" sz="2400" dirty="0"/>
              <a:t>4. </a:t>
            </a:r>
            <a:r>
              <a:rPr lang="ru-RU" sz="2400" dirty="0" err="1"/>
              <a:t>Записувати</a:t>
            </a:r>
            <a:r>
              <a:rPr lang="ru-RU" sz="2400" dirty="0"/>
              <a:t> </a:t>
            </a:r>
            <a:r>
              <a:rPr lang="ru-RU" sz="2400" dirty="0" err="1"/>
              <a:t>тільки</a:t>
            </a:r>
            <a:r>
              <a:rPr lang="ru-RU" sz="2400" dirty="0"/>
              <a:t> </a:t>
            </a:r>
            <a:r>
              <a:rPr lang="ru-RU" sz="2400" dirty="0" err="1"/>
              <a:t>основне</a:t>
            </a:r>
            <a:r>
              <a:rPr lang="ru-RU" sz="2400" dirty="0"/>
              <a:t>: </a:t>
            </a:r>
            <a:r>
              <a:rPr lang="ru-RU" sz="2400" dirty="0" err="1"/>
              <a:t>спочатку</a:t>
            </a:r>
            <a:r>
              <a:rPr lang="ru-RU" sz="2400" dirty="0"/>
              <a:t> </a:t>
            </a:r>
            <a:r>
              <a:rPr lang="ru-RU" sz="2400" dirty="0" err="1"/>
              <a:t>основну</a:t>
            </a:r>
            <a:r>
              <a:rPr lang="ru-RU" sz="2400" dirty="0"/>
              <a:t> думку, </a:t>
            </a:r>
            <a:r>
              <a:rPr lang="ru-RU" sz="2400" dirty="0" err="1"/>
              <a:t>потім</a:t>
            </a:r>
            <a:r>
              <a:rPr lang="ru-RU" sz="2400" dirty="0"/>
              <a:t> (</a:t>
            </a:r>
            <a:r>
              <a:rPr lang="ru-RU" sz="2400" dirty="0" err="1"/>
              <a:t>дуже</a:t>
            </a:r>
            <a:r>
              <a:rPr lang="ru-RU" sz="2400" dirty="0"/>
              <a:t> </a:t>
            </a:r>
            <a:r>
              <a:rPr lang="ru-RU" sz="2400" dirty="0" err="1"/>
              <a:t>стисло</a:t>
            </a:r>
            <a:r>
              <a:rPr lang="ru-RU" sz="2400" dirty="0"/>
              <a:t>) </a:t>
            </a:r>
            <a:r>
              <a:rPr lang="ru-RU" sz="2400" dirty="0" err="1"/>
              <a:t>докази</a:t>
            </a:r>
            <a:r>
              <a:rPr lang="ru-RU" sz="2400" dirty="0"/>
              <a:t> і </a:t>
            </a:r>
            <a:r>
              <a:rPr lang="ru-RU" sz="2400" dirty="0" err="1"/>
              <a:t>приклади</a:t>
            </a:r>
            <a:r>
              <a:rPr lang="ru-RU" sz="2400" dirty="0"/>
              <a:t>.</a:t>
            </a:r>
          </a:p>
          <a:p>
            <a:r>
              <a:rPr lang="ru-RU" sz="2400" dirty="0"/>
              <a:t>5. </a:t>
            </a:r>
            <a:r>
              <a:rPr lang="ru-RU" sz="2400" dirty="0" smtClean="0"/>
              <a:t>Для </a:t>
            </a:r>
            <a:r>
              <a:rPr lang="ru-RU" sz="2400" dirty="0" err="1"/>
              <a:t>зручності</a:t>
            </a:r>
            <a:r>
              <a:rPr lang="ru-RU" sz="2400" dirty="0"/>
              <a:t> </a:t>
            </a:r>
            <a:r>
              <a:rPr lang="ru-RU" sz="2400" dirty="0" err="1"/>
              <a:t>користування</a:t>
            </a:r>
            <a:r>
              <a:rPr lang="ru-RU" sz="2400" dirty="0"/>
              <a:t> конспектом </a:t>
            </a:r>
            <a:r>
              <a:rPr lang="ru-RU" sz="2400" dirty="0" err="1"/>
              <a:t>підкреслювати</a:t>
            </a:r>
            <a:r>
              <a:rPr lang="ru-RU" sz="2400" dirty="0"/>
              <a:t> </a:t>
            </a:r>
            <a:r>
              <a:rPr lang="ru-RU" sz="2400" dirty="0" err="1"/>
              <a:t>найважливіші</a:t>
            </a:r>
            <a:r>
              <a:rPr lang="ru-RU" sz="2400" dirty="0"/>
              <a:t> </a:t>
            </a:r>
            <a:r>
              <a:rPr lang="ru-RU" sz="2400" dirty="0" err="1"/>
              <a:t>словосполучення</a:t>
            </a:r>
            <a:r>
              <a:rPr lang="ru-RU" sz="2400" dirty="0"/>
              <a:t>, слова.</a:t>
            </a:r>
          </a:p>
          <a:p>
            <a:r>
              <a:rPr lang="ru-RU" sz="2400" dirty="0" smtClean="0"/>
              <a:t>6. </a:t>
            </a:r>
            <a:r>
              <a:rPr lang="ru-RU" sz="2400" dirty="0" err="1"/>
              <a:t>Пам’ятати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в </a:t>
            </a:r>
            <a:r>
              <a:rPr lang="ru-RU" sz="2400" dirty="0" err="1"/>
              <a:t>конспекті</a:t>
            </a:r>
            <a:r>
              <a:rPr lang="ru-RU" sz="2400" dirty="0"/>
              <a:t> </a:t>
            </a:r>
            <a:r>
              <a:rPr lang="ru-RU" sz="2400" dirty="0" err="1"/>
              <a:t>окремі</a:t>
            </a:r>
            <a:r>
              <a:rPr lang="ru-RU" sz="2400" dirty="0"/>
              <a:t> </a:t>
            </a:r>
            <a:r>
              <a:rPr lang="ru-RU" sz="2400" dirty="0" err="1"/>
              <a:t>фрази</a:t>
            </a:r>
            <a:r>
              <a:rPr lang="ru-RU" sz="2400" dirty="0"/>
              <a:t> й </a:t>
            </a:r>
            <a:r>
              <a:rPr lang="ru-RU" sz="2400" dirty="0" err="1"/>
              <a:t>навіть</a:t>
            </a:r>
            <a:r>
              <a:rPr lang="ru-RU" sz="2400" dirty="0"/>
              <a:t> </a:t>
            </a:r>
            <a:r>
              <a:rPr lang="ru-RU" sz="2400" dirty="0" err="1"/>
              <a:t>окремі</a:t>
            </a:r>
            <a:r>
              <a:rPr lang="ru-RU" sz="2400" dirty="0"/>
              <a:t> слова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вагоміше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, </a:t>
            </a:r>
            <a:r>
              <a:rPr lang="ru-RU" sz="2400" dirty="0" err="1"/>
              <a:t>ніж</a:t>
            </a:r>
            <a:r>
              <a:rPr lang="ru-RU" sz="2400" dirty="0"/>
              <a:t> у докладному </a:t>
            </a:r>
            <a:r>
              <a:rPr lang="ru-RU" sz="2400" dirty="0" err="1"/>
              <a:t>переказі</a:t>
            </a:r>
            <a:r>
              <a:rPr lang="ru-RU" sz="2400" dirty="0"/>
              <a:t>.</a:t>
            </a:r>
          </a:p>
          <a:p>
            <a:r>
              <a:rPr lang="ru-RU" sz="2400" dirty="0" smtClean="0"/>
              <a:t>7. </a:t>
            </a:r>
            <a:r>
              <a:rPr lang="ru-RU" sz="2400" dirty="0" err="1"/>
              <a:t>Цитувати</a:t>
            </a:r>
            <a:r>
              <a:rPr lang="ru-RU" sz="2400" dirty="0"/>
              <a:t> правильно й точно.</a:t>
            </a:r>
          </a:p>
          <a:p>
            <a:r>
              <a:rPr lang="ru-RU" sz="2400" dirty="0" smtClean="0"/>
              <a:t>8. </a:t>
            </a:r>
            <a:r>
              <a:rPr lang="ru-RU" sz="2400" dirty="0" err="1"/>
              <a:t>Учитися</a:t>
            </a:r>
            <a:r>
              <a:rPr lang="ru-RU" sz="2400" dirty="0"/>
              <a:t> </a:t>
            </a:r>
            <a:r>
              <a:rPr lang="ru-RU" sz="2400" dirty="0" err="1"/>
              <a:t>конспектувати</a:t>
            </a:r>
            <a:r>
              <a:rPr lang="ru-RU" sz="2400" dirty="0"/>
              <a:t> </a:t>
            </a:r>
            <a:r>
              <a:rPr lang="ru-RU" sz="2400" dirty="0" err="1"/>
              <a:t>відразу</a:t>
            </a:r>
            <a:r>
              <a:rPr lang="ru-RU" sz="2400" dirty="0"/>
              <a:t> начисто.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5073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360" y="548680"/>
            <a:ext cx="8856984" cy="1224136"/>
          </a:xfrm>
        </p:spPr>
        <p:txBody>
          <a:bodyPr>
            <a:noAutofit/>
          </a:bodyPr>
          <a:lstStyle/>
          <a:p>
            <a:r>
              <a:rPr lang="ru-RU" sz="2000" dirty="0"/>
              <a:t>Прочитайте текст. </a:t>
            </a:r>
            <a:r>
              <a:rPr lang="ru-RU" sz="2000" dirty="0" err="1"/>
              <a:t>Визначте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тему й </a:t>
            </a:r>
            <a:r>
              <a:rPr lang="ru-RU" sz="2000" dirty="0" err="1"/>
              <a:t>основну</a:t>
            </a:r>
            <a:r>
              <a:rPr lang="ru-RU" sz="2000" dirty="0"/>
              <a:t> думку. </a:t>
            </a:r>
            <a:r>
              <a:rPr lang="ru-RU" sz="2000" dirty="0" err="1"/>
              <a:t>Доведіть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текст </a:t>
            </a:r>
            <a:r>
              <a:rPr lang="ru-RU" sz="2000" dirty="0" err="1"/>
              <a:t>належить</a:t>
            </a:r>
            <a:r>
              <a:rPr lang="ru-RU" sz="2000" dirty="0"/>
              <a:t> до </a:t>
            </a:r>
            <a:r>
              <a:rPr lang="ru-RU" sz="2000" dirty="0" err="1"/>
              <a:t>наукового</a:t>
            </a:r>
            <a:r>
              <a:rPr lang="ru-RU" sz="2000" dirty="0"/>
              <a:t> стилю. </a:t>
            </a:r>
            <a:r>
              <a:rPr lang="ru-RU" sz="2000" dirty="0" err="1"/>
              <a:t>Виділіть</a:t>
            </a:r>
            <a:r>
              <a:rPr lang="ru-RU" sz="2000" dirty="0"/>
              <a:t> </a:t>
            </a:r>
            <a:r>
              <a:rPr lang="ru-RU" sz="2000" dirty="0" err="1"/>
              <a:t>смислові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, у </a:t>
            </a:r>
            <a:r>
              <a:rPr lang="ru-RU" sz="2000" dirty="0" err="1"/>
              <a:t>кожній</a:t>
            </a:r>
            <a:r>
              <a:rPr lang="ru-RU" sz="2000" dirty="0"/>
              <a:t> з них </a:t>
            </a:r>
            <a:r>
              <a:rPr lang="ru-RU" sz="2000" dirty="0" err="1"/>
              <a:t>назвіть</a:t>
            </a:r>
            <a:r>
              <a:rPr lang="ru-RU" sz="2000" dirty="0"/>
              <a:t> </a:t>
            </a:r>
            <a:r>
              <a:rPr lang="ru-RU" sz="2000" dirty="0" err="1"/>
              <a:t>ключові</a:t>
            </a:r>
            <a:r>
              <a:rPr lang="ru-RU" sz="2000" dirty="0"/>
              <a:t> </a:t>
            </a:r>
            <a:r>
              <a:rPr lang="ru-RU" sz="2000" dirty="0" err="1"/>
              <a:t>фрази</a:t>
            </a:r>
            <a:r>
              <a:rPr lang="ru-RU" sz="2000" dirty="0"/>
              <a:t> і слова, </a:t>
            </a:r>
            <a:r>
              <a:rPr lang="ru-RU" sz="2000" dirty="0" err="1"/>
              <a:t>виокремте</a:t>
            </a:r>
            <a:r>
              <a:rPr lang="ru-RU" sz="2000" dirty="0"/>
              <a:t> </a:t>
            </a:r>
            <a:r>
              <a:rPr lang="ru-RU" sz="2000" dirty="0" err="1"/>
              <a:t>головну</a:t>
            </a:r>
            <a:r>
              <a:rPr lang="ru-RU" sz="2000" dirty="0"/>
              <a:t> й </a:t>
            </a:r>
            <a:r>
              <a:rPr lang="ru-RU" sz="2000" dirty="0" err="1"/>
              <a:t>додаткову</a:t>
            </a:r>
            <a:r>
              <a:rPr lang="ru-RU" sz="2000" dirty="0"/>
              <a:t> </a:t>
            </a:r>
            <a:r>
              <a:rPr lang="ru-RU" sz="2000" dirty="0" err="1"/>
              <a:t>інформацію</a:t>
            </a:r>
            <a:r>
              <a:rPr lang="ru-RU" sz="2000" dirty="0"/>
              <a:t>. Продумайте план тексту.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43533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/>
              <a:t>	Культура </a:t>
            </a:r>
            <a:r>
              <a:rPr lang="ru-RU" sz="2200" dirty="0" err="1"/>
              <a:t>мови</a:t>
            </a:r>
            <a:r>
              <a:rPr lang="ru-RU" sz="2200" dirty="0"/>
              <a:t> — </a:t>
            </a:r>
            <a:r>
              <a:rPr lang="ru-RU" sz="2200" dirty="0" err="1"/>
              <a:t>це</a:t>
            </a:r>
            <a:r>
              <a:rPr lang="ru-RU" sz="2200" dirty="0"/>
              <a:t> проблема, </a:t>
            </a:r>
            <a:r>
              <a:rPr lang="ru-RU" sz="2200" dirty="0" err="1"/>
              <a:t>що</a:t>
            </a:r>
            <a:r>
              <a:rPr lang="ru-RU" sz="2200" dirty="0"/>
              <a:t> так </a:t>
            </a:r>
            <a:r>
              <a:rPr lang="ru-RU" sz="2200" dirty="0" err="1"/>
              <a:t>чи</a:t>
            </a:r>
            <a:r>
              <a:rPr lang="ru-RU" sz="2200" dirty="0"/>
              <a:t> </a:t>
            </a:r>
            <a:r>
              <a:rPr lang="ru-RU" sz="2200" dirty="0" err="1"/>
              <a:t>інакше</a:t>
            </a:r>
            <a:r>
              <a:rPr lang="ru-RU" sz="2200" dirty="0"/>
              <a:t> </a:t>
            </a:r>
            <a:r>
              <a:rPr lang="ru-RU" sz="2200" dirty="0" err="1"/>
              <a:t>наявна</a:t>
            </a:r>
            <a:r>
              <a:rPr lang="ru-RU" sz="2200" dirty="0"/>
              <a:t> в </a:t>
            </a:r>
            <a:r>
              <a:rPr lang="ru-RU" sz="2200" dirty="0" err="1"/>
              <a:t>усякій</a:t>
            </a:r>
            <a:r>
              <a:rPr lang="ru-RU" sz="2200" dirty="0"/>
              <a:t> </a:t>
            </a:r>
            <a:r>
              <a:rPr lang="ru-RU" sz="2200" dirty="0" err="1"/>
              <a:t>національній</a:t>
            </a:r>
            <a:r>
              <a:rPr lang="ru-RU" sz="2200" dirty="0"/>
              <a:t> </a:t>
            </a:r>
            <a:r>
              <a:rPr lang="ru-RU" sz="2200" dirty="0" err="1"/>
              <a:t>спільноті</a:t>
            </a:r>
            <a:r>
              <a:rPr lang="ru-RU" sz="2200" dirty="0"/>
              <a:t>  і </a:t>
            </a:r>
            <a:r>
              <a:rPr lang="ru-RU" sz="2200" dirty="0" err="1"/>
              <a:t>буває</a:t>
            </a:r>
            <a:r>
              <a:rPr lang="ru-RU" sz="2200" dirty="0"/>
              <a:t> предметом </a:t>
            </a:r>
            <a:r>
              <a:rPr lang="ru-RU" sz="2200" dirty="0" err="1"/>
              <a:t>публічного</a:t>
            </a:r>
            <a:r>
              <a:rPr lang="ru-RU" sz="2200" dirty="0"/>
              <a:t> </a:t>
            </a:r>
            <a:r>
              <a:rPr lang="ru-RU" sz="2200" dirty="0" err="1"/>
              <a:t>обговорення</a:t>
            </a:r>
            <a:r>
              <a:rPr lang="ru-RU" sz="2200" dirty="0"/>
              <a:t> та </a:t>
            </a:r>
            <a:r>
              <a:rPr lang="ru-RU" sz="2200" dirty="0" err="1"/>
              <a:t>пильної</a:t>
            </a:r>
            <a:r>
              <a:rPr lang="ru-RU" sz="2200" dirty="0"/>
              <a:t> </a:t>
            </a:r>
            <a:r>
              <a:rPr lang="ru-RU" sz="2200" dirty="0" err="1"/>
              <a:t>уваги</a:t>
            </a:r>
            <a:r>
              <a:rPr lang="ru-RU" sz="2200" dirty="0"/>
              <a:t> </a:t>
            </a:r>
            <a:r>
              <a:rPr lang="ru-RU" sz="2200" dirty="0" err="1"/>
              <a:t>мовознавців</a:t>
            </a:r>
            <a:r>
              <a:rPr lang="ru-RU" sz="2200" dirty="0"/>
              <a:t>, </a:t>
            </a:r>
            <a:r>
              <a:rPr lang="ru-RU" sz="2200" dirty="0" err="1"/>
              <a:t>письменників</a:t>
            </a:r>
            <a:r>
              <a:rPr lang="ru-RU" sz="2200" dirty="0"/>
              <a:t>, </a:t>
            </a:r>
            <a:r>
              <a:rPr lang="ru-RU" sz="2200" dirty="0" err="1"/>
              <a:t>узагалі</a:t>
            </a:r>
            <a:r>
              <a:rPr lang="ru-RU" sz="2200" dirty="0"/>
              <a:t> людей, </a:t>
            </a:r>
            <a:r>
              <a:rPr lang="ru-RU" sz="2200" dirty="0" err="1"/>
              <a:t>небайдужих</a:t>
            </a:r>
            <a:r>
              <a:rPr lang="ru-RU" sz="2200" dirty="0"/>
              <a:t> до </a:t>
            </a:r>
            <a:r>
              <a:rPr lang="ru-RU" sz="2200" dirty="0" err="1"/>
              <a:t>виражальних</a:t>
            </a:r>
            <a:r>
              <a:rPr lang="ru-RU" sz="2200" dirty="0"/>
              <a:t> </a:t>
            </a:r>
            <a:r>
              <a:rPr lang="ru-RU" sz="2200" dirty="0" err="1"/>
              <a:t>можливостей</a:t>
            </a:r>
            <a:r>
              <a:rPr lang="ru-RU" sz="2200" dirty="0"/>
              <a:t> слова </a:t>
            </a:r>
            <a:r>
              <a:rPr lang="ru-RU" sz="2200" dirty="0" err="1"/>
              <a:t>або</a:t>
            </a:r>
            <a:r>
              <a:rPr lang="ru-RU" sz="2200" dirty="0"/>
              <a:t> до престижу </a:t>
            </a:r>
            <a:r>
              <a:rPr lang="ru-RU" sz="2200" dirty="0" err="1"/>
              <a:t>своєї</a:t>
            </a:r>
            <a:r>
              <a:rPr lang="ru-RU" sz="2200" dirty="0"/>
              <a:t> </a:t>
            </a:r>
            <a:r>
              <a:rPr lang="ru-RU" sz="2200" dirty="0" err="1"/>
              <a:t>мови</a:t>
            </a:r>
            <a:r>
              <a:rPr lang="ru-RU" sz="2200" dirty="0"/>
              <a:t>. </a:t>
            </a:r>
            <a:r>
              <a:rPr lang="ru-RU" sz="2200" dirty="0" err="1"/>
              <a:t>Адже</a:t>
            </a:r>
            <a:r>
              <a:rPr lang="ru-RU" sz="2200" dirty="0"/>
              <a:t>  </a:t>
            </a:r>
            <a:r>
              <a:rPr lang="ru-RU" sz="2200" dirty="0" err="1"/>
              <a:t>літературна</a:t>
            </a:r>
            <a:r>
              <a:rPr lang="ru-RU" sz="2200" dirty="0"/>
              <a:t> </a:t>
            </a:r>
            <a:r>
              <a:rPr lang="ru-RU" sz="2200" dirty="0" err="1"/>
              <a:t>мова</a:t>
            </a:r>
            <a:r>
              <a:rPr lang="ru-RU" sz="2200" dirty="0"/>
              <a:t>  в  </a:t>
            </a:r>
            <a:r>
              <a:rPr lang="ru-RU" sz="2200" dirty="0" err="1"/>
              <a:t>усіх</a:t>
            </a:r>
            <a:r>
              <a:rPr lang="ru-RU" sz="2200" dirty="0"/>
              <a:t>  </a:t>
            </a:r>
            <a:r>
              <a:rPr lang="ru-RU" sz="2200" dirty="0" err="1"/>
              <a:t>народів</a:t>
            </a:r>
            <a:r>
              <a:rPr lang="ru-RU" sz="2200" dirty="0"/>
              <a:t>  </a:t>
            </a:r>
            <a:r>
              <a:rPr lang="ru-RU" sz="2200" dirty="0" err="1"/>
              <a:t>відрізняється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 </a:t>
            </a:r>
            <a:r>
              <a:rPr lang="ru-RU" sz="2200" dirty="0" err="1"/>
              <a:t>розмовної</a:t>
            </a:r>
            <a:r>
              <a:rPr lang="ru-RU" sz="2200" dirty="0"/>
              <a:t>,  «</a:t>
            </a:r>
            <a:r>
              <a:rPr lang="ru-RU" sz="2200" dirty="0" err="1"/>
              <a:t>народної</a:t>
            </a:r>
            <a:r>
              <a:rPr lang="ru-RU" sz="2200" dirty="0"/>
              <a:t>»,  і  </a:t>
            </a:r>
            <a:r>
              <a:rPr lang="ru-RU" sz="2200" dirty="0" err="1"/>
              <a:t>потребує</a:t>
            </a:r>
            <a:r>
              <a:rPr lang="ru-RU" sz="2200" dirty="0"/>
              <a:t>  </a:t>
            </a:r>
            <a:r>
              <a:rPr lang="ru-RU" sz="2200" dirty="0" err="1"/>
              <a:t>постійного</a:t>
            </a:r>
            <a:r>
              <a:rPr lang="ru-RU" sz="2200" dirty="0"/>
              <a:t>  </a:t>
            </a:r>
            <a:r>
              <a:rPr lang="ru-RU" sz="2200" dirty="0" err="1"/>
              <a:t>дбайливого</a:t>
            </a:r>
            <a:r>
              <a:rPr lang="ru-RU" sz="2200" dirty="0"/>
              <a:t>  догляду, </a:t>
            </a:r>
            <a:r>
              <a:rPr lang="ru-RU" sz="2200" dirty="0" err="1"/>
              <a:t>культивування</a:t>
            </a:r>
            <a:r>
              <a:rPr lang="ru-RU" sz="2200" dirty="0"/>
              <a:t>.</a:t>
            </a:r>
          </a:p>
          <a:p>
            <a:pPr marL="0" indent="0" algn="just">
              <a:buNone/>
            </a:pPr>
            <a:r>
              <a:rPr lang="ru-RU" sz="2200" dirty="0"/>
              <a:t>  </a:t>
            </a:r>
            <a:r>
              <a:rPr lang="ru-RU" sz="2200" dirty="0" smtClean="0"/>
              <a:t>	 </a:t>
            </a:r>
            <a:r>
              <a:rPr lang="ru-RU" sz="2200" dirty="0"/>
              <a:t>Але в </a:t>
            </a:r>
            <a:r>
              <a:rPr lang="ru-RU" sz="2200" dirty="0" err="1"/>
              <a:t>Україні</a:t>
            </a:r>
            <a:r>
              <a:rPr lang="ru-RU" sz="2200" dirty="0"/>
              <a:t> </a:t>
            </a:r>
            <a:r>
              <a:rPr lang="ru-RU" sz="2200" dirty="0" err="1"/>
              <a:t>питання</a:t>
            </a:r>
            <a:r>
              <a:rPr lang="ru-RU" sz="2200" dirty="0"/>
              <a:t> </a:t>
            </a:r>
            <a:r>
              <a:rPr lang="ru-RU" sz="2200" dirty="0" err="1"/>
              <a:t>культури</a:t>
            </a:r>
            <a:r>
              <a:rPr lang="ru-RU" sz="2200" dirty="0"/>
              <a:t> </a:t>
            </a:r>
            <a:r>
              <a:rPr lang="ru-RU" sz="2200" dirty="0" err="1"/>
              <a:t>української</a:t>
            </a:r>
            <a:r>
              <a:rPr lang="ru-RU" sz="2200" dirty="0"/>
              <a:t> </a:t>
            </a:r>
            <a:r>
              <a:rPr lang="ru-RU" sz="2200" dirty="0" err="1"/>
              <a:t>мови</a:t>
            </a:r>
            <a:r>
              <a:rPr lang="ru-RU" sz="2200" dirty="0"/>
              <a:t> стояло і </a:t>
            </a:r>
            <a:r>
              <a:rPr lang="ru-RU" sz="2200" dirty="0" err="1"/>
              <a:t>стоїть</a:t>
            </a:r>
            <a:r>
              <a:rPr lang="ru-RU" sz="2200" dirty="0"/>
              <a:t> </a:t>
            </a:r>
            <a:r>
              <a:rPr lang="ru-RU" sz="2200" dirty="0" err="1"/>
              <a:t>принципово</a:t>
            </a:r>
            <a:r>
              <a:rPr lang="ru-RU" sz="2200" dirty="0"/>
              <a:t> </a:t>
            </a:r>
            <a:r>
              <a:rPr lang="ru-RU" sz="2200" dirty="0" err="1"/>
              <a:t>інакше</a:t>
            </a:r>
            <a:r>
              <a:rPr lang="ru-RU" sz="2200" dirty="0"/>
              <a:t>, </a:t>
            </a:r>
            <a:r>
              <a:rPr lang="ru-RU" sz="2200" dirty="0" err="1"/>
              <a:t>ніж</a:t>
            </a:r>
            <a:r>
              <a:rPr lang="ru-RU" sz="2200" dirty="0"/>
              <a:t> у </a:t>
            </a:r>
            <a:r>
              <a:rPr lang="ru-RU" sz="2200" dirty="0" err="1"/>
              <a:t>національно</a:t>
            </a:r>
            <a:r>
              <a:rPr lang="ru-RU" sz="2200" dirty="0"/>
              <a:t> «</a:t>
            </a:r>
            <a:r>
              <a:rPr lang="ru-RU" sz="2200" dirty="0" err="1"/>
              <a:t>благополучних</a:t>
            </a:r>
            <a:r>
              <a:rPr lang="ru-RU" sz="2200" dirty="0"/>
              <a:t>» </a:t>
            </a:r>
            <a:r>
              <a:rPr lang="ru-RU" sz="2200" dirty="0" err="1"/>
              <a:t>суспільствах</a:t>
            </a:r>
            <a:r>
              <a:rPr lang="ru-RU" sz="2200" dirty="0"/>
              <a:t>,  </a:t>
            </a:r>
            <a:r>
              <a:rPr lang="ru-RU" sz="2200" dirty="0" err="1"/>
              <a:t>бо</a:t>
            </a:r>
            <a:r>
              <a:rPr lang="ru-RU" sz="2200" dirty="0"/>
              <a:t> </a:t>
            </a:r>
            <a:r>
              <a:rPr lang="ru-RU" sz="2200" dirty="0" err="1"/>
              <a:t>його</a:t>
            </a:r>
            <a:r>
              <a:rPr lang="ru-RU" sz="2200" dirty="0"/>
              <a:t>  </a:t>
            </a:r>
            <a:r>
              <a:rPr lang="ru-RU" sz="2200" dirty="0" err="1"/>
              <a:t>драматичним</a:t>
            </a:r>
            <a:r>
              <a:rPr lang="ru-RU" sz="2200" dirty="0"/>
              <a:t>  </a:t>
            </a:r>
            <a:r>
              <a:rPr lang="ru-RU" sz="2200" dirty="0" err="1"/>
              <a:t>тлом</a:t>
            </a:r>
            <a:r>
              <a:rPr lang="ru-RU" sz="2200" dirty="0"/>
              <a:t>  є  </a:t>
            </a:r>
            <a:r>
              <a:rPr lang="ru-RU" sz="2200" dirty="0" err="1"/>
              <a:t>багатостраждальна</a:t>
            </a:r>
            <a:r>
              <a:rPr lang="ru-RU" sz="2200" dirty="0"/>
              <a:t>  </a:t>
            </a:r>
            <a:r>
              <a:rPr lang="ru-RU" sz="2200" dirty="0" err="1"/>
              <a:t>історія</a:t>
            </a:r>
            <a:r>
              <a:rPr lang="ru-RU" sz="2200" dirty="0"/>
              <a:t> </a:t>
            </a:r>
            <a:r>
              <a:rPr lang="ru-RU" sz="2200" dirty="0" err="1"/>
              <a:t>нашої</a:t>
            </a:r>
            <a:r>
              <a:rPr lang="ru-RU" sz="2200" dirty="0"/>
              <a:t> </a:t>
            </a:r>
            <a:r>
              <a:rPr lang="ru-RU" sz="2200" dirty="0" err="1"/>
              <a:t>мови</a:t>
            </a:r>
            <a:r>
              <a:rPr lang="ru-RU" sz="2200" dirty="0"/>
              <a:t> </a:t>
            </a:r>
            <a:r>
              <a:rPr lang="ru-RU" sz="2200" dirty="0" err="1"/>
              <a:t>взагалі</a:t>
            </a:r>
            <a:r>
              <a:rPr lang="ru-RU" sz="2200" dirty="0"/>
              <a:t>, </a:t>
            </a:r>
            <a:r>
              <a:rPr lang="ru-RU" sz="2200" dirty="0" err="1"/>
              <a:t>століття</a:t>
            </a:r>
            <a:r>
              <a:rPr lang="ru-RU" sz="2200" dirty="0"/>
              <a:t> </a:t>
            </a:r>
            <a:r>
              <a:rPr lang="ru-RU" sz="2200" dirty="0" err="1"/>
              <a:t>прямих</a:t>
            </a:r>
            <a:r>
              <a:rPr lang="ru-RU" sz="2200" dirty="0"/>
              <a:t> </a:t>
            </a:r>
            <a:r>
              <a:rPr lang="ru-RU" sz="2200" dirty="0" err="1"/>
              <a:t>заборон</a:t>
            </a:r>
            <a:r>
              <a:rPr lang="ru-RU" sz="2200" dirty="0"/>
              <a:t> і </a:t>
            </a:r>
            <a:r>
              <a:rPr lang="ru-RU" sz="2200" dirty="0" err="1"/>
              <a:t>переслідувань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більш-менш</a:t>
            </a:r>
            <a:r>
              <a:rPr lang="ru-RU" sz="2200" dirty="0"/>
              <a:t> </a:t>
            </a:r>
            <a:r>
              <a:rPr lang="ru-RU" sz="2200" dirty="0" err="1"/>
              <a:t>прихованого</a:t>
            </a:r>
            <a:r>
              <a:rPr lang="ru-RU" sz="2200" dirty="0"/>
              <a:t> </a:t>
            </a:r>
            <a:r>
              <a:rPr lang="ru-RU" sz="2200" dirty="0" err="1"/>
              <a:t>підступного</a:t>
            </a:r>
            <a:r>
              <a:rPr lang="ru-RU" sz="2200" dirty="0"/>
              <a:t> </a:t>
            </a:r>
            <a:r>
              <a:rPr lang="ru-RU" sz="2200" dirty="0" err="1"/>
              <a:t>витіснення</a:t>
            </a:r>
            <a:r>
              <a:rPr lang="ru-RU" sz="2200" dirty="0"/>
              <a:t>  </a:t>
            </a:r>
            <a:r>
              <a:rPr lang="ru-RU" sz="2200" dirty="0" err="1"/>
              <a:t>її</a:t>
            </a:r>
            <a:r>
              <a:rPr lang="ru-RU" sz="2200" dirty="0"/>
              <a:t> з </a:t>
            </a:r>
            <a:r>
              <a:rPr lang="ru-RU" sz="2200" dirty="0" err="1"/>
              <a:t>публічного</a:t>
            </a:r>
            <a:r>
              <a:rPr lang="ru-RU" sz="2200" dirty="0"/>
              <a:t>  </a:t>
            </a:r>
            <a:r>
              <a:rPr lang="ru-RU" sz="2200" dirty="0" err="1"/>
              <a:t>вжитку</a:t>
            </a:r>
            <a:r>
              <a:rPr lang="ru-RU" sz="2200" dirty="0"/>
              <a:t>,  </a:t>
            </a:r>
            <a:r>
              <a:rPr lang="ru-RU" sz="2200" dirty="0" err="1"/>
              <a:t>величезний</a:t>
            </a:r>
            <a:r>
              <a:rPr lang="ru-RU" sz="2200" dirty="0"/>
              <a:t> мартиролог  людей,  </a:t>
            </a:r>
            <a:r>
              <a:rPr lang="ru-RU" sz="2200" dirty="0" err="1"/>
              <a:t>які</a:t>
            </a:r>
            <a:r>
              <a:rPr lang="ru-RU" sz="2200" dirty="0"/>
              <a:t>  за </a:t>
            </a:r>
            <a:r>
              <a:rPr lang="ru-RU" sz="2200" dirty="0" err="1"/>
              <a:t>неї</a:t>
            </a:r>
            <a:r>
              <a:rPr lang="ru-RU" sz="2200" dirty="0"/>
              <a:t>  обставали  і  за </a:t>
            </a:r>
            <a:r>
              <a:rPr lang="ru-RU" sz="2200" dirty="0" err="1"/>
              <a:t>це</a:t>
            </a:r>
            <a:r>
              <a:rPr lang="ru-RU" sz="2200" dirty="0"/>
              <a:t> </a:t>
            </a:r>
            <a:r>
              <a:rPr lang="ru-RU" sz="2200" dirty="0" err="1"/>
              <a:t>постраждали</a:t>
            </a:r>
            <a:r>
              <a:rPr lang="ru-RU" sz="2200" dirty="0"/>
              <a:t>.</a:t>
            </a:r>
          </a:p>
          <a:p>
            <a:pPr marL="0" indent="0" algn="just">
              <a:buNone/>
            </a:pPr>
            <a:endParaRPr lang="ru-RU" sz="2200" dirty="0" smtClean="0"/>
          </a:p>
          <a:p>
            <a:pPr marL="0" indent="0" algn="just">
              <a:buNone/>
            </a:pPr>
            <a:endParaRPr lang="ru-RU" sz="2200" dirty="0"/>
          </a:p>
          <a:p>
            <a:pPr marL="0" indent="0" algn="ctr">
              <a:buNone/>
            </a:pP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val="238325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507288" cy="5721499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200" dirty="0" smtClean="0">
                <a:solidFill>
                  <a:prstClr val="black"/>
                </a:solidFill>
              </a:rPr>
              <a:t>	Та </a:t>
            </a:r>
            <a:r>
              <a:rPr lang="ru-RU" sz="2200" dirty="0">
                <a:solidFill>
                  <a:prstClr val="black"/>
                </a:solidFill>
              </a:rPr>
              <a:t>й </a:t>
            </a:r>
            <a:r>
              <a:rPr lang="ru-RU" sz="2200" dirty="0" err="1">
                <a:solidFill>
                  <a:prstClr val="black"/>
                </a:solidFill>
              </a:rPr>
              <a:t>сьогодні</a:t>
            </a:r>
            <a:r>
              <a:rPr lang="ru-RU" sz="2200" dirty="0">
                <a:solidFill>
                  <a:prstClr val="black"/>
                </a:solidFill>
              </a:rPr>
              <a:t>, в </a:t>
            </a:r>
            <a:r>
              <a:rPr lang="ru-RU" sz="2200" dirty="0" err="1">
                <a:solidFill>
                  <a:prstClr val="black"/>
                </a:solidFill>
              </a:rPr>
              <a:t>незалежній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Українській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державі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питання</a:t>
            </a:r>
            <a:r>
              <a:rPr lang="ru-RU" sz="2200" dirty="0">
                <a:solidFill>
                  <a:prstClr val="black"/>
                </a:solidFill>
              </a:rPr>
              <a:t> про культуру </a:t>
            </a:r>
            <a:r>
              <a:rPr lang="ru-RU" sz="2200" dirty="0" err="1">
                <a:solidFill>
                  <a:prstClr val="black"/>
                </a:solidFill>
              </a:rPr>
              <a:t>повсякденного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мовлення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українців</a:t>
            </a:r>
            <a:r>
              <a:rPr lang="ru-RU" sz="2200" dirty="0">
                <a:solidFill>
                  <a:prstClr val="black"/>
                </a:solidFill>
              </a:rPr>
              <a:t>, на жаль, не </a:t>
            </a:r>
            <a:r>
              <a:rPr lang="ru-RU" sz="2200" dirty="0" err="1">
                <a:solidFill>
                  <a:prstClr val="black"/>
                </a:solidFill>
              </a:rPr>
              <a:t>втратило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свого</a:t>
            </a:r>
            <a:r>
              <a:rPr lang="ru-RU" sz="2200" dirty="0">
                <a:solidFill>
                  <a:prstClr val="black"/>
                </a:solidFill>
              </a:rPr>
              <a:t> драматизму. </a:t>
            </a:r>
            <a:r>
              <a:rPr lang="ru-RU" sz="2200" dirty="0" err="1">
                <a:solidFill>
                  <a:prstClr val="black"/>
                </a:solidFill>
              </a:rPr>
              <a:t>Воно</a:t>
            </a:r>
            <a:r>
              <a:rPr lang="ru-RU" sz="2200" dirty="0">
                <a:solidFill>
                  <a:prstClr val="black"/>
                </a:solidFill>
              </a:rPr>
              <a:t> не </a:t>
            </a:r>
            <a:r>
              <a:rPr lang="ru-RU" sz="2200" dirty="0" err="1">
                <a:solidFill>
                  <a:prstClr val="black"/>
                </a:solidFill>
              </a:rPr>
              <a:t>зводиться</a:t>
            </a:r>
            <a:r>
              <a:rPr lang="ru-RU" sz="2200" dirty="0">
                <a:solidFill>
                  <a:prstClr val="black"/>
                </a:solidFill>
              </a:rPr>
              <a:t> до </a:t>
            </a:r>
            <a:r>
              <a:rPr lang="ru-RU" sz="2200" dirty="0" err="1">
                <a:solidFill>
                  <a:prstClr val="black"/>
                </a:solidFill>
              </a:rPr>
              <a:t>клопотів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професійного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вдосконалення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мовців</a:t>
            </a:r>
            <a:r>
              <a:rPr lang="ru-RU" sz="2200" dirty="0">
                <a:solidFill>
                  <a:prstClr val="black"/>
                </a:solidFill>
              </a:rPr>
              <a:t>, як у «</a:t>
            </a:r>
            <a:r>
              <a:rPr lang="ru-RU" sz="2200" dirty="0" err="1">
                <a:solidFill>
                  <a:prstClr val="black"/>
                </a:solidFill>
              </a:rPr>
              <a:t>нормальних</a:t>
            </a:r>
            <a:r>
              <a:rPr lang="ru-RU" sz="2200" dirty="0">
                <a:solidFill>
                  <a:prstClr val="black"/>
                </a:solidFill>
              </a:rPr>
              <a:t>» </a:t>
            </a:r>
            <a:r>
              <a:rPr lang="ru-RU" sz="2200" dirty="0" err="1">
                <a:solidFill>
                  <a:prstClr val="black"/>
                </a:solidFill>
              </a:rPr>
              <a:t>суспільствах</a:t>
            </a:r>
            <a:r>
              <a:rPr lang="ru-RU" sz="2200" dirty="0">
                <a:solidFill>
                  <a:prstClr val="black"/>
                </a:solidFill>
              </a:rPr>
              <a:t>, а </a:t>
            </a:r>
            <a:r>
              <a:rPr lang="ru-RU" sz="2200" dirty="0" err="1">
                <a:solidFill>
                  <a:prstClr val="black"/>
                </a:solidFill>
              </a:rPr>
              <a:t>стосується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долі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рідної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мови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взагалі</a:t>
            </a:r>
            <a:r>
              <a:rPr lang="ru-RU" sz="2200" dirty="0">
                <a:solidFill>
                  <a:prstClr val="black"/>
                </a:solidFill>
              </a:rPr>
              <a:t>. І є </a:t>
            </a:r>
            <a:r>
              <a:rPr lang="ru-RU" sz="2200" dirty="0" err="1">
                <a:solidFill>
                  <a:prstClr val="black"/>
                </a:solidFill>
              </a:rPr>
              <a:t>частиною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ширшого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питання</a:t>
            </a:r>
            <a:r>
              <a:rPr lang="ru-RU" sz="2200" dirty="0">
                <a:solidFill>
                  <a:prstClr val="black"/>
                </a:solidFill>
              </a:rPr>
              <a:t> про </a:t>
            </a:r>
            <a:r>
              <a:rPr lang="ru-RU" sz="2200" dirty="0" err="1">
                <a:solidFill>
                  <a:prstClr val="black"/>
                </a:solidFill>
              </a:rPr>
              <a:t>масштаби</a:t>
            </a:r>
            <a:r>
              <a:rPr lang="ru-RU" sz="2200" dirty="0">
                <a:solidFill>
                  <a:prstClr val="black"/>
                </a:solidFill>
              </a:rPr>
              <a:t>  і </a:t>
            </a:r>
            <a:r>
              <a:rPr lang="ru-RU" sz="2200" dirty="0" err="1">
                <a:solidFill>
                  <a:prstClr val="black"/>
                </a:solidFill>
              </a:rPr>
              <a:t>якість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суспільного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функціонування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української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мови</a:t>
            </a:r>
            <a:r>
              <a:rPr lang="ru-RU" sz="2200" dirty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buNone/>
            </a:pP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smtClean="0">
                <a:solidFill>
                  <a:prstClr val="black"/>
                </a:solidFill>
              </a:rPr>
              <a:t>	  </a:t>
            </a:r>
            <a:r>
              <a:rPr lang="ru-RU" sz="2200" dirty="0" err="1">
                <a:solidFill>
                  <a:prstClr val="black"/>
                </a:solidFill>
              </a:rPr>
              <a:t>Ці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дві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сторони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справи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щільно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взаємопов’язані</a:t>
            </a:r>
            <a:r>
              <a:rPr lang="ru-RU" sz="2200" dirty="0">
                <a:solidFill>
                  <a:prstClr val="black"/>
                </a:solidFill>
              </a:rPr>
              <a:t>.  </a:t>
            </a:r>
            <a:r>
              <a:rPr lang="ru-RU" sz="2200" dirty="0" err="1">
                <a:solidFill>
                  <a:prstClr val="black"/>
                </a:solidFill>
              </a:rPr>
              <a:t>Витіснення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української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мови</a:t>
            </a:r>
            <a:r>
              <a:rPr lang="ru-RU" sz="2200" dirty="0">
                <a:solidFill>
                  <a:prstClr val="black"/>
                </a:solidFill>
              </a:rPr>
              <a:t>  з  </a:t>
            </a:r>
            <a:r>
              <a:rPr lang="ru-RU" sz="2200" dirty="0" err="1">
                <a:solidFill>
                  <a:prstClr val="black"/>
                </a:solidFill>
              </a:rPr>
              <a:t>багатьох</a:t>
            </a:r>
            <a:r>
              <a:rPr lang="ru-RU" sz="2200" dirty="0">
                <a:solidFill>
                  <a:prstClr val="black"/>
                </a:solidFill>
              </a:rPr>
              <a:t>  сфер  </a:t>
            </a:r>
            <a:r>
              <a:rPr lang="ru-RU" sz="2200" dirty="0" err="1">
                <a:solidFill>
                  <a:prstClr val="black"/>
                </a:solidFill>
              </a:rPr>
              <a:t>публічного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спілкування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призводило</a:t>
            </a:r>
            <a:r>
              <a:rPr lang="ru-RU" sz="2200" dirty="0">
                <a:solidFill>
                  <a:prstClr val="black"/>
                </a:solidFill>
              </a:rPr>
              <a:t>  до  </a:t>
            </a:r>
            <a:r>
              <a:rPr lang="ru-RU" sz="2200" dirty="0" err="1">
                <a:solidFill>
                  <a:prstClr val="black"/>
                </a:solidFill>
              </a:rPr>
              <a:t>нехтування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її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функціональних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можливостей</a:t>
            </a:r>
            <a:r>
              <a:rPr lang="ru-RU" sz="2200" dirty="0">
                <a:solidFill>
                  <a:prstClr val="black"/>
                </a:solidFill>
              </a:rPr>
              <a:t>,  до  «</a:t>
            </a:r>
            <a:r>
              <a:rPr lang="ru-RU" sz="2200" dirty="0" err="1">
                <a:solidFill>
                  <a:prstClr val="black"/>
                </a:solidFill>
              </a:rPr>
              <a:t>завмирання</a:t>
            </a:r>
            <a:r>
              <a:rPr lang="ru-RU" sz="2200" dirty="0">
                <a:solidFill>
                  <a:prstClr val="black"/>
                </a:solidFill>
              </a:rPr>
              <a:t>» </a:t>
            </a:r>
            <a:r>
              <a:rPr lang="ru-RU" sz="2200" dirty="0" err="1">
                <a:solidFill>
                  <a:prstClr val="black"/>
                </a:solidFill>
              </a:rPr>
              <a:t>багатьох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природних</a:t>
            </a:r>
            <a:r>
              <a:rPr lang="ru-RU" sz="2200" dirty="0">
                <a:solidFill>
                  <a:prstClr val="black"/>
                </a:solidFill>
              </a:rPr>
              <a:t> форм </a:t>
            </a:r>
            <a:r>
              <a:rPr lang="ru-RU" sz="2200" dirty="0" err="1">
                <a:solidFill>
                  <a:prstClr val="black"/>
                </a:solidFill>
              </a:rPr>
              <a:t>вираження</a:t>
            </a:r>
            <a:r>
              <a:rPr lang="ru-RU" sz="2200" dirty="0">
                <a:solidFill>
                  <a:prstClr val="black"/>
                </a:solidFill>
              </a:rPr>
              <a:t>, на </a:t>
            </a:r>
            <a:r>
              <a:rPr lang="ru-RU" sz="2200" dirty="0" err="1">
                <a:solidFill>
                  <a:prstClr val="black"/>
                </a:solidFill>
              </a:rPr>
              <a:t>зміну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яким</a:t>
            </a:r>
            <a:r>
              <a:rPr lang="ru-RU" sz="2200" dirty="0">
                <a:solidFill>
                  <a:prstClr val="black"/>
                </a:solidFill>
              </a:rPr>
              <a:t> за  умов  потужного  </a:t>
            </a:r>
            <a:r>
              <a:rPr lang="ru-RU" sz="2200" dirty="0" err="1">
                <a:solidFill>
                  <a:prstClr val="black"/>
                </a:solidFill>
              </a:rPr>
              <a:t>тиску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російщення</a:t>
            </a:r>
            <a:r>
              <a:rPr lang="ru-RU" sz="2200" dirty="0">
                <a:solidFill>
                  <a:prstClr val="black"/>
                </a:solidFill>
              </a:rPr>
              <a:t>  приходили </a:t>
            </a:r>
            <a:r>
              <a:rPr lang="ru-RU" sz="2200" dirty="0" err="1">
                <a:solidFill>
                  <a:prstClr val="black"/>
                </a:solidFill>
              </a:rPr>
              <a:t>форми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спотворені</a:t>
            </a:r>
            <a:r>
              <a:rPr lang="ru-RU" sz="2200" dirty="0">
                <a:solidFill>
                  <a:prstClr val="black"/>
                </a:solidFill>
              </a:rPr>
              <a:t>, аж до так званого суржику. </a:t>
            </a:r>
            <a:endParaRPr lang="ru-RU" sz="22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r>
              <a:rPr lang="ru-RU" sz="2200" dirty="0">
                <a:solidFill>
                  <a:prstClr val="black"/>
                </a:solidFill>
              </a:rPr>
              <a:t>	</a:t>
            </a:r>
            <a:r>
              <a:rPr lang="ru-RU" sz="2200" dirty="0" smtClean="0">
                <a:solidFill>
                  <a:prstClr val="black"/>
                </a:solidFill>
              </a:rPr>
              <a:t>З </a:t>
            </a:r>
            <a:r>
              <a:rPr lang="ru-RU" sz="2200" dirty="0">
                <a:solidFill>
                  <a:prstClr val="black"/>
                </a:solidFill>
              </a:rPr>
              <a:t>другого боку, </a:t>
            </a:r>
            <a:r>
              <a:rPr lang="ru-RU" sz="2200" dirty="0" err="1">
                <a:solidFill>
                  <a:prstClr val="black"/>
                </a:solidFill>
              </a:rPr>
              <a:t>втрата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природності</a:t>
            </a:r>
            <a:r>
              <a:rPr lang="ru-RU" sz="2200" dirty="0">
                <a:solidFill>
                  <a:prstClr val="black"/>
                </a:solidFill>
              </a:rPr>
              <a:t> й </a:t>
            </a:r>
            <a:r>
              <a:rPr lang="ru-RU" sz="2200" dirty="0" err="1">
                <a:solidFill>
                  <a:prstClr val="black"/>
                </a:solidFill>
              </a:rPr>
              <a:t>краси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засилля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кальок</a:t>
            </a:r>
            <a:r>
              <a:rPr lang="ru-RU" sz="2200" dirty="0">
                <a:solidFill>
                  <a:prstClr val="black"/>
                </a:solidFill>
              </a:rPr>
              <a:t> з </a:t>
            </a:r>
            <a:r>
              <a:rPr lang="ru-RU" sz="2200" dirty="0" err="1">
                <a:solidFill>
                  <a:prstClr val="black"/>
                </a:solidFill>
              </a:rPr>
              <a:t>російської</a:t>
            </a:r>
            <a:r>
              <a:rPr lang="ru-RU" sz="2200" dirty="0">
                <a:solidFill>
                  <a:prstClr val="black"/>
                </a:solidFill>
              </a:rPr>
              <a:t> та суржику </a:t>
            </a:r>
            <a:r>
              <a:rPr lang="ru-RU" sz="2200" dirty="0" err="1">
                <a:solidFill>
                  <a:prstClr val="black"/>
                </a:solidFill>
              </a:rPr>
              <a:t>позбавляють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мову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унікальності</a:t>
            </a:r>
            <a:r>
              <a:rPr lang="ru-RU" sz="2200" dirty="0">
                <a:solidFill>
                  <a:prstClr val="black"/>
                </a:solidFill>
              </a:rPr>
              <a:t>  (</a:t>
            </a:r>
            <a:r>
              <a:rPr lang="ru-RU" sz="2200" dirty="0" err="1">
                <a:solidFill>
                  <a:prstClr val="black"/>
                </a:solidFill>
              </a:rPr>
              <a:t>що</a:t>
            </a:r>
            <a:r>
              <a:rPr lang="ru-RU" sz="2200" dirty="0">
                <a:solidFill>
                  <a:prstClr val="black"/>
                </a:solidFill>
              </a:rPr>
              <a:t>  і є </a:t>
            </a:r>
            <a:r>
              <a:rPr lang="ru-RU" sz="2200" dirty="0" err="1">
                <a:solidFill>
                  <a:prstClr val="black"/>
                </a:solidFill>
              </a:rPr>
              <a:t>підставою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її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існування</a:t>
            </a:r>
            <a:r>
              <a:rPr lang="ru-RU" sz="2200" dirty="0">
                <a:solidFill>
                  <a:prstClr val="black"/>
                </a:solidFill>
              </a:rPr>
              <a:t>), </a:t>
            </a:r>
            <a:r>
              <a:rPr lang="ru-RU" sz="2200" dirty="0" err="1">
                <a:solidFill>
                  <a:prstClr val="black"/>
                </a:solidFill>
              </a:rPr>
              <a:t>небезпечно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зменшують</a:t>
            </a:r>
            <a:r>
              <a:rPr lang="ru-RU" sz="2200" dirty="0">
                <a:solidFill>
                  <a:prstClr val="black"/>
                </a:solidFill>
              </a:rPr>
              <a:t> «</a:t>
            </a:r>
            <a:r>
              <a:rPr lang="ru-RU" sz="2200" dirty="0" err="1">
                <a:solidFill>
                  <a:prstClr val="black"/>
                </a:solidFill>
              </a:rPr>
              <a:t>конкурентоздатність</a:t>
            </a:r>
            <a:r>
              <a:rPr lang="ru-RU" sz="2200" dirty="0">
                <a:solidFill>
                  <a:prstClr val="black"/>
                </a:solidFill>
              </a:rPr>
              <a:t>» </a:t>
            </a:r>
            <a:r>
              <a:rPr lang="ru-RU" sz="2200" dirty="0" err="1">
                <a:solidFill>
                  <a:prstClr val="black"/>
                </a:solidFill>
              </a:rPr>
              <a:t>української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мови</a:t>
            </a:r>
            <a:r>
              <a:rPr lang="ru-RU" sz="2200" dirty="0">
                <a:solidFill>
                  <a:prstClr val="black"/>
                </a:solidFill>
              </a:rPr>
              <a:t> в </a:t>
            </a:r>
            <a:r>
              <a:rPr lang="ru-RU" sz="2200" dirty="0" err="1">
                <a:solidFill>
                  <a:prstClr val="black"/>
                </a:solidFill>
              </a:rPr>
              <a:t>публічному</a:t>
            </a:r>
            <a:r>
              <a:rPr lang="ru-RU" sz="2200" dirty="0">
                <a:solidFill>
                  <a:prstClr val="black"/>
                </a:solidFill>
              </a:rPr>
              <a:t>  і приватному </a:t>
            </a:r>
            <a:r>
              <a:rPr lang="ru-RU" sz="2200" dirty="0" err="1">
                <a:solidFill>
                  <a:prstClr val="black"/>
                </a:solidFill>
              </a:rPr>
              <a:t>мовленні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компрометують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її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дають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додаткові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аргументи</a:t>
            </a:r>
            <a:r>
              <a:rPr lang="ru-RU" sz="2200" dirty="0">
                <a:solidFill>
                  <a:prstClr val="black"/>
                </a:solidFill>
              </a:rPr>
              <a:t>  </a:t>
            </a:r>
            <a:r>
              <a:rPr lang="ru-RU" sz="2200" dirty="0" err="1">
                <a:solidFill>
                  <a:prstClr val="black"/>
                </a:solidFill>
              </a:rPr>
              <a:t>її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недоброзичливцям</a:t>
            </a:r>
            <a:r>
              <a:rPr lang="ru-RU" sz="2200" dirty="0">
                <a:solidFill>
                  <a:prstClr val="black"/>
                </a:solidFill>
              </a:rPr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13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Тому  </a:t>
            </a:r>
            <a:r>
              <a:rPr lang="ru-RU" dirty="0"/>
              <a:t>і за </a:t>
            </a:r>
            <a:r>
              <a:rPr lang="ru-RU" dirty="0" err="1"/>
              <a:t>царських</a:t>
            </a:r>
            <a:r>
              <a:rPr lang="ru-RU" dirty="0"/>
              <a:t>,  і за </a:t>
            </a:r>
            <a:r>
              <a:rPr lang="ru-RU" dirty="0" err="1"/>
              <a:t>радянських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 </a:t>
            </a:r>
            <a:r>
              <a:rPr lang="ru-RU" dirty="0" err="1"/>
              <a:t>видатні</a:t>
            </a:r>
            <a:r>
              <a:rPr lang="ru-RU" dirty="0"/>
              <a:t> </a:t>
            </a:r>
            <a:r>
              <a:rPr lang="ru-RU" dirty="0" err="1"/>
              <a:t>українські</a:t>
            </a:r>
            <a:r>
              <a:rPr lang="ru-RU" dirty="0"/>
              <a:t> </a:t>
            </a:r>
            <a:r>
              <a:rPr lang="ru-RU" dirty="0" err="1"/>
              <a:t>письменники</a:t>
            </a:r>
            <a:r>
              <a:rPr lang="ru-RU" dirty="0"/>
              <a:t>  й </a:t>
            </a:r>
            <a:r>
              <a:rPr lang="ru-RU" dirty="0" err="1"/>
              <a:t>мовознавці</a:t>
            </a:r>
            <a:r>
              <a:rPr lang="ru-RU" dirty="0"/>
              <a:t>  </a:t>
            </a:r>
            <a:r>
              <a:rPr lang="ru-RU" dirty="0" err="1"/>
              <a:t>послідовно</a:t>
            </a:r>
            <a:r>
              <a:rPr lang="ru-RU" dirty="0"/>
              <a:t>  </a:t>
            </a:r>
            <a:r>
              <a:rPr lang="ru-RU" dirty="0" err="1"/>
              <a:t>протистояли</a:t>
            </a:r>
            <a:r>
              <a:rPr lang="ru-RU" dirty="0"/>
              <a:t>  «</a:t>
            </a:r>
            <a:r>
              <a:rPr lang="ru-RU" dirty="0" err="1"/>
              <a:t>псуванню</a:t>
            </a:r>
            <a:r>
              <a:rPr lang="ru-RU" dirty="0"/>
              <a:t>»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, </a:t>
            </a:r>
            <a:r>
              <a:rPr lang="ru-RU" dirty="0" err="1"/>
              <a:t>обстоювали</a:t>
            </a:r>
            <a:r>
              <a:rPr lang="ru-RU" dirty="0"/>
              <a:t>  </a:t>
            </a:r>
            <a:r>
              <a:rPr lang="ru-RU" dirty="0" err="1"/>
              <a:t>її</a:t>
            </a:r>
            <a:r>
              <a:rPr lang="ru-RU" dirty="0"/>
              <a:t> право бути собою  і </a:t>
            </a:r>
            <a:r>
              <a:rPr lang="ru-RU" dirty="0" err="1"/>
              <a:t>розвиватися</a:t>
            </a:r>
            <a:r>
              <a:rPr lang="ru-RU" dirty="0"/>
              <a:t>, </a:t>
            </a:r>
            <a:r>
              <a:rPr lang="ru-RU" dirty="0" err="1"/>
              <a:t>реагувати</a:t>
            </a:r>
            <a:r>
              <a:rPr lang="ru-RU" dirty="0"/>
              <a:t>  на  </a:t>
            </a:r>
            <a:r>
              <a:rPr lang="ru-RU" dirty="0" err="1"/>
              <a:t>зміни</a:t>
            </a:r>
            <a:r>
              <a:rPr lang="ru-RU" dirty="0"/>
              <a:t>  </a:t>
            </a:r>
            <a:r>
              <a:rPr lang="ru-RU" dirty="0" err="1"/>
              <a:t>життя</a:t>
            </a:r>
            <a:r>
              <a:rPr lang="ru-RU" dirty="0"/>
              <a:t>  й  </a:t>
            </a:r>
            <a:r>
              <a:rPr lang="ru-RU" dirty="0" err="1"/>
              <a:t>суспільно-комунікативних</a:t>
            </a:r>
            <a:r>
              <a:rPr lang="ru-RU" dirty="0"/>
              <a:t>  потреб, </a:t>
            </a:r>
            <a:r>
              <a:rPr lang="ru-RU" dirty="0" err="1"/>
              <a:t>виходячи</a:t>
            </a:r>
            <a:r>
              <a:rPr lang="ru-RU" dirty="0"/>
              <a:t>  з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, а не в </a:t>
            </a:r>
            <a:r>
              <a:rPr lang="ru-RU" dirty="0" err="1"/>
              <a:t>чужій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    </a:t>
            </a:r>
            <a:r>
              <a:rPr lang="ru-RU" dirty="0" smtClean="0"/>
              <a:t>	А  </a:t>
            </a:r>
            <a:r>
              <a:rPr lang="ru-RU" dirty="0"/>
              <a:t>в  </a:t>
            </a:r>
            <a:r>
              <a:rPr lang="ru-RU" dirty="0" err="1"/>
              <a:t>радянські</a:t>
            </a:r>
            <a:r>
              <a:rPr lang="ru-RU" dirty="0"/>
              <a:t>  </a:t>
            </a:r>
            <a:r>
              <a:rPr lang="ru-RU" dirty="0" err="1"/>
              <a:t>часи</a:t>
            </a:r>
            <a:r>
              <a:rPr lang="ru-RU" dirty="0"/>
              <a:t>,  коли  не </a:t>
            </a:r>
            <a:r>
              <a:rPr lang="ru-RU" dirty="0" err="1"/>
              <a:t>можна</a:t>
            </a:r>
            <a:r>
              <a:rPr lang="ru-RU" dirty="0"/>
              <a:t>  </a:t>
            </a:r>
            <a:r>
              <a:rPr lang="ru-RU" dirty="0" err="1"/>
              <a:t>було</a:t>
            </a:r>
            <a:r>
              <a:rPr lang="ru-RU" dirty="0"/>
              <a:t>  </a:t>
            </a:r>
            <a:r>
              <a:rPr lang="ru-RU" dirty="0" err="1"/>
              <a:t>відкрито</a:t>
            </a:r>
            <a:r>
              <a:rPr lang="ru-RU" dirty="0"/>
              <a:t>  </a:t>
            </a:r>
            <a:r>
              <a:rPr lang="ru-RU" dirty="0" err="1"/>
              <a:t>обговорювати</a:t>
            </a:r>
            <a:r>
              <a:rPr lang="ru-RU" dirty="0"/>
              <a:t>  </a:t>
            </a:r>
            <a:r>
              <a:rPr lang="ru-RU" dirty="0" err="1"/>
              <a:t>болючі</a:t>
            </a:r>
            <a:r>
              <a:rPr lang="ru-RU" dirty="0"/>
              <a:t>  </a:t>
            </a:r>
            <a:r>
              <a:rPr lang="ru-RU" dirty="0" err="1"/>
              <a:t>національні</a:t>
            </a:r>
            <a:r>
              <a:rPr lang="ru-RU" dirty="0"/>
              <a:t>  та </a:t>
            </a:r>
            <a:r>
              <a:rPr lang="ru-RU" dirty="0" err="1"/>
              <a:t>мовні</a:t>
            </a:r>
            <a:r>
              <a:rPr lang="ru-RU" dirty="0"/>
              <a:t>  </a:t>
            </a:r>
            <a:r>
              <a:rPr lang="ru-RU" dirty="0" err="1"/>
              <a:t>проблеми</a:t>
            </a:r>
            <a:r>
              <a:rPr lang="ru-RU" dirty="0"/>
              <a:t>,  </a:t>
            </a:r>
            <a:r>
              <a:rPr lang="ru-RU" dirty="0" err="1"/>
              <a:t>породжені</a:t>
            </a:r>
            <a:r>
              <a:rPr lang="ru-RU" dirty="0"/>
              <a:t>  державно </a:t>
            </a:r>
            <a:r>
              <a:rPr lang="ru-RU" dirty="0" err="1"/>
              <a:t>проваджуваним</a:t>
            </a:r>
            <a:r>
              <a:rPr lang="ru-RU" dirty="0"/>
              <a:t> </a:t>
            </a:r>
            <a:r>
              <a:rPr lang="ru-RU" dirty="0" err="1"/>
              <a:t>російщенням</a:t>
            </a:r>
            <a:r>
              <a:rPr lang="ru-RU" dirty="0"/>
              <a:t>,—  </a:t>
            </a:r>
            <a:r>
              <a:rPr lang="ru-RU" dirty="0" err="1"/>
              <a:t>звертання</a:t>
            </a:r>
            <a:r>
              <a:rPr lang="ru-RU" dirty="0"/>
              <a:t>  до  теми </a:t>
            </a:r>
            <a:r>
              <a:rPr lang="ru-RU" dirty="0" err="1"/>
              <a:t>культури</a:t>
            </a:r>
            <a:r>
              <a:rPr lang="ru-RU" dirty="0"/>
              <a:t> </a:t>
            </a:r>
            <a:r>
              <a:rPr lang="ru-RU" dirty="0" err="1"/>
              <a:t>мовлення</a:t>
            </a:r>
            <a:r>
              <a:rPr lang="ru-RU" dirty="0"/>
              <a:t>  </a:t>
            </a:r>
            <a:r>
              <a:rPr lang="ru-RU" dirty="0" err="1"/>
              <a:t>залишалося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не 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легальним</a:t>
            </a:r>
            <a:r>
              <a:rPr lang="ru-RU" dirty="0"/>
              <a:t>  способом  </a:t>
            </a:r>
            <a:r>
              <a:rPr lang="ru-RU" dirty="0" err="1"/>
              <a:t>апелювати</a:t>
            </a:r>
            <a:r>
              <a:rPr lang="ru-RU" dirty="0"/>
              <a:t> до </a:t>
            </a:r>
            <a:r>
              <a:rPr lang="ru-RU" dirty="0" err="1"/>
              <a:t>мовної</a:t>
            </a:r>
            <a:r>
              <a:rPr lang="ru-RU" dirty="0"/>
              <a:t>  та </a:t>
            </a:r>
            <a:r>
              <a:rPr lang="ru-RU" dirty="0" err="1"/>
              <a:t>національної</a:t>
            </a:r>
            <a:r>
              <a:rPr lang="ru-RU" dirty="0"/>
              <a:t>  </a:t>
            </a:r>
            <a:r>
              <a:rPr lang="ru-RU" dirty="0" err="1"/>
              <a:t>гідності</a:t>
            </a:r>
            <a:r>
              <a:rPr lang="ru-RU" dirty="0"/>
              <a:t> </a:t>
            </a:r>
            <a:r>
              <a:rPr lang="ru-RU" dirty="0" err="1"/>
              <a:t>українців</a:t>
            </a:r>
            <a:r>
              <a:rPr lang="ru-RU" dirty="0"/>
              <a:t>. Влада </a:t>
            </a:r>
            <a:r>
              <a:rPr lang="ru-RU" dirty="0" err="1"/>
              <a:t>чудово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розуміла</a:t>
            </a:r>
            <a:r>
              <a:rPr lang="ru-RU" dirty="0"/>
              <a:t>, тому чинила </a:t>
            </a:r>
            <a:r>
              <a:rPr lang="ru-RU" dirty="0" err="1"/>
              <a:t>всілякі</a:t>
            </a:r>
            <a:r>
              <a:rPr lang="ru-RU" dirty="0"/>
              <a:t> </a:t>
            </a:r>
            <a:r>
              <a:rPr lang="ru-RU" dirty="0" err="1"/>
              <a:t>перешкоди</a:t>
            </a:r>
            <a:r>
              <a:rPr lang="ru-RU" dirty="0"/>
              <a:t> </a:t>
            </a:r>
            <a:r>
              <a:rPr lang="ru-RU" dirty="0" err="1"/>
              <a:t>цій</a:t>
            </a:r>
            <a:r>
              <a:rPr lang="ru-RU" dirty="0"/>
              <a:t>, </a:t>
            </a:r>
            <a:r>
              <a:rPr lang="ru-RU" dirty="0" err="1"/>
              <a:t>сказати</a:t>
            </a:r>
            <a:r>
              <a:rPr lang="ru-RU" dirty="0"/>
              <a:t> б, «</a:t>
            </a:r>
            <a:r>
              <a:rPr lang="ru-RU" dirty="0" err="1"/>
              <a:t>мовно-довідковій</a:t>
            </a:r>
            <a:r>
              <a:rPr lang="ru-RU" dirty="0"/>
              <a:t>»  (</a:t>
            </a:r>
            <a:r>
              <a:rPr lang="ru-RU" dirty="0" err="1"/>
              <a:t>чи</a:t>
            </a:r>
            <a:r>
              <a:rPr lang="ru-RU" dirty="0"/>
              <a:t>  «</a:t>
            </a:r>
            <a:r>
              <a:rPr lang="ru-RU" dirty="0" err="1"/>
              <a:t>мовно-санітарній</a:t>
            </a:r>
            <a:r>
              <a:rPr lang="ru-RU" dirty="0"/>
              <a:t>»?)  </a:t>
            </a:r>
            <a:r>
              <a:rPr lang="ru-RU" dirty="0" err="1"/>
              <a:t>службі</a:t>
            </a:r>
            <a:r>
              <a:rPr lang="ru-RU" dirty="0"/>
              <a:t>,  </a:t>
            </a:r>
            <a:r>
              <a:rPr lang="ru-RU" dirty="0" err="1"/>
              <a:t>дозувала</a:t>
            </a:r>
            <a:r>
              <a:rPr lang="ru-RU" dirty="0"/>
              <a:t>  </a:t>
            </a:r>
            <a:r>
              <a:rPr lang="ru-RU" dirty="0" err="1"/>
              <a:t>її</a:t>
            </a:r>
            <a:r>
              <a:rPr lang="ru-RU" dirty="0"/>
              <a:t>  роботу,  а  то  й  </a:t>
            </a:r>
            <a:r>
              <a:rPr lang="ru-RU" dirty="0" err="1"/>
              <a:t>забороняла</a:t>
            </a:r>
            <a:r>
              <a:rPr lang="ru-RU" dirty="0"/>
              <a:t>  як  </a:t>
            </a:r>
            <a:r>
              <a:rPr lang="ru-RU" dirty="0" err="1"/>
              <a:t>вияв</a:t>
            </a:r>
            <a:r>
              <a:rPr lang="ru-RU" dirty="0"/>
              <a:t>  «</a:t>
            </a:r>
            <a:r>
              <a:rPr lang="ru-RU" dirty="0" err="1"/>
              <a:t>національної</a:t>
            </a:r>
            <a:r>
              <a:rPr lang="ru-RU" dirty="0"/>
              <a:t>  </a:t>
            </a:r>
            <a:r>
              <a:rPr lang="ru-RU" dirty="0" err="1"/>
              <a:t>обмеженості</a:t>
            </a:r>
            <a:r>
              <a:rPr lang="ru-RU" dirty="0"/>
              <a:t>»  </a:t>
            </a:r>
            <a:r>
              <a:rPr lang="ru-RU" dirty="0" err="1"/>
              <a:t>чи</a:t>
            </a:r>
            <a:r>
              <a:rPr lang="ru-RU" dirty="0"/>
              <a:t> й «</a:t>
            </a:r>
            <a:r>
              <a:rPr lang="ru-RU" dirty="0" err="1"/>
              <a:t>націоналізму</a:t>
            </a:r>
            <a:r>
              <a:rPr lang="ru-RU" dirty="0"/>
              <a:t>»  (І. Дзюба).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88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Складіть</a:t>
            </a:r>
            <a:r>
              <a:rPr lang="ru-RU" dirty="0" smtClean="0"/>
              <a:t> конспект </a:t>
            </a:r>
            <a:r>
              <a:rPr lang="ru-RU" dirty="0" err="1" smtClean="0"/>
              <a:t>прочитаного</a:t>
            </a:r>
            <a:r>
              <a:rPr lang="ru-RU" dirty="0" smtClean="0"/>
              <a:t> тексту. </a:t>
            </a:r>
          </a:p>
          <a:p>
            <a:r>
              <a:rPr lang="ru-RU" dirty="0" err="1" smtClean="0"/>
              <a:t>Запишіть</a:t>
            </a:r>
            <a:r>
              <a:rPr lang="ru-RU" dirty="0" smtClean="0"/>
              <a:t> план тексту.</a:t>
            </a:r>
          </a:p>
          <a:p>
            <a:r>
              <a:rPr lang="ru-RU" dirty="0" err="1" smtClean="0"/>
              <a:t>Скористайтеся</a:t>
            </a:r>
            <a:r>
              <a:rPr lang="ru-RU" dirty="0" smtClean="0"/>
              <a:t> </a:t>
            </a:r>
            <a:r>
              <a:rPr lang="ru-RU" dirty="0" err="1"/>
              <a:t>поданою</a:t>
            </a:r>
            <a:r>
              <a:rPr lang="ru-RU" dirty="0"/>
              <a:t> </a:t>
            </a:r>
            <a:r>
              <a:rPr lang="ru-RU" dirty="0" err="1" smtClean="0"/>
              <a:t>пам’яткою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27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</TotalTime>
  <Words>624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 Чотирнадцяте січня Класна робота . Конспект прочитаного науково-на­вчального тексту; тематичні виписки</vt:lpstr>
      <vt:lpstr>Мета:</vt:lpstr>
      <vt:lpstr>Презентация PowerPoint</vt:lpstr>
      <vt:lpstr>Презентация PowerPoint</vt:lpstr>
      <vt:lpstr>Презентация PowerPoint</vt:lpstr>
      <vt:lpstr>Презентация PowerPoint</vt:lpstr>
      <vt:lpstr>ВИДИ КОНСПЕКТІВ </vt:lpstr>
      <vt:lpstr>Підготовку конспекту можна розбити на такі етапи:</vt:lpstr>
      <vt:lpstr>Види конспектування Конспектування може бути трьох видів: </vt:lpstr>
      <vt:lpstr>Тематичні виписки </vt:lpstr>
      <vt:lpstr>ПАМ'ЯТКА Поради щодо конспектування </vt:lpstr>
      <vt:lpstr>Прочитайте текст. Визначте його тему й основну думку. Доведіть, що текст належить до наукового стилю. Виділіть смислові частини, у кожній з них назвіть ключові фрази і слова, виокремте головну й додаткову інформацію. Продумайте план тексту.</vt:lpstr>
      <vt:lpstr>Презентация PowerPoint</vt:lpstr>
      <vt:lpstr>Презентация PowerPoint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Чотирнадцяте січня Класна робота . Конспект прочитаного науково-на­вчального тексту; тематичні виписки.</dc:title>
  <dc:creator>Лена</dc:creator>
  <cp:lastModifiedBy>Лена</cp:lastModifiedBy>
  <cp:revision>4</cp:revision>
  <dcterms:created xsi:type="dcterms:W3CDTF">2021-01-13T09:44:02Z</dcterms:created>
  <dcterms:modified xsi:type="dcterms:W3CDTF">2021-01-13T10:24:33Z</dcterms:modified>
</cp:coreProperties>
</file>