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56" r:id="rId2"/>
    <p:sldId id="273" r:id="rId3"/>
    <p:sldId id="269" r:id="rId4"/>
    <p:sldId id="270" r:id="rId5"/>
    <p:sldId id="271" r:id="rId6"/>
    <p:sldId id="260" r:id="rId7"/>
    <p:sldId id="261" r:id="rId8"/>
    <p:sldId id="262" r:id="rId9"/>
    <p:sldId id="263" r:id="rId10"/>
    <p:sldId id="264" r:id="rId11"/>
    <p:sldId id="267" r:id="rId12"/>
    <p:sldId id="268" r:id="rId13"/>
    <p:sldId id="274"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00FF00"/>
    <a:srgbClr val="0000CC"/>
    <a:srgbClr val="0080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0" d="100"/>
          <a:sy n="90" d="100"/>
        </p:scale>
        <p:origin x="-370"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C34759-F303-4E0E-83F5-7401D7CCDCBB}" type="datetimeFigureOut">
              <a:rPr lang="ru-RU" smtClean="0"/>
              <a:t>05.04.2022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58199-388D-4C7D-BA50-401C59558D38}" type="slidenum">
              <a:rPr lang="ru-RU" smtClean="0"/>
              <a:t>‹#›</a:t>
            </a:fld>
            <a:endParaRPr lang="ru-RU"/>
          </a:p>
        </p:txBody>
      </p:sp>
    </p:spTree>
    <p:extLst>
      <p:ext uri="{BB962C8B-B14F-4D97-AF65-F5344CB8AC3E}">
        <p14:creationId xmlns:p14="http://schemas.microsoft.com/office/powerpoint/2010/main" val="717167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509872" y="0"/>
            <a:ext cx="13243109"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6198795" y="-21511"/>
            <a:ext cx="46736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11154" y="2708476"/>
            <a:ext cx="4417807"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6311154" y="4421081"/>
            <a:ext cx="4413071"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6318325" y="1516829"/>
            <a:ext cx="2844800" cy="750981"/>
          </a:xfrm>
        </p:spPr>
        <p:txBody>
          <a:bodyPr anchor="b"/>
          <a:lstStyle>
            <a:lvl1pPr algn="l">
              <a:defRPr sz="2400"/>
            </a:lvl1pPr>
          </a:lstStyle>
          <a:p>
            <a:fld id="{C2B2552C-9618-465B-9E71-2C99EBBFBEA1}" type="datetimeFigureOut">
              <a:rPr lang="ru-RU" smtClean="0"/>
              <a:t>05.04.2022</a:t>
            </a:fld>
            <a:endParaRPr lang="ru-RU"/>
          </a:p>
        </p:txBody>
      </p:sp>
      <p:sp>
        <p:nvSpPr>
          <p:cNvPr id="50" name="Rectangle 49"/>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7071360" y="5719967"/>
            <a:ext cx="3775456"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6198795" y="5719967"/>
            <a:ext cx="858221" cy="365125"/>
          </a:xfrm>
        </p:spPr>
        <p:txBody>
          <a:bodyPr/>
          <a:lstStyle>
            <a:lvl1pPr>
              <a:defRPr>
                <a:solidFill>
                  <a:schemeClr val="accent1"/>
                </a:solidFill>
              </a:defRPr>
            </a:lvl1pPr>
          </a:lstStyle>
          <a:p>
            <a:fld id="{B93B8FBE-9B11-4912-86DA-E8552C1C5385}" type="slidenum">
              <a:rPr lang="ru-RU" smtClean="0"/>
              <a:t>‹#›</a:t>
            </a:fld>
            <a:endParaRPr lang="ru-RU"/>
          </a:p>
        </p:txBody>
      </p:sp>
      <p:sp>
        <p:nvSpPr>
          <p:cNvPr id="89" name="Rectangle 88"/>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2B2552C-9618-465B-9E71-2C99EBBFBEA1}" type="datetimeFigureOut">
              <a:rPr lang="ru-RU" smtClean="0"/>
              <a:t>05.04.2022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B8FBE-9B11-4912-86DA-E8552C1C538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678194" y="2900830"/>
            <a:ext cx="8849957"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678194" y="4267201"/>
            <a:ext cx="8849956"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2B2552C-9618-465B-9E71-2C99EBBFBEA1}" type="datetimeFigureOut">
              <a:rPr lang="ru-RU" smtClean="0"/>
              <a:t>05.04.2022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B8FBE-9B11-4912-86DA-E8552C1C538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C2B2552C-9618-465B-9E71-2C99EBBFBEA1}" type="datetimeFigureOut">
              <a:rPr lang="ru-RU" smtClean="0"/>
              <a:t>05.04.2022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3B8FBE-9B11-4912-86DA-E8552C1C5385}" type="slidenum">
              <a:rPr lang="ru-RU" smtClean="0"/>
              <a:t>‹#›</a:t>
            </a:fld>
            <a:endParaRPr lang="ru-RU"/>
          </a:p>
        </p:txBody>
      </p:sp>
      <p:sp>
        <p:nvSpPr>
          <p:cNvPr id="9" name="Content Placeholder 8"/>
          <p:cNvSpPr>
            <a:spLocks noGrp="1"/>
          </p:cNvSpPr>
          <p:nvPr>
            <p:ph sz="quarter" idx="13"/>
          </p:nvPr>
        </p:nvSpPr>
        <p:spPr>
          <a:xfrm>
            <a:off x="1389888" y="2313432"/>
            <a:ext cx="4559808"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6193536" y="2313431"/>
            <a:ext cx="4559808"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882815" y="2316009"/>
            <a:ext cx="407619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88961"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682450" y="2316010"/>
            <a:ext cx="4074289"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93536"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2B2552C-9618-465B-9E71-2C99EBBFBEA1}" type="datetimeFigureOut">
              <a:rPr lang="ru-RU" smtClean="0"/>
              <a:t>05.04.2022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93B8FBE-9B11-4912-86DA-E8552C1C538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C2B2552C-9618-465B-9E71-2C99EBBFBEA1}" type="datetimeFigureOut">
              <a:rPr lang="ru-RU" smtClean="0"/>
              <a:t>05.04.2022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93B8FBE-9B11-4912-86DA-E8552C1C538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B2552C-9618-465B-9E71-2C99EBBFBEA1}" type="datetimeFigureOut">
              <a:rPr lang="ru-RU" smtClean="0"/>
              <a:t>05.04.2022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93B8FBE-9B11-4912-86DA-E8552C1C538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2B2552C-9618-465B-9E71-2C99EBBFBEA1}" type="datetimeFigureOut">
              <a:rPr lang="ru-RU" smtClean="0"/>
              <a:t>05.04.2022</a:t>
            </a:fld>
            <a:endParaRPr lang="ru-RU"/>
          </a:p>
        </p:txBody>
      </p:sp>
      <p:sp>
        <p:nvSpPr>
          <p:cNvPr id="7" name="Slide Number Placeholder 6"/>
          <p:cNvSpPr>
            <a:spLocks noGrp="1"/>
          </p:cNvSpPr>
          <p:nvPr>
            <p:ph type="sldNum" sz="quarter" idx="12"/>
          </p:nvPr>
        </p:nvSpPr>
        <p:spPr/>
        <p:txBody>
          <a:bodyPr/>
          <a:lstStyle/>
          <a:p>
            <a:fld id="{B93B8FBE-9B11-4912-86DA-E8552C1C5385}" type="slidenum">
              <a:rPr lang="ru-RU" smtClean="0"/>
              <a:t>‹#›</a:t>
            </a:fld>
            <a:endParaRPr lang="ru-RU"/>
          </a:p>
        </p:txBody>
      </p:sp>
      <p:sp>
        <p:nvSpPr>
          <p:cNvPr id="58" name="Rectangle 57"/>
          <p:cNvSpPr/>
          <p:nvPr/>
        </p:nvSpPr>
        <p:spPr>
          <a:xfrm>
            <a:off x="1207429" y="601884"/>
            <a:ext cx="4749676"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527859" y="856527"/>
            <a:ext cx="4120587"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ru-RU"/>
          </a:p>
        </p:txBody>
      </p:sp>
      <p:sp>
        <p:nvSpPr>
          <p:cNvPr id="2" name="Title 1"/>
          <p:cNvSpPr>
            <a:spLocks noGrp="1"/>
          </p:cNvSpPr>
          <p:nvPr>
            <p:ph type="title"/>
          </p:nvPr>
        </p:nvSpPr>
        <p:spPr>
          <a:xfrm>
            <a:off x="6319777" y="2657435"/>
            <a:ext cx="4406096"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6315456" y="4136994"/>
            <a:ext cx="4398379"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1207429" y="601884"/>
            <a:ext cx="4749676"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12565" y="2660904"/>
            <a:ext cx="4401312"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340278" y="693795"/>
            <a:ext cx="4479497"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312841" y="4133089"/>
            <a:ext cx="4400764"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2B2552C-9618-465B-9E71-2C99EBBFBEA1}" type="datetimeFigureOut">
              <a:rPr lang="ru-RU" smtClean="0"/>
              <a:t>05.04.2022</a:t>
            </a:fld>
            <a:endParaRPr lang="ru-RU"/>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B93B8FBE-9B11-4912-86DA-E8552C1C538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2B2552C-9618-465B-9E71-2C99EBBFBEA1}" type="datetimeFigureOut">
              <a:rPr lang="ru-RU" smtClean="0"/>
              <a:t>05.04.2022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B8FBE-9B11-4912-86DA-E8552C1C538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1030147"/>
            <a:ext cx="1979271"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404395" y="1030147"/>
            <a:ext cx="7231605"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2B2552C-9618-465B-9E71-2C99EBBFBEA1}" type="datetimeFigureOut">
              <a:rPr lang="ru-RU" smtClean="0"/>
              <a:t>05.04.2022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3B8FBE-9B11-4912-86DA-E8552C1C538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406400" y="0"/>
            <a:ext cx="13243109"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609600" y="333488"/>
            <a:ext cx="109728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6081656" y="-21511"/>
            <a:ext cx="4905488"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391320" y="1027664"/>
            <a:ext cx="9366325"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391323" y="2323652"/>
            <a:ext cx="9036423"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996517" y="224493"/>
            <a:ext cx="2844800" cy="365125"/>
          </a:xfrm>
          <a:prstGeom prst="rect">
            <a:avLst/>
          </a:prstGeom>
        </p:spPr>
        <p:txBody>
          <a:bodyPr vert="horz" lIns="91440" tIns="45720" rIns="91440" bIns="45720" rtlCol="0" anchor="ctr"/>
          <a:lstStyle>
            <a:lvl1pPr algn="r">
              <a:defRPr sz="1200">
                <a:solidFill>
                  <a:srgbClr val="FEFEFE"/>
                </a:solidFill>
              </a:defRPr>
            </a:lvl1pPr>
          </a:lstStyle>
          <a:p>
            <a:fld id="{C2B2552C-9618-465B-9E71-2C99EBBFBEA1}" type="datetimeFigureOut">
              <a:rPr lang="ru-RU" smtClean="0"/>
              <a:t>05.04.2022</a:t>
            </a:fld>
            <a:endParaRPr lang="ru-RU"/>
          </a:p>
        </p:txBody>
      </p:sp>
      <p:sp>
        <p:nvSpPr>
          <p:cNvPr id="5" name="Footer Placeholder 4"/>
          <p:cNvSpPr>
            <a:spLocks noGrp="1"/>
          </p:cNvSpPr>
          <p:nvPr>
            <p:ph type="ftr" sz="quarter" idx="3"/>
          </p:nvPr>
        </p:nvSpPr>
        <p:spPr>
          <a:xfrm>
            <a:off x="6188597" y="5852161"/>
            <a:ext cx="4669536"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6198795" y="224492"/>
            <a:ext cx="1776208" cy="365125"/>
          </a:xfrm>
          <a:prstGeom prst="rect">
            <a:avLst/>
          </a:prstGeom>
        </p:spPr>
        <p:txBody>
          <a:bodyPr vert="horz" lIns="91440" tIns="45720" rIns="91440" bIns="45720" rtlCol="0" anchor="ctr"/>
          <a:lstStyle>
            <a:lvl1pPr algn="l">
              <a:defRPr sz="1200">
                <a:solidFill>
                  <a:srgbClr val="FEFEFE"/>
                </a:solidFill>
              </a:defRPr>
            </a:lvl1pPr>
          </a:lstStyle>
          <a:p>
            <a:fld id="{B93B8FBE-9B11-4912-86DA-E8552C1C538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ctrTitle"/>
          </p:nvPr>
        </p:nvSpPr>
        <p:spPr>
          <a:xfrm>
            <a:off x="6311154" y="2708475"/>
            <a:ext cx="4417807" cy="3311325"/>
          </a:xfrm>
        </p:spPr>
        <p:txBody>
          <a:bodyPr>
            <a:noAutofit/>
          </a:bodyPr>
          <a:lstStyle/>
          <a:p>
            <a:r>
              <a:rPr lang="ru-RU" sz="4000" dirty="0"/>
              <a:t/>
            </a:r>
            <a:br>
              <a:rPr lang="ru-RU" sz="4000" dirty="0"/>
            </a:br>
            <a:r>
              <a:rPr lang="ru-RU" sz="4000" dirty="0"/>
              <a:t/>
            </a:r>
            <a:br>
              <a:rPr lang="ru-RU" sz="4000" dirty="0"/>
            </a:br>
            <a:r>
              <a:rPr lang="ru-RU" sz="4000" dirty="0"/>
              <a:t/>
            </a:r>
            <a:br>
              <a:rPr lang="ru-RU" sz="4000" dirty="0"/>
            </a:br>
            <a:r>
              <a:rPr lang="ru-RU" sz="4000" dirty="0"/>
              <a:t/>
            </a:r>
            <a:br>
              <a:rPr lang="ru-RU" sz="4000" dirty="0"/>
            </a:br>
            <a:r>
              <a:rPr lang="ru-RU" sz="4000" dirty="0"/>
              <a:t/>
            </a:r>
            <a:br>
              <a:rPr lang="ru-RU" sz="4000" dirty="0"/>
            </a:br>
            <a:r>
              <a:rPr lang="ru-RU" sz="4000" dirty="0"/>
              <a:t/>
            </a:r>
            <a:br>
              <a:rPr lang="ru-RU" sz="4000" dirty="0"/>
            </a:br>
            <a:r>
              <a:rPr lang="ru-RU" sz="4000" dirty="0"/>
              <a:t/>
            </a:r>
            <a:br>
              <a:rPr lang="ru-RU" sz="4000" dirty="0"/>
            </a:br>
            <a:r>
              <a:rPr lang="ru-RU" sz="4000" dirty="0"/>
              <a:t/>
            </a:r>
            <a:br>
              <a:rPr lang="ru-RU" sz="4000" dirty="0"/>
            </a:br>
            <a:r>
              <a:rPr lang="ru-RU" sz="4000" dirty="0"/>
              <a:t/>
            </a:r>
            <a:br>
              <a:rPr lang="ru-RU" sz="4000" dirty="0"/>
            </a:br>
            <a:r>
              <a:rPr lang="ru-RU" sz="4000" dirty="0"/>
              <a:t/>
            </a:r>
            <a:br>
              <a:rPr lang="ru-RU" sz="4000" dirty="0"/>
            </a:br>
            <a:r>
              <a:rPr lang="ru-RU" sz="4000" dirty="0"/>
              <a:t/>
            </a:r>
            <a:br>
              <a:rPr lang="ru-RU" sz="4000" dirty="0"/>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smtClean="0">
                <a:ln w="12700">
                  <a:solidFill>
                    <a:schemeClr val="accent1"/>
                  </a:solidFill>
                  <a:prstDash val="solid"/>
                </a:ln>
                <a:solidFill>
                  <a:srgbClr val="C00000"/>
                </a:solidFill>
                <a:effectLst>
                  <a:outerShdw dist="38100" dir="2640000" algn="bl" rotWithShape="0">
                    <a:schemeClr val="accent1"/>
                  </a:outerShdw>
                </a:effectLst>
              </a:rPr>
              <a:t/>
            </a:r>
            <a:br>
              <a:rPr lang="uk-UA" sz="4000" b="1" dirty="0" smtClean="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smtClean="0">
                <a:ln w="12700">
                  <a:solidFill>
                    <a:schemeClr val="accent1"/>
                  </a:solidFill>
                  <a:prstDash val="solid"/>
                </a:ln>
                <a:solidFill>
                  <a:srgbClr val="C00000"/>
                </a:solidFill>
                <a:effectLst>
                  <a:outerShdw dist="38100" dir="2640000" algn="bl" rotWithShape="0">
                    <a:schemeClr val="accent1"/>
                  </a:outerShdw>
                </a:effectLst>
              </a:rPr>
              <a:t/>
            </a:r>
            <a:br>
              <a:rPr lang="uk-UA" sz="4000" b="1" dirty="0" smtClean="0">
                <a:ln w="12700">
                  <a:solidFill>
                    <a:schemeClr val="accent1"/>
                  </a:solidFill>
                  <a:prstDash val="solid"/>
                </a:ln>
                <a:solidFill>
                  <a:srgbClr val="C00000"/>
                </a:solidFill>
                <a:effectLst>
                  <a:outerShdw dist="38100" dir="2640000" algn="bl" rotWithShape="0">
                    <a:schemeClr val="accent1"/>
                  </a:outerShdw>
                </a:effectLst>
              </a:rPr>
            </a:br>
            <a:r>
              <a:rPr lang="uk-UA" sz="4000" b="1" dirty="0" smtClean="0">
                <a:ln w="12700">
                  <a:solidFill>
                    <a:schemeClr val="accent1"/>
                  </a:solidFill>
                  <a:prstDash val="solid"/>
                </a:ln>
                <a:solidFill>
                  <a:srgbClr val="C00000"/>
                </a:solidFill>
                <a:effectLst>
                  <a:outerShdw dist="38100" dir="2640000" algn="bl" rotWithShape="0">
                    <a:schemeClr val="accent1"/>
                  </a:outerShdw>
                </a:effectLst>
              </a:rPr>
              <a:t>Текст</a:t>
            </a:r>
            <a:r>
              <a:rPr lang="uk-UA" sz="4000" b="1" dirty="0">
                <a:ln w="12700">
                  <a:solidFill>
                    <a:schemeClr val="accent1"/>
                  </a:solidFill>
                  <a:prstDash val="solid"/>
                </a:ln>
                <a:solidFill>
                  <a:srgbClr val="C00000"/>
                </a:solidFill>
                <a:effectLst>
                  <a:outerShdw dist="38100" dir="2640000" algn="bl" rotWithShape="0">
                    <a:schemeClr val="accent1"/>
                  </a:outerShdw>
                </a:effectLst>
              </a:rPr>
              <a:t>,  </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його основні ознаки.</a:t>
            </a:r>
            <a:br>
              <a:rPr lang="uk-UA" sz="4000" b="1" dirty="0">
                <a:ln w="12700">
                  <a:solidFill>
                    <a:schemeClr val="accent1"/>
                  </a:solidFill>
                  <a:prstDash val="solid"/>
                </a:ln>
                <a:solidFill>
                  <a:srgbClr val="C00000"/>
                </a:solidFill>
                <a:effectLst>
                  <a:outerShdw dist="38100" dir="2640000" algn="bl" rotWithShape="0">
                    <a:schemeClr val="accent1"/>
                  </a:outerShdw>
                </a:effectLst>
              </a:rPr>
            </a:br>
            <a:r>
              <a:rPr lang="uk-UA" sz="4000" b="1" dirty="0">
                <a:ln w="12700">
                  <a:solidFill>
                    <a:schemeClr val="accent1"/>
                  </a:solidFill>
                  <a:prstDash val="solid"/>
                </a:ln>
                <a:solidFill>
                  <a:srgbClr val="C00000"/>
                </a:solidFill>
                <a:effectLst>
                  <a:outerShdw dist="38100" dir="2640000" algn="bl" rotWithShape="0">
                    <a:schemeClr val="accent1"/>
                  </a:outerShdw>
                </a:effectLst>
              </a:rPr>
              <a:t>Будова тексту. Мікротема й абзац</a:t>
            </a:r>
            <a:r>
              <a:rPr lang="ru-RU" sz="4000" b="1" dirty="0">
                <a:ln w="12700">
                  <a:solidFill>
                    <a:schemeClr val="accent1"/>
                  </a:solidFill>
                  <a:prstDash val="solid"/>
                </a:ln>
                <a:solidFill>
                  <a:srgbClr val="C00000"/>
                </a:solidFill>
                <a:effectLst>
                  <a:outerShdw dist="38100" dir="2640000" algn="bl" rotWithShape="0">
                    <a:schemeClr val="accent1"/>
                  </a:outerShdw>
                </a:effectLst>
              </a:rPr>
              <a:t/>
            </a:r>
            <a:br>
              <a:rPr lang="ru-RU" sz="4000" b="1" dirty="0">
                <a:ln w="12700">
                  <a:solidFill>
                    <a:schemeClr val="accent1"/>
                  </a:solidFill>
                  <a:prstDash val="solid"/>
                </a:ln>
                <a:solidFill>
                  <a:srgbClr val="C00000"/>
                </a:solidFill>
                <a:effectLst>
                  <a:outerShdw dist="38100" dir="2640000" algn="bl" rotWithShape="0">
                    <a:schemeClr val="accent1"/>
                  </a:outerShdw>
                </a:effectLst>
              </a:rPr>
            </a:br>
            <a:r>
              <a:rPr lang="ru-RU" sz="4000" b="1" dirty="0">
                <a:ln w="12700">
                  <a:solidFill>
                    <a:schemeClr val="accent1"/>
                  </a:solidFill>
                  <a:prstDash val="solid"/>
                </a:ln>
                <a:solidFill>
                  <a:srgbClr val="C00000"/>
                </a:solidFill>
                <a:effectLst>
                  <a:outerShdw dist="38100" dir="2640000" algn="bl" rotWithShape="0">
                    <a:schemeClr val="accent1"/>
                  </a:outerShdw>
                </a:effectLst>
              </a:rPr>
              <a:t/>
            </a:r>
            <a:br>
              <a:rPr lang="ru-RU" sz="4000" b="1" dirty="0">
                <a:ln w="12700">
                  <a:solidFill>
                    <a:schemeClr val="accent1"/>
                  </a:solidFill>
                  <a:prstDash val="solid"/>
                </a:ln>
                <a:solidFill>
                  <a:srgbClr val="C00000"/>
                </a:solidFill>
                <a:effectLst>
                  <a:outerShdw dist="38100" dir="2640000" algn="bl" rotWithShape="0">
                    <a:schemeClr val="accent1"/>
                  </a:outerShdw>
                </a:effectLst>
              </a:rPr>
            </a:br>
            <a:endParaRPr lang="uk-UA" sz="4000" dirty="0"/>
          </a:p>
        </p:txBody>
      </p:sp>
    </p:spTree>
    <p:extLst>
      <p:ext uri="{BB962C8B-B14F-4D97-AF65-F5344CB8AC3E}">
        <p14:creationId xmlns:p14="http://schemas.microsoft.com/office/powerpoint/2010/main" val="17608938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7952" y="1149965"/>
            <a:ext cx="10596170" cy="923330"/>
          </a:xfrm>
          <a:prstGeom prst="rect">
            <a:avLst/>
          </a:prstGeom>
          <a:noFill/>
        </p:spPr>
        <p:txBody>
          <a:bodyPr wrap="none" lIns="91440" tIns="45720" rIns="91440" bIns="45720">
            <a:spAutoFit/>
          </a:bodyPr>
          <a:lstStyle/>
          <a:p>
            <a:pPr algn="ctr"/>
            <a:r>
              <a:rPr lang="uk-UA" sz="5400" b="1" cap="none" spc="0" dirty="0" smtClean="0">
                <a:ln w="12700" cmpd="sng">
                  <a:solidFill>
                    <a:schemeClr val="accent4"/>
                  </a:solidFill>
                  <a:prstDash val="solid"/>
                </a:ln>
                <a:solidFill>
                  <a:srgbClr val="00B0F0"/>
                </a:solidFill>
                <a:effectLst/>
              </a:rPr>
              <a:t>Доберіть асоціації  до слова </a:t>
            </a:r>
            <a:endParaRPr lang="ru-RU" sz="5400" b="1" cap="none" spc="0" dirty="0">
              <a:ln w="12700" cmpd="sng">
                <a:solidFill>
                  <a:schemeClr val="accent4"/>
                </a:solidFill>
                <a:prstDash val="solid"/>
              </a:ln>
              <a:solidFill>
                <a:srgbClr val="00B0F0"/>
              </a:solidFill>
              <a:effectLst/>
            </a:endParaRPr>
          </a:p>
        </p:txBody>
      </p:sp>
      <p:sp>
        <p:nvSpPr>
          <p:cNvPr id="4" name="Прямоугольник 3"/>
          <p:cNvSpPr/>
          <p:nvPr/>
        </p:nvSpPr>
        <p:spPr>
          <a:xfrm>
            <a:off x="1544887" y="3047347"/>
            <a:ext cx="3318537" cy="132343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uk-UA" sz="8000" b="1" cap="none" spc="0" dirty="0" smtClean="0">
                <a:ln/>
                <a:solidFill>
                  <a:srgbClr val="7030A0"/>
                </a:solidFill>
                <a:effectLst/>
              </a:rPr>
              <a:t>Текст </a:t>
            </a:r>
            <a:endParaRPr lang="ru-RU" sz="8000" b="1" cap="none" spc="0" dirty="0">
              <a:ln/>
              <a:solidFill>
                <a:srgbClr val="7030A0"/>
              </a:solidFill>
              <a:effectLst/>
            </a:endParaRPr>
          </a:p>
        </p:txBody>
      </p:sp>
      <p:sp>
        <p:nvSpPr>
          <p:cNvPr id="5" name="Стрелка вправо 4"/>
          <p:cNvSpPr/>
          <p:nvPr/>
        </p:nvSpPr>
        <p:spPr>
          <a:xfrm rot="19628091">
            <a:off x="4557433" y="2463286"/>
            <a:ext cx="1478263"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4926331" y="3575683"/>
            <a:ext cx="256032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rot="1636624">
            <a:off x="4449815" y="4570308"/>
            <a:ext cx="187968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757142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25930" y="782242"/>
            <a:ext cx="9063991" cy="5447645"/>
          </a:xfrm>
          <a:prstGeom prst="rect">
            <a:avLst/>
          </a:prstGeom>
        </p:spPr>
        <p:txBody>
          <a:bodyPr wrap="square">
            <a:spAutoFit/>
          </a:bodyPr>
          <a:lstStyle/>
          <a:p>
            <a:pPr indent="457200"/>
            <a:r>
              <a:rPr lang="ru-RU" sz="3200" b="1" dirty="0" smtClean="0">
                <a:solidFill>
                  <a:srgbClr val="C00000"/>
                </a:solidFill>
                <a:latin typeface="Times New Roman" panose="02020603050405020304" pitchFamily="18" charset="0"/>
                <a:cs typeface="Times New Roman" panose="02020603050405020304" pitchFamily="18" charset="0"/>
              </a:rPr>
              <a:t>Текст – </a:t>
            </a:r>
            <a:r>
              <a:rPr lang="ru-RU" sz="3200" b="1" dirty="0" err="1" smtClean="0">
                <a:solidFill>
                  <a:srgbClr val="C00000"/>
                </a:solidFill>
                <a:latin typeface="Times New Roman" panose="02020603050405020304" pitchFamily="18" charset="0"/>
                <a:cs typeface="Times New Roman" panose="02020603050405020304" pitchFamily="18" charset="0"/>
              </a:rPr>
              <a:t>це</a:t>
            </a:r>
            <a:r>
              <a:rPr lang="ru-RU" sz="3200" b="1" dirty="0" smtClean="0">
                <a:solidFill>
                  <a:srgbClr val="C00000"/>
                </a:solidFill>
                <a:latin typeface="Times New Roman" panose="02020603050405020304" pitchFamily="18" charset="0"/>
                <a:cs typeface="Times New Roman" panose="02020603050405020304" pitchFamily="18" charset="0"/>
              </a:rPr>
              <a:t> </a:t>
            </a:r>
            <a:r>
              <a:rPr lang="ru-RU" sz="3200" b="1" dirty="0" err="1" smtClean="0">
                <a:solidFill>
                  <a:srgbClr val="C00000"/>
                </a:solidFill>
                <a:latin typeface="Times New Roman" panose="02020603050405020304" pitchFamily="18" charset="0"/>
                <a:cs typeface="Times New Roman" panose="02020603050405020304" pitchFamily="18" charset="0"/>
              </a:rPr>
              <a:t>група</a:t>
            </a:r>
            <a:r>
              <a:rPr lang="ru-RU" sz="3200" b="1" dirty="0" smtClean="0">
                <a:solidFill>
                  <a:srgbClr val="C00000"/>
                </a:solidFill>
                <a:latin typeface="Times New Roman" panose="02020603050405020304" pitchFamily="18" charset="0"/>
                <a:cs typeface="Times New Roman" panose="02020603050405020304" pitchFamily="18" charset="0"/>
              </a:rPr>
              <a:t> </a:t>
            </a:r>
            <a:r>
              <a:rPr lang="ru-RU" sz="3200" b="1" dirty="0" err="1" smtClean="0">
                <a:solidFill>
                  <a:srgbClr val="C00000"/>
                </a:solidFill>
                <a:latin typeface="Times New Roman" panose="02020603050405020304" pitchFamily="18" charset="0"/>
                <a:cs typeface="Times New Roman" panose="02020603050405020304" pitchFamily="18" charset="0"/>
              </a:rPr>
              <a:t>речень</a:t>
            </a:r>
            <a:r>
              <a:rPr lang="ru-RU" sz="3200" b="1" dirty="0" smtClean="0">
                <a:solidFill>
                  <a:srgbClr val="C00000"/>
                </a:solidFill>
                <a:latin typeface="Times New Roman" panose="02020603050405020304" pitchFamily="18" charset="0"/>
                <a:cs typeface="Times New Roman" panose="02020603050405020304" pitchFamily="18" charset="0"/>
              </a:rPr>
              <a:t>, </a:t>
            </a:r>
            <a:r>
              <a:rPr lang="ru-RU" sz="3200" b="1" dirty="0" err="1" smtClean="0">
                <a:solidFill>
                  <a:srgbClr val="C00000"/>
                </a:solidFill>
                <a:latin typeface="Times New Roman" panose="02020603050405020304" pitchFamily="18" charset="0"/>
                <a:cs typeface="Times New Roman" panose="02020603050405020304" pitchFamily="18" charset="0"/>
              </a:rPr>
              <a:t>об’єднаних</a:t>
            </a:r>
            <a:r>
              <a:rPr lang="ru-RU" sz="3200" b="1" dirty="0" smtClean="0">
                <a:solidFill>
                  <a:srgbClr val="C00000"/>
                </a:solidFill>
                <a:latin typeface="Times New Roman" panose="02020603050405020304" pitchFamily="18" charset="0"/>
                <a:cs typeface="Times New Roman" panose="02020603050405020304" pitchFamily="18" charset="0"/>
              </a:rPr>
              <a:t> </a:t>
            </a:r>
            <a:r>
              <a:rPr lang="ru-RU" sz="3200" b="1" dirty="0" err="1" smtClean="0">
                <a:solidFill>
                  <a:srgbClr val="C00000"/>
                </a:solidFill>
                <a:latin typeface="Times New Roman" panose="02020603050405020304" pitchFamily="18" charset="0"/>
                <a:cs typeface="Times New Roman" panose="02020603050405020304" pitchFamily="18" charset="0"/>
              </a:rPr>
              <a:t>між</a:t>
            </a:r>
            <a:r>
              <a:rPr lang="ru-RU" sz="3200" b="1" dirty="0" smtClean="0">
                <a:solidFill>
                  <a:srgbClr val="C00000"/>
                </a:solidFill>
                <a:latin typeface="Times New Roman" panose="02020603050405020304" pitchFamily="18" charset="0"/>
                <a:cs typeface="Times New Roman" panose="02020603050405020304" pitchFamily="18" charset="0"/>
              </a:rPr>
              <a:t> собою темою, головною </a:t>
            </a:r>
            <a:r>
              <a:rPr lang="ru-RU" sz="3200" b="1" dirty="0" err="1" smtClean="0">
                <a:solidFill>
                  <a:srgbClr val="C00000"/>
                </a:solidFill>
                <a:latin typeface="Times New Roman" panose="02020603050405020304" pitchFamily="18" charset="0"/>
                <a:cs typeface="Times New Roman" panose="02020603050405020304" pitchFamily="18" charset="0"/>
              </a:rPr>
              <a:t>думкою</a:t>
            </a:r>
            <a:r>
              <a:rPr lang="ru-RU" sz="3200" b="1" dirty="0" smtClean="0">
                <a:solidFill>
                  <a:srgbClr val="C00000"/>
                </a:solidFill>
                <a:latin typeface="Times New Roman" panose="02020603050405020304" pitchFamily="18" charset="0"/>
                <a:cs typeface="Times New Roman" panose="02020603050405020304" pitchFamily="18" charset="0"/>
              </a:rPr>
              <a:t> та </a:t>
            </a:r>
            <a:r>
              <a:rPr lang="ru-RU" sz="3200" b="1" dirty="0" err="1" smtClean="0">
                <a:solidFill>
                  <a:srgbClr val="C00000"/>
                </a:solidFill>
                <a:latin typeface="Times New Roman" panose="02020603050405020304" pitchFamily="18" charset="0"/>
                <a:cs typeface="Times New Roman" panose="02020603050405020304" pitchFamily="18" charset="0"/>
              </a:rPr>
              <a:t>граматично</a:t>
            </a:r>
            <a:r>
              <a:rPr lang="ru-RU" sz="3200" b="1" dirty="0" smtClean="0">
                <a:solidFill>
                  <a:srgbClr val="C00000"/>
                </a:solidFill>
                <a:latin typeface="Times New Roman" panose="02020603050405020304" pitchFamily="18" charset="0"/>
                <a:cs typeface="Times New Roman" panose="02020603050405020304" pitchFamily="18" charset="0"/>
              </a:rPr>
              <a:t>. </a:t>
            </a:r>
          </a:p>
          <a:p>
            <a:pPr indent="360000"/>
            <a:endParaRPr lang="ru-RU" sz="3200" b="1" dirty="0" smtClean="0">
              <a:latin typeface="Bookman Old Style" panose="02050604050505020204" pitchFamily="18" charset="0"/>
            </a:endParaRPr>
          </a:p>
          <a:p>
            <a:pPr indent="360000"/>
            <a:r>
              <a:rPr lang="ru-RU" sz="2800" b="1" dirty="0" err="1" smtClean="0">
                <a:solidFill>
                  <a:srgbClr val="0000CC"/>
                </a:solidFill>
                <a:latin typeface="Bookman Old Style" panose="02050604050505020204" pitchFamily="18" charset="0"/>
              </a:rPr>
              <a:t>Засобами</a:t>
            </a:r>
            <a:r>
              <a:rPr lang="ru-RU" sz="2800" b="1" dirty="0" smtClean="0">
                <a:solidFill>
                  <a:srgbClr val="0000CC"/>
                </a:solidFill>
                <a:latin typeface="Bookman Old Style" panose="02050604050505020204" pitchFamily="18" charset="0"/>
              </a:rPr>
              <a:t> </a:t>
            </a:r>
            <a:r>
              <a:rPr lang="ru-RU" sz="2800" b="1" dirty="0" err="1" smtClean="0">
                <a:solidFill>
                  <a:srgbClr val="0000CC"/>
                </a:solidFill>
                <a:latin typeface="Bookman Old Style" panose="02050604050505020204" pitchFamily="18" charset="0"/>
              </a:rPr>
              <a:t>граматичного</a:t>
            </a:r>
            <a:r>
              <a:rPr lang="ru-RU" sz="2800" b="1" dirty="0" smtClean="0">
                <a:solidFill>
                  <a:srgbClr val="0000CC"/>
                </a:solidFill>
                <a:latin typeface="Bookman Old Style" panose="02050604050505020204" pitchFamily="18" charset="0"/>
              </a:rPr>
              <a:t> </a:t>
            </a:r>
            <a:r>
              <a:rPr lang="ru-RU" sz="2800" b="1" dirty="0" err="1" smtClean="0">
                <a:solidFill>
                  <a:srgbClr val="0000CC"/>
                </a:solidFill>
                <a:latin typeface="Bookman Old Style" panose="02050604050505020204" pitchFamily="18" charset="0"/>
              </a:rPr>
              <a:t>зв’язку</a:t>
            </a:r>
            <a:r>
              <a:rPr lang="ru-RU" sz="2800" b="1" dirty="0" smtClean="0">
                <a:solidFill>
                  <a:srgbClr val="0000CC"/>
                </a:solidFill>
                <a:latin typeface="Bookman Old Style" panose="02050604050505020204" pitchFamily="18" charset="0"/>
              </a:rPr>
              <a:t> </a:t>
            </a:r>
            <a:r>
              <a:rPr lang="ru-RU" sz="2800" b="1" dirty="0" err="1" smtClean="0">
                <a:solidFill>
                  <a:srgbClr val="0000CC"/>
                </a:solidFill>
                <a:latin typeface="Bookman Old Style" panose="02050604050505020204" pitchFamily="18" charset="0"/>
              </a:rPr>
              <a:t>речень</a:t>
            </a:r>
            <a:r>
              <a:rPr lang="ru-RU" sz="2800" b="1" dirty="0" smtClean="0">
                <a:solidFill>
                  <a:srgbClr val="0000CC"/>
                </a:solidFill>
                <a:latin typeface="Bookman Old Style" panose="02050604050505020204" pitchFamily="18" charset="0"/>
              </a:rPr>
              <a:t> у </a:t>
            </a:r>
            <a:r>
              <a:rPr lang="ru-RU" sz="2800" b="1" dirty="0" err="1" smtClean="0">
                <a:solidFill>
                  <a:srgbClr val="0000CC"/>
                </a:solidFill>
                <a:latin typeface="Bookman Old Style" panose="02050604050505020204" pitchFamily="18" charset="0"/>
              </a:rPr>
              <a:t>тексті</a:t>
            </a:r>
            <a:r>
              <a:rPr lang="ru-RU" sz="2800" b="1" dirty="0" smtClean="0">
                <a:solidFill>
                  <a:srgbClr val="0000CC"/>
                </a:solidFill>
                <a:latin typeface="Bookman Old Style" panose="02050604050505020204" pitchFamily="18" charset="0"/>
              </a:rPr>
              <a:t> є:</a:t>
            </a:r>
          </a:p>
          <a:p>
            <a:pPr indent="360000"/>
            <a:r>
              <a:rPr lang="ru-RU" sz="2800" b="1" dirty="0" smtClean="0">
                <a:solidFill>
                  <a:srgbClr val="0000CC"/>
                </a:solidFill>
                <a:latin typeface="Bookman Old Style" panose="02050604050505020204" pitchFamily="18" charset="0"/>
              </a:rPr>
              <a:t>– </a:t>
            </a:r>
            <a:r>
              <a:rPr lang="ru-RU" sz="2800" b="1" dirty="0" err="1" smtClean="0">
                <a:solidFill>
                  <a:srgbClr val="0000CC"/>
                </a:solidFill>
                <a:latin typeface="Bookman Old Style" panose="02050604050505020204" pitchFamily="18" charset="0"/>
              </a:rPr>
              <a:t>послідовність</a:t>
            </a:r>
            <a:r>
              <a:rPr lang="ru-RU" sz="2800" b="1" dirty="0" smtClean="0">
                <a:solidFill>
                  <a:srgbClr val="0000CC"/>
                </a:solidFill>
                <a:latin typeface="Bookman Old Style" panose="02050604050505020204" pitchFamily="18" charset="0"/>
              </a:rPr>
              <a:t> </a:t>
            </a:r>
            <a:r>
              <a:rPr lang="ru-RU" sz="2800" b="1" dirty="0" err="1" smtClean="0">
                <a:solidFill>
                  <a:srgbClr val="0000CC"/>
                </a:solidFill>
                <a:latin typeface="Bookman Old Style" panose="02050604050505020204" pitchFamily="18" charset="0"/>
              </a:rPr>
              <a:t>розташування</a:t>
            </a:r>
            <a:r>
              <a:rPr lang="ru-RU" sz="2800" b="1" dirty="0" smtClean="0">
                <a:solidFill>
                  <a:srgbClr val="0000CC"/>
                </a:solidFill>
                <a:latin typeface="Bookman Old Style" panose="02050604050505020204" pitchFamily="18" charset="0"/>
              </a:rPr>
              <a:t> </a:t>
            </a:r>
            <a:r>
              <a:rPr lang="ru-RU" sz="2800" b="1" dirty="0" err="1" smtClean="0">
                <a:solidFill>
                  <a:srgbClr val="0000CC"/>
                </a:solidFill>
                <a:latin typeface="Bookman Old Style" panose="02050604050505020204" pitchFamily="18" charset="0"/>
              </a:rPr>
              <a:t>речень</a:t>
            </a:r>
            <a:r>
              <a:rPr lang="ru-RU" sz="2800" b="1" dirty="0" smtClean="0">
                <a:solidFill>
                  <a:srgbClr val="0000CC"/>
                </a:solidFill>
                <a:latin typeface="Bookman Old Style" panose="02050604050505020204" pitchFamily="18" charset="0"/>
              </a:rPr>
              <a:t>;</a:t>
            </a:r>
          </a:p>
          <a:p>
            <a:pPr indent="360000"/>
            <a:r>
              <a:rPr lang="ru-RU" sz="2800" b="1" dirty="0" smtClean="0">
                <a:solidFill>
                  <a:srgbClr val="0000CC"/>
                </a:solidFill>
                <a:latin typeface="Bookman Old Style" panose="02050604050505020204" pitchFamily="18" charset="0"/>
              </a:rPr>
              <a:t>– порядок </a:t>
            </a:r>
            <a:r>
              <a:rPr lang="ru-RU" sz="2800" b="1" dirty="0" err="1" smtClean="0">
                <a:solidFill>
                  <a:srgbClr val="0000CC"/>
                </a:solidFill>
                <a:latin typeface="Bookman Old Style" panose="02050604050505020204" pitchFamily="18" charset="0"/>
              </a:rPr>
              <a:t>слів</a:t>
            </a:r>
            <a:r>
              <a:rPr lang="ru-RU" sz="2800" b="1" dirty="0" smtClean="0">
                <a:solidFill>
                  <a:srgbClr val="0000CC"/>
                </a:solidFill>
                <a:latin typeface="Bookman Old Style" panose="02050604050505020204" pitchFamily="18" charset="0"/>
              </a:rPr>
              <a:t> у </a:t>
            </a:r>
            <a:r>
              <a:rPr lang="ru-RU" sz="2800" b="1" dirty="0" err="1" smtClean="0">
                <a:solidFill>
                  <a:srgbClr val="0000CC"/>
                </a:solidFill>
                <a:latin typeface="Bookman Old Style" panose="02050604050505020204" pitchFamily="18" charset="0"/>
              </a:rPr>
              <a:t>реченнях</a:t>
            </a:r>
            <a:r>
              <a:rPr lang="ru-RU" sz="2800" b="1" dirty="0" smtClean="0">
                <a:solidFill>
                  <a:srgbClr val="0000CC"/>
                </a:solidFill>
                <a:latin typeface="Bookman Old Style" panose="02050604050505020204" pitchFamily="18" charset="0"/>
              </a:rPr>
              <a:t>;</a:t>
            </a:r>
          </a:p>
          <a:p>
            <a:pPr indent="360000"/>
            <a:r>
              <a:rPr lang="ru-RU" sz="2800" b="1" dirty="0" smtClean="0">
                <a:solidFill>
                  <a:srgbClr val="0000CC"/>
                </a:solidFill>
                <a:latin typeface="Bookman Old Style" panose="02050604050505020204" pitchFamily="18" charset="0"/>
              </a:rPr>
              <a:t>– </a:t>
            </a:r>
            <a:r>
              <a:rPr lang="ru-RU" sz="2800" b="1" dirty="0" err="1" smtClean="0">
                <a:solidFill>
                  <a:srgbClr val="0000CC"/>
                </a:solidFill>
                <a:latin typeface="Bookman Old Style" panose="02050604050505020204" pitchFamily="18" charset="0"/>
              </a:rPr>
              <a:t>інтонація</a:t>
            </a:r>
            <a:r>
              <a:rPr lang="ru-RU" sz="2800" b="1" dirty="0" smtClean="0">
                <a:solidFill>
                  <a:srgbClr val="0000CC"/>
                </a:solidFill>
                <a:latin typeface="Bookman Old Style" panose="02050604050505020204" pitchFamily="18" charset="0"/>
              </a:rPr>
              <a:t>.</a:t>
            </a:r>
          </a:p>
          <a:p>
            <a:pPr indent="360000"/>
            <a:endParaRPr lang="ru-RU" sz="2800" b="1" dirty="0" smtClean="0">
              <a:latin typeface="Bookman Old Style" panose="02050604050505020204" pitchFamily="18" charset="0"/>
            </a:endParaRPr>
          </a:p>
          <a:p>
            <a:pPr indent="360000"/>
            <a:r>
              <a:rPr lang="ru-RU" sz="3200" b="1" dirty="0" smtClean="0">
                <a:solidFill>
                  <a:srgbClr val="008000"/>
                </a:solidFill>
                <a:latin typeface="Bookman Old Style" panose="02050604050505020204" pitchFamily="18" charset="0"/>
              </a:rPr>
              <a:t>Заголовок тексту </a:t>
            </a:r>
            <a:r>
              <a:rPr lang="ru-RU" sz="3200" b="1" dirty="0" err="1" smtClean="0">
                <a:solidFill>
                  <a:srgbClr val="008000"/>
                </a:solidFill>
                <a:latin typeface="Bookman Old Style" panose="02050604050505020204" pitchFamily="18" charset="0"/>
              </a:rPr>
              <a:t>стисло</a:t>
            </a:r>
            <a:r>
              <a:rPr lang="ru-RU" sz="3200" b="1" dirty="0" smtClean="0">
                <a:solidFill>
                  <a:srgbClr val="008000"/>
                </a:solidFill>
                <a:latin typeface="Bookman Old Style" panose="02050604050505020204" pitchFamily="18" charset="0"/>
              </a:rPr>
              <a:t> </a:t>
            </a:r>
            <a:r>
              <a:rPr lang="ru-RU" sz="3200" b="1" dirty="0" err="1" smtClean="0">
                <a:solidFill>
                  <a:srgbClr val="008000"/>
                </a:solidFill>
                <a:latin typeface="Bookman Old Style" panose="02050604050505020204" pitchFamily="18" charset="0"/>
              </a:rPr>
              <a:t>передає</a:t>
            </a:r>
            <a:r>
              <a:rPr lang="ru-RU" sz="3200" b="1" dirty="0" smtClean="0">
                <a:solidFill>
                  <a:srgbClr val="008000"/>
                </a:solidFill>
                <a:latin typeface="Bookman Old Style" panose="02050604050505020204" pitchFamily="18" charset="0"/>
              </a:rPr>
              <a:t> </a:t>
            </a:r>
            <a:r>
              <a:rPr lang="ru-RU" sz="3200" b="1" dirty="0" err="1" smtClean="0">
                <a:solidFill>
                  <a:srgbClr val="008000"/>
                </a:solidFill>
                <a:latin typeface="Bookman Old Style" panose="02050604050505020204" pitchFamily="18" charset="0"/>
              </a:rPr>
              <a:t>його</a:t>
            </a:r>
            <a:r>
              <a:rPr lang="ru-RU" sz="3200" b="1" dirty="0" smtClean="0">
                <a:solidFill>
                  <a:srgbClr val="008000"/>
                </a:solidFill>
                <a:latin typeface="Bookman Old Style" panose="02050604050505020204" pitchFamily="18" charset="0"/>
              </a:rPr>
              <a:t> тему </a:t>
            </a:r>
            <a:r>
              <a:rPr lang="ru-RU" sz="3200" b="1" dirty="0" err="1" smtClean="0">
                <a:solidFill>
                  <a:srgbClr val="008000"/>
                </a:solidFill>
                <a:latin typeface="Bookman Old Style" panose="02050604050505020204" pitchFamily="18" charset="0"/>
              </a:rPr>
              <a:t>або</a:t>
            </a:r>
            <a:r>
              <a:rPr lang="ru-RU" sz="3200" b="1" dirty="0" smtClean="0">
                <a:solidFill>
                  <a:srgbClr val="008000"/>
                </a:solidFill>
                <a:latin typeface="Bookman Old Style" panose="02050604050505020204" pitchFamily="18" charset="0"/>
              </a:rPr>
              <a:t> </a:t>
            </a:r>
            <a:r>
              <a:rPr lang="ru-RU" sz="3200" b="1" dirty="0" err="1" smtClean="0">
                <a:solidFill>
                  <a:srgbClr val="008000"/>
                </a:solidFill>
                <a:latin typeface="Bookman Old Style" panose="02050604050505020204" pitchFamily="18" charset="0"/>
              </a:rPr>
              <a:t>головну</a:t>
            </a:r>
            <a:r>
              <a:rPr lang="ru-RU" sz="3200" b="1" dirty="0" smtClean="0">
                <a:solidFill>
                  <a:srgbClr val="008000"/>
                </a:solidFill>
                <a:latin typeface="Bookman Old Style" panose="02050604050505020204" pitchFamily="18" charset="0"/>
              </a:rPr>
              <a:t> думку.</a:t>
            </a:r>
          </a:p>
          <a:p>
            <a:endParaRPr lang="ru-RU" sz="2000" dirty="0"/>
          </a:p>
        </p:txBody>
      </p:sp>
    </p:spTree>
    <p:extLst>
      <p:ext uri="{BB962C8B-B14F-4D97-AF65-F5344CB8AC3E}">
        <p14:creationId xmlns:p14="http://schemas.microsoft.com/office/powerpoint/2010/main" val="398489566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Лента лицом вверх 3"/>
          <p:cNvSpPr/>
          <p:nvPr/>
        </p:nvSpPr>
        <p:spPr>
          <a:xfrm>
            <a:off x="1760221" y="491490"/>
            <a:ext cx="8938260" cy="612648"/>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smtClean="0">
                <a:solidFill>
                  <a:srgbClr val="FF0000"/>
                </a:solidFill>
                <a:latin typeface="Arial Narrow" panose="020B0606020202030204" pitchFamily="34" charset="0"/>
              </a:rPr>
              <a:t>Основні ознаки </a:t>
            </a:r>
            <a:r>
              <a:rPr lang="uk-UA" sz="2800" b="1" dirty="0" err="1" smtClean="0">
                <a:solidFill>
                  <a:srgbClr val="FF0000"/>
                </a:solidFill>
                <a:latin typeface="Arial Narrow" panose="020B0606020202030204" pitchFamily="34" charset="0"/>
              </a:rPr>
              <a:t>текту</a:t>
            </a:r>
            <a:endParaRPr lang="ru-RU" sz="2800" b="1" dirty="0">
              <a:solidFill>
                <a:srgbClr val="FF0000"/>
              </a:solidFill>
              <a:latin typeface="Arial Narrow" panose="020B0606020202030204" pitchFamily="34" charset="0"/>
            </a:endParaRPr>
          </a:p>
        </p:txBody>
      </p:sp>
      <p:sp>
        <p:nvSpPr>
          <p:cNvPr id="5" name="Горизонтальный свиток 4"/>
          <p:cNvSpPr/>
          <p:nvPr/>
        </p:nvSpPr>
        <p:spPr>
          <a:xfrm>
            <a:off x="3832861" y="1233596"/>
            <a:ext cx="6777991" cy="789219"/>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smtClean="0">
                <a:solidFill>
                  <a:srgbClr val="0000CC"/>
                </a:solidFill>
                <a:latin typeface="Bookman Old Style" panose="02050604050505020204" pitchFamily="18" charset="0"/>
              </a:rPr>
              <a:t>Наявність теми й основної думки</a:t>
            </a:r>
            <a:endParaRPr lang="ru-RU" sz="2400" b="1" dirty="0">
              <a:solidFill>
                <a:srgbClr val="0000CC"/>
              </a:solidFill>
              <a:latin typeface="Bookman Old Style" panose="02050604050505020204" pitchFamily="18" charset="0"/>
            </a:endParaRPr>
          </a:p>
        </p:txBody>
      </p:sp>
      <p:sp>
        <p:nvSpPr>
          <p:cNvPr id="6" name="Горизонтальный свиток 5"/>
          <p:cNvSpPr/>
          <p:nvPr/>
        </p:nvSpPr>
        <p:spPr>
          <a:xfrm>
            <a:off x="1215391" y="2180000"/>
            <a:ext cx="6286500" cy="78151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smtClean="0">
                <a:solidFill>
                  <a:srgbClr val="0000CC"/>
                </a:solidFill>
                <a:latin typeface="Bookman Old Style" panose="02050604050505020204" pitchFamily="18" charset="0"/>
              </a:rPr>
              <a:t>Наявність двох і більше речень</a:t>
            </a:r>
            <a:endParaRPr lang="ru-RU" sz="2400" b="1" dirty="0">
              <a:solidFill>
                <a:srgbClr val="0000CC"/>
              </a:solidFill>
              <a:latin typeface="Bookman Old Style" panose="02050604050505020204" pitchFamily="18" charset="0"/>
            </a:endParaRPr>
          </a:p>
        </p:txBody>
      </p:sp>
      <p:sp>
        <p:nvSpPr>
          <p:cNvPr id="7" name="Горизонтальный свиток 6"/>
          <p:cNvSpPr/>
          <p:nvPr/>
        </p:nvSpPr>
        <p:spPr>
          <a:xfrm>
            <a:off x="4572000" y="3064682"/>
            <a:ext cx="6126480" cy="73723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smtClean="0">
                <a:solidFill>
                  <a:srgbClr val="0000CC"/>
                </a:solidFill>
                <a:latin typeface="Bookman Old Style" panose="02050604050505020204" pitchFamily="18" charset="0"/>
              </a:rPr>
              <a:t>Пов’язаність речень за змістом </a:t>
            </a:r>
            <a:endParaRPr lang="ru-RU" sz="2400" b="1" dirty="0">
              <a:solidFill>
                <a:srgbClr val="0000CC"/>
              </a:solidFill>
              <a:latin typeface="Bookman Old Style" panose="02050604050505020204" pitchFamily="18" charset="0"/>
            </a:endParaRPr>
          </a:p>
        </p:txBody>
      </p:sp>
      <p:sp>
        <p:nvSpPr>
          <p:cNvPr id="8" name="Горизонтальный свиток 7"/>
          <p:cNvSpPr/>
          <p:nvPr/>
        </p:nvSpPr>
        <p:spPr>
          <a:xfrm>
            <a:off x="1531620" y="4037373"/>
            <a:ext cx="6678931" cy="1033272"/>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smtClean="0">
                <a:solidFill>
                  <a:srgbClr val="0000CC"/>
                </a:solidFill>
                <a:latin typeface="Bookman Old Style" panose="02050604050505020204" pitchFamily="18" charset="0"/>
              </a:rPr>
              <a:t>Послідовність та завершеність  викладу</a:t>
            </a:r>
            <a:endParaRPr lang="ru-RU" sz="2400" b="1" dirty="0">
              <a:solidFill>
                <a:srgbClr val="0000CC"/>
              </a:solidFill>
              <a:latin typeface="Bookman Old Style" panose="02050604050505020204" pitchFamily="18" charset="0"/>
            </a:endParaRPr>
          </a:p>
        </p:txBody>
      </p:sp>
      <p:sp>
        <p:nvSpPr>
          <p:cNvPr id="9" name="Горизонтальный свиток 8"/>
          <p:cNvSpPr/>
          <p:nvPr/>
        </p:nvSpPr>
        <p:spPr>
          <a:xfrm>
            <a:off x="2308861" y="5189562"/>
            <a:ext cx="7840980" cy="80636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smtClean="0">
                <a:solidFill>
                  <a:srgbClr val="0000CC"/>
                </a:solidFill>
                <a:latin typeface="Bookman Old Style" panose="02050604050505020204" pitchFamily="18" charset="0"/>
              </a:rPr>
              <a:t>Граматичний зв’язок  між реченнями</a:t>
            </a:r>
            <a:endParaRPr lang="ru-RU" sz="2400" b="1" dirty="0">
              <a:solidFill>
                <a:srgbClr val="0000CC"/>
              </a:solidFill>
              <a:latin typeface="Bookman Old Style" panose="02050604050505020204" pitchFamily="18" charset="0"/>
            </a:endParaRPr>
          </a:p>
        </p:txBody>
      </p:sp>
    </p:spTree>
    <p:extLst>
      <p:ext uri="{BB962C8B-B14F-4D97-AF65-F5344CB8AC3E}">
        <p14:creationId xmlns:p14="http://schemas.microsoft.com/office/powerpoint/2010/main" val="13110849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p:cNvSpPr/>
          <p:nvPr/>
        </p:nvSpPr>
        <p:spPr>
          <a:xfrm>
            <a:off x="5913123" y="1564793"/>
            <a:ext cx="5189220" cy="147387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b="1" dirty="0" smtClean="0">
                <a:solidFill>
                  <a:srgbClr val="00FF00"/>
                </a:solidFill>
                <a:latin typeface="Impact" panose="020B0806030902050204" pitchFamily="34" charset="0"/>
              </a:rPr>
              <a:t>Тема тексту – це те, про що в ньому йдеться.</a:t>
            </a:r>
            <a:endParaRPr lang="ru-RU" sz="3200" b="1" dirty="0">
              <a:solidFill>
                <a:srgbClr val="00FF00"/>
              </a:solidFill>
              <a:latin typeface="Impact" panose="020B0806030902050204" pitchFamily="34" charset="0"/>
            </a:endParaRPr>
          </a:p>
        </p:txBody>
      </p:sp>
      <p:sp>
        <p:nvSpPr>
          <p:cNvPr id="4" name="Прямоугольник с двумя скругленными противолежащими углами 3"/>
          <p:cNvSpPr/>
          <p:nvPr/>
        </p:nvSpPr>
        <p:spPr>
          <a:xfrm>
            <a:off x="2685098" y="4134505"/>
            <a:ext cx="6640831" cy="18288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dirty="0" smtClean="0">
                <a:solidFill>
                  <a:srgbClr val="FFFF00"/>
                </a:solidFill>
                <a:latin typeface="Impact" panose="020B0806030902050204" pitchFamily="34" charset="0"/>
              </a:rPr>
              <a:t>Основна думка  тексту – це те головне, що автор стверджує, до чого  закликає, чого навчає.</a:t>
            </a:r>
            <a:endParaRPr lang="ru-RU" sz="3200" dirty="0">
              <a:solidFill>
                <a:srgbClr val="FFFF00"/>
              </a:solidFill>
              <a:latin typeface="Impact" panose="020B0806030902050204" pitchFamily="34" charset="0"/>
            </a:endParaRPr>
          </a:p>
        </p:txBody>
      </p:sp>
    </p:spTree>
    <p:extLst>
      <p:ext uri="{BB962C8B-B14F-4D97-AF65-F5344CB8AC3E}">
        <p14:creationId xmlns:p14="http://schemas.microsoft.com/office/powerpoint/2010/main" val="34856888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flipH="1">
            <a:off x="2274570" y="501045"/>
            <a:ext cx="8789671" cy="1077218"/>
          </a:xfrm>
          <a:prstGeom prst="rect">
            <a:avLst/>
          </a:prstGeom>
          <a:noFill/>
        </p:spPr>
        <p:txBody>
          <a:bodyPr wrap="square" rtlCol="0">
            <a:spAutoFit/>
          </a:bodyPr>
          <a:lstStyle/>
          <a:p>
            <a:pPr algn="ctr"/>
            <a:r>
              <a:rPr lang="uk-UA" sz="3200" b="1" dirty="0" smtClean="0">
                <a:solidFill>
                  <a:srgbClr val="C00000"/>
                </a:solidFill>
                <a:latin typeface="Monotype Corsiva" panose="03010101010201010101" pitchFamily="66" charset="0"/>
              </a:rPr>
              <a:t>Дослідження – </a:t>
            </a:r>
            <a:r>
              <a:rPr lang="uk-UA" sz="3200" b="1" dirty="0" err="1" smtClean="0">
                <a:solidFill>
                  <a:srgbClr val="C00000"/>
                </a:solidFill>
                <a:latin typeface="Monotype Corsiva" panose="03010101010201010101" pitchFamily="66" charset="0"/>
              </a:rPr>
              <a:t>увідповіднення</a:t>
            </a:r>
            <a:r>
              <a:rPr lang="uk-UA" sz="3200" b="1" dirty="0" smtClean="0">
                <a:solidFill>
                  <a:srgbClr val="C00000"/>
                </a:solidFill>
                <a:latin typeface="Monotype Corsiva" panose="03010101010201010101" pitchFamily="66" charset="0"/>
              </a:rPr>
              <a:t>.  </a:t>
            </a:r>
            <a:r>
              <a:rPr lang="uk-UA" sz="3200" b="1" dirty="0" err="1" smtClean="0">
                <a:solidFill>
                  <a:srgbClr val="FFC000"/>
                </a:solidFill>
                <a:latin typeface="Monotype Corsiva" panose="03010101010201010101" pitchFamily="66" charset="0"/>
              </a:rPr>
              <a:t>Увідповідніть</a:t>
            </a:r>
            <a:r>
              <a:rPr lang="uk-UA" sz="3200" b="1" dirty="0" smtClean="0">
                <a:solidFill>
                  <a:srgbClr val="FFC000"/>
                </a:solidFill>
                <a:latin typeface="Monotype Corsiva" panose="03010101010201010101" pitchFamily="66" charset="0"/>
              </a:rPr>
              <a:t>  основні ознаки тексту з характеристиками їх. </a:t>
            </a:r>
            <a:endParaRPr lang="ru-RU" sz="3200" b="1" dirty="0">
              <a:solidFill>
                <a:srgbClr val="FFC000"/>
              </a:solidFill>
              <a:latin typeface="Monotype Corsiva" panose="03010101010201010101" pitchFamily="66" charset="0"/>
            </a:endParaRPr>
          </a:p>
        </p:txBody>
      </p:sp>
      <p:sp>
        <p:nvSpPr>
          <p:cNvPr id="4" name="TextBox 3"/>
          <p:cNvSpPr txBox="1"/>
          <p:nvPr/>
        </p:nvSpPr>
        <p:spPr>
          <a:xfrm>
            <a:off x="1737360" y="1989745"/>
            <a:ext cx="3326131" cy="3108543"/>
          </a:xfrm>
          <a:prstGeom prst="rect">
            <a:avLst/>
          </a:prstGeom>
          <a:noFill/>
        </p:spPr>
        <p:txBody>
          <a:bodyPr wrap="square" rtlCol="0">
            <a:spAutoFit/>
          </a:bodyPr>
          <a:lstStyle/>
          <a:p>
            <a:r>
              <a:rPr lang="uk-UA" sz="2800" b="1" dirty="0" smtClean="0">
                <a:solidFill>
                  <a:srgbClr val="0070C0"/>
                </a:solidFill>
                <a:latin typeface="Times New Roman" panose="02020603050405020304" pitchFamily="18" charset="0"/>
                <a:cs typeface="Times New Roman" panose="02020603050405020304" pitchFamily="18" charset="0"/>
              </a:rPr>
              <a:t>1.Цілісність.</a:t>
            </a:r>
          </a:p>
          <a:p>
            <a:r>
              <a:rPr lang="uk-UA" sz="2800" b="1" dirty="0" smtClean="0">
                <a:solidFill>
                  <a:srgbClr val="0070C0"/>
                </a:solidFill>
                <a:latin typeface="Times New Roman" panose="02020603050405020304" pitchFamily="18" charset="0"/>
                <a:cs typeface="Times New Roman" panose="02020603050405020304" pitchFamily="18" charset="0"/>
              </a:rPr>
              <a:t>2.Зв’язність.</a:t>
            </a:r>
          </a:p>
          <a:p>
            <a:r>
              <a:rPr lang="uk-UA" sz="2800" b="1" dirty="0" smtClean="0">
                <a:solidFill>
                  <a:srgbClr val="0070C0"/>
                </a:solidFill>
                <a:latin typeface="Times New Roman" panose="02020603050405020304" pitchFamily="18" charset="0"/>
                <a:cs typeface="Times New Roman" panose="02020603050405020304" pitchFamily="18" charset="0"/>
              </a:rPr>
              <a:t>3.Членування.</a:t>
            </a:r>
            <a:br>
              <a:rPr lang="uk-UA" sz="2800" b="1" dirty="0" smtClean="0">
                <a:solidFill>
                  <a:srgbClr val="0070C0"/>
                </a:solidFill>
                <a:latin typeface="Times New Roman" panose="02020603050405020304" pitchFamily="18" charset="0"/>
                <a:cs typeface="Times New Roman" panose="02020603050405020304" pitchFamily="18" charset="0"/>
              </a:rPr>
            </a:br>
            <a:r>
              <a:rPr lang="uk-UA" sz="2800" b="1" dirty="0" smtClean="0">
                <a:solidFill>
                  <a:srgbClr val="0070C0"/>
                </a:solidFill>
                <a:latin typeface="Times New Roman" panose="02020603050405020304" pitchFamily="18" charset="0"/>
                <a:cs typeface="Times New Roman" panose="02020603050405020304" pitchFamily="18" charset="0"/>
              </a:rPr>
              <a:t>4.Інформативність.</a:t>
            </a:r>
          </a:p>
          <a:p>
            <a:r>
              <a:rPr lang="uk-UA" sz="2800" b="1" dirty="0" smtClean="0">
                <a:solidFill>
                  <a:srgbClr val="0070C0"/>
                </a:solidFill>
                <a:latin typeface="Times New Roman" panose="02020603050405020304" pitchFamily="18" charset="0"/>
                <a:cs typeface="Times New Roman" panose="02020603050405020304" pitchFamily="18" charset="0"/>
              </a:rPr>
              <a:t>5. Структурно-смислова  завершеність.</a:t>
            </a:r>
            <a:endParaRPr lang="ru-RU" sz="2800" b="1" dirty="0">
              <a:solidFill>
                <a:srgbClr val="0070C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5063491" y="1578264"/>
            <a:ext cx="6332220" cy="4401205"/>
          </a:xfrm>
          <a:prstGeom prst="rect">
            <a:avLst/>
          </a:prstGeom>
          <a:noFill/>
        </p:spPr>
        <p:txBody>
          <a:bodyPr wrap="square" rtlCol="0">
            <a:spAutoFit/>
          </a:bodyPr>
          <a:lstStyle/>
          <a:p>
            <a:pPr indent="288000"/>
            <a:r>
              <a:rPr lang="uk-UA" sz="2800" b="1" dirty="0" smtClean="0">
                <a:solidFill>
                  <a:srgbClr val="7030A0"/>
                </a:solidFill>
                <a:latin typeface="Times New Roman" panose="02020603050405020304" pitchFamily="18" charset="0"/>
                <a:cs typeface="Times New Roman" panose="02020603050405020304" pitchFamily="18" charset="0"/>
              </a:rPr>
              <a:t>А. </a:t>
            </a:r>
            <a:r>
              <a:rPr lang="uk-UA" sz="2800" b="1" dirty="0">
                <a:solidFill>
                  <a:srgbClr val="7030A0"/>
                </a:solidFill>
                <a:latin typeface="Times New Roman" panose="02020603050405020304" pitchFamily="18" charset="0"/>
                <a:cs typeface="Times New Roman" panose="02020603050405020304" pitchFamily="18" charset="0"/>
              </a:rPr>
              <a:t>Р</a:t>
            </a:r>
            <a:r>
              <a:rPr lang="uk-UA" sz="2800" b="1" dirty="0" smtClean="0">
                <a:solidFill>
                  <a:srgbClr val="7030A0"/>
                </a:solidFill>
                <a:latin typeface="Times New Roman" panose="02020603050405020304" pitchFamily="18" charset="0"/>
                <a:cs typeface="Times New Roman" panose="02020603050405020304" pitchFamily="18" charset="0"/>
              </a:rPr>
              <a:t>озбиття тексту на його можливі  частини (теми і мікротеми).</a:t>
            </a:r>
          </a:p>
          <a:p>
            <a:pPr indent="288000"/>
            <a:r>
              <a:rPr lang="uk-UA" sz="2800" b="1" dirty="0" smtClean="0">
                <a:solidFill>
                  <a:srgbClr val="7030A0"/>
                </a:solidFill>
                <a:latin typeface="Times New Roman" panose="02020603050405020304" pitchFamily="18" charset="0"/>
                <a:cs typeface="Times New Roman" panose="02020603050405020304" pitchFamily="18" charset="0"/>
              </a:rPr>
              <a:t>Б. Тісний взаємозв’язок складників  тексту, єдність теми його.</a:t>
            </a:r>
          </a:p>
          <a:p>
            <a:pPr indent="288000"/>
            <a:r>
              <a:rPr lang="uk-UA" sz="2800" b="1" dirty="0" smtClean="0">
                <a:solidFill>
                  <a:srgbClr val="7030A0"/>
                </a:solidFill>
                <a:latin typeface="Times New Roman" panose="02020603050405020304" pitchFamily="18" charset="0"/>
                <a:cs typeface="Times New Roman" panose="02020603050405020304" pitchFamily="18" charset="0"/>
              </a:rPr>
              <a:t>В. Викінченість його.</a:t>
            </a:r>
          </a:p>
          <a:p>
            <a:pPr indent="288000"/>
            <a:r>
              <a:rPr lang="uk-UA" sz="2800" b="1" dirty="0" smtClean="0">
                <a:solidFill>
                  <a:srgbClr val="7030A0"/>
                </a:solidFill>
                <a:latin typeface="Times New Roman" panose="02020603050405020304" pitchFamily="18" charset="0"/>
                <a:cs typeface="Times New Roman" panose="02020603050405020304" pitchFamily="18" charset="0"/>
              </a:rPr>
              <a:t>Г. Ступінь новизни і несподіваності.</a:t>
            </a:r>
          </a:p>
          <a:p>
            <a:pPr indent="288000"/>
            <a:r>
              <a:rPr lang="uk-UA" sz="2800" b="1" dirty="0" smtClean="0">
                <a:solidFill>
                  <a:srgbClr val="7030A0"/>
                </a:solidFill>
                <a:latin typeface="Times New Roman" panose="02020603050405020304" pitchFamily="18" charset="0"/>
                <a:cs typeface="Times New Roman" panose="02020603050405020304" pitchFamily="18" charset="0"/>
              </a:rPr>
              <a:t>Д. Передбачає логічну послідовність і взаємозалежність окремих частин тексту за допомогою різних видів зв’язку.</a:t>
            </a:r>
            <a:endParaRPr lang="ru-RU"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66143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82091" y="1204437"/>
            <a:ext cx="3444240" cy="3539430"/>
          </a:xfrm>
          <a:prstGeom prst="rect">
            <a:avLst/>
          </a:prstGeom>
        </p:spPr>
        <p:txBody>
          <a:bodyPr wrap="square">
            <a:spAutoFit/>
          </a:bodyPr>
          <a:lstStyle/>
          <a:p>
            <a:r>
              <a:rPr lang="ru-RU" sz="3200" b="1" dirty="0" smtClean="0">
                <a:solidFill>
                  <a:srgbClr val="7030A0"/>
                </a:solidFill>
                <a:latin typeface="Monotype Corsiva" panose="03010101010201010101" pitchFamily="66" charset="0"/>
              </a:rPr>
              <a:t>1.Цілісність.</a:t>
            </a:r>
          </a:p>
          <a:p>
            <a:r>
              <a:rPr lang="ru-RU" sz="3200" b="1" dirty="0" smtClean="0">
                <a:solidFill>
                  <a:srgbClr val="7030A0"/>
                </a:solidFill>
                <a:latin typeface="Monotype Corsiva" panose="03010101010201010101" pitchFamily="66" charset="0"/>
              </a:rPr>
              <a:t>2.Зв’язність.</a:t>
            </a:r>
          </a:p>
          <a:p>
            <a:r>
              <a:rPr lang="ru-RU" sz="3200" b="1" dirty="0" smtClean="0">
                <a:solidFill>
                  <a:srgbClr val="7030A0"/>
                </a:solidFill>
                <a:latin typeface="Monotype Corsiva" panose="03010101010201010101" pitchFamily="66" charset="0"/>
              </a:rPr>
              <a:t>3.Членування.</a:t>
            </a:r>
            <a:br>
              <a:rPr lang="ru-RU" sz="3200" b="1" dirty="0" smtClean="0">
                <a:solidFill>
                  <a:srgbClr val="7030A0"/>
                </a:solidFill>
                <a:latin typeface="Monotype Corsiva" panose="03010101010201010101" pitchFamily="66" charset="0"/>
              </a:rPr>
            </a:br>
            <a:r>
              <a:rPr lang="ru-RU" sz="3200" b="1" dirty="0" smtClean="0">
                <a:solidFill>
                  <a:srgbClr val="7030A0"/>
                </a:solidFill>
                <a:latin typeface="Monotype Corsiva" panose="03010101010201010101" pitchFamily="66" charset="0"/>
              </a:rPr>
              <a:t>4.Інформативність.</a:t>
            </a:r>
          </a:p>
          <a:p>
            <a:r>
              <a:rPr lang="ru-RU" sz="3200" b="1" dirty="0" smtClean="0">
                <a:solidFill>
                  <a:srgbClr val="7030A0"/>
                </a:solidFill>
                <a:latin typeface="Monotype Corsiva" panose="03010101010201010101" pitchFamily="66" charset="0"/>
              </a:rPr>
              <a:t>5. Структурно-</a:t>
            </a:r>
            <a:r>
              <a:rPr lang="ru-RU" sz="3200" b="1" dirty="0" err="1" smtClean="0">
                <a:solidFill>
                  <a:srgbClr val="7030A0"/>
                </a:solidFill>
                <a:latin typeface="Monotype Corsiva" panose="03010101010201010101" pitchFamily="66" charset="0"/>
              </a:rPr>
              <a:t>смислова</a:t>
            </a:r>
            <a:r>
              <a:rPr lang="ru-RU" sz="3200" b="1" dirty="0" smtClean="0">
                <a:solidFill>
                  <a:srgbClr val="7030A0"/>
                </a:solidFill>
                <a:latin typeface="Monotype Corsiva" panose="03010101010201010101" pitchFamily="66" charset="0"/>
              </a:rPr>
              <a:t>  </a:t>
            </a:r>
            <a:r>
              <a:rPr lang="ru-RU" sz="3200" b="1" dirty="0" err="1" smtClean="0">
                <a:solidFill>
                  <a:srgbClr val="7030A0"/>
                </a:solidFill>
                <a:latin typeface="Monotype Corsiva" panose="03010101010201010101" pitchFamily="66" charset="0"/>
              </a:rPr>
              <a:t>завершеність</a:t>
            </a:r>
            <a:r>
              <a:rPr lang="ru-RU" sz="3200" b="1" dirty="0" smtClean="0">
                <a:solidFill>
                  <a:srgbClr val="7030A0"/>
                </a:solidFill>
                <a:latin typeface="Monotype Corsiva" panose="03010101010201010101" pitchFamily="66" charset="0"/>
              </a:rPr>
              <a:t>.</a:t>
            </a:r>
            <a:endParaRPr lang="ru-RU" sz="3200" b="1" dirty="0">
              <a:solidFill>
                <a:srgbClr val="7030A0"/>
              </a:solidFill>
              <a:latin typeface="Monotype Corsiva" panose="03010101010201010101" pitchFamily="66" charset="0"/>
            </a:endParaRPr>
          </a:p>
        </p:txBody>
      </p:sp>
      <p:sp>
        <p:nvSpPr>
          <p:cNvPr id="4" name="TextBox 3"/>
          <p:cNvSpPr txBox="1"/>
          <p:nvPr/>
        </p:nvSpPr>
        <p:spPr>
          <a:xfrm>
            <a:off x="5040629" y="590790"/>
            <a:ext cx="6297931" cy="5293757"/>
          </a:xfrm>
          <a:prstGeom prst="rect">
            <a:avLst/>
          </a:prstGeom>
          <a:noFill/>
        </p:spPr>
        <p:txBody>
          <a:bodyPr wrap="square" rtlCol="0">
            <a:spAutoFit/>
          </a:bodyPr>
          <a:lstStyle/>
          <a:p>
            <a:pPr indent="324000"/>
            <a:r>
              <a:rPr lang="uk-UA" sz="3200" b="1" dirty="0" smtClean="0">
                <a:solidFill>
                  <a:srgbClr val="7030A0"/>
                </a:solidFill>
                <a:latin typeface="Monotype Corsiva" panose="03010101010201010101" pitchFamily="66" charset="0"/>
              </a:rPr>
              <a:t>1.Тісний взаємозв’язок складників тексту, єдність  теми його.</a:t>
            </a:r>
          </a:p>
          <a:p>
            <a:pPr indent="324000"/>
            <a:r>
              <a:rPr lang="uk-UA" sz="3200" b="1" dirty="0" smtClean="0">
                <a:solidFill>
                  <a:srgbClr val="7030A0"/>
                </a:solidFill>
                <a:latin typeface="Monotype Corsiva" panose="03010101010201010101" pitchFamily="66" charset="0"/>
              </a:rPr>
              <a:t>2. Передбачає логічну послідовність і взаємозалежність окремих частин  тексту за допомогою  різних видів зв’язку.</a:t>
            </a:r>
          </a:p>
          <a:p>
            <a:pPr indent="324000"/>
            <a:r>
              <a:rPr lang="uk-UA" sz="3200" b="1" dirty="0" smtClean="0">
                <a:solidFill>
                  <a:srgbClr val="7030A0"/>
                </a:solidFill>
                <a:latin typeface="Monotype Corsiva" panose="03010101010201010101" pitchFamily="66" charset="0"/>
              </a:rPr>
              <a:t>3. Розбиття  тексту на його можливі частини (теми і мікротеми).</a:t>
            </a:r>
          </a:p>
          <a:p>
            <a:pPr indent="324000"/>
            <a:r>
              <a:rPr lang="uk-UA" sz="3200" b="1" dirty="0" smtClean="0">
                <a:solidFill>
                  <a:srgbClr val="7030A0"/>
                </a:solidFill>
                <a:latin typeface="Monotype Corsiva" panose="03010101010201010101" pitchFamily="66" charset="0"/>
              </a:rPr>
              <a:t>4. Ступінь новизни і несподіваності.</a:t>
            </a:r>
          </a:p>
          <a:p>
            <a:pPr indent="324000"/>
            <a:r>
              <a:rPr lang="uk-UA" sz="3200" b="1" dirty="0" smtClean="0">
                <a:solidFill>
                  <a:srgbClr val="7030A0"/>
                </a:solidFill>
                <a:latin typeface="Monotype Corsiva" panose="03010101010201010101" pitchFamily="66" charset="0"/>
              </a:rPr>
              <a:t>5. Викінченість його.</a:t>
            </a:r>
          </a:p>
          <a:p>
            <a:endParaRPr lang="ru-RU" dirty="0"/>
          </a:p>
        </p:txBody>
      </p:sp>
    </p:spTree>
    <p:extLst>
      <p:ext uri="{BB962C8B-B14F-4D97-AF65-F5344CB8AC3E}">
        <p14:creationId xmlns:p14="http://schemas.microsoft.com/office/powerpoint/2010/main" val="11400475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17270" y="3509011"/>
            <a:ext cx="8789671" cy="2123658"/>
          </a:xfrm>
          <a:prstGeom prst="rect">
            <a:avLst/>
          </a:prstGeom>
          <a:noFill/>
        </p:spPr>
        <p:txBody>
          <a:bodyPr wrap="square" rtlCol="0">
            <a:spAutoFit/>
          </a:bodyPr>
          <a:lstStyle/>
          <a:p>
            <a:pPr indent="360000" algn="ctr"/>
            <a:r>
              <a:rPr lang="uk-UA" sz="3600" b="1" dirty="0" smtClean="0">
                <a:solidFill>
                  <a:srgbClr val="C00000"/>
                </a:solidFill>
                <a:latin typeface="Monotype Corsiva" panose="03010101010201010101" pitchFamily="66" charset="0"/>
              </a:rPr>
              <a:t>Проблемне питання. </a:t>
            </a:r>
            <a:r>
              <a:rPr lang="uk-UA" sz="2800" b="1" dirty="0" smtClean="0">
                <a:solidFill>
                  <a:schemeClr val="accent6">
                    <a:lumMod val="75000"/>
                  </a:schemeClr>
                </a:solidFill>
                <a:latin typeface="Arial Narrow" panose="020B0606020202030204" pitchFamily="34" charset="0"/>
              </a:rPr>
              <a:t>Чи згодні ви з твердженням: </a:t>
            </a:r>
            <a:r>
              <a:rPr lang="uk-UA" sz="2800" b="1" dirty="0" smtClean="0">
                <a:latin typeface="Arial Narrow" panose="020B0606020202030204" pitchFamily="34" charset="0"/>
              </a:rPr>
              <a:t>  </a:t>
            </a:r>
            <a:r>
              <a:rPr lang="uk-UA" sz="3200" b="1" dirty="0" smtClean="0">
                <a:solidFill>
                  <a:srgbClr val="7030A0"/>
                </a:solidFill>
                <a:latin typeface="Bahnschrift SemiBold Condensed" panose="020B0502040204020203" pitchFamily="34" charset="0"/>
              </a:rPr>
              <a:t>Заголовок – це своєрідна  вивіска тексту, і чим  вона яскравіша,  тим більше  гарантії,  що  матеріал буде прочитано?  </a:t>
            </a:r>
            <a:r>
              <a:rPr lang="uk-UA" sz="2800" b="1" dirty="0" smtClean="0">
                <a:solidFill>
                  <a:schemeClr val="accent6">
                    <a:lumMod val="75000"/>
                  </a:schemeClr>
                </a:solidFill>
                <a:latin typeface="Arial Narrow" panose="020B0606020202030204" pitchFamily="34" charset="0"/>
              </a:rPr>
              <a:t>Доведіть чи спростуйте  його.</a:t>
            </a:r>
            <a:endParaRPr lang="ru-RU" sz="2800" b="1" dirty="0">
              <a:solidFill>
                <a:schemeClr val="accent6">
                  <a:lumMod val="75000"/>
                </a:schemeClr>
              </a:solidFill>
              <a:latin typeface="Arial Narrow" panose="020B0606020202030204" pitchFamily="34" charset="0"/>
            </a:endParaRPr>
          </a:p>
        </p:txBody>
      </p:sp>
      <p:pic>
        <p:nvPicPr>
          <p:cNvPr id="4" name="Рисунок 3"/>
          <p:cNvPicPr>
            <a:picLocks noChangeAspect="1"/>
          </p:cNvPicPr>
          <p:nvPr/>
        </p:nvPicPr>
        <p:blipFill>
          <a:blip r:embed="rId2"/>
          <a:stretch>
            <a:fillRect/>
          </a:stretch>
        </p:blipFill>
        <p:spPr>
          <a:xfrm>
            <a:off x="2733675" y="429886"/>
            <a:ext cx="2766060" cy="3097987"/>
          </a:xfrm>
          <a:prstGeom prst="rect">
            <a:avLst/>
          </a:prstGeom>
        </p:spPr>
      </p:pic>
      <p:pic>
        <p:nvPicPr>
          <p:cNvPr id="5" name="Рисунок 4"/>
          <p:cNvPicPr>
            <a:picLocks noChangeAspect="1"/>
          </p:cNvPicPr>
          <p:nvPr/>
        </p:nvPicPr>
        <p:blipFill>
          <a:blip r:embed="rId3"/>
          <a:stretch>
            <a:fillRect/>
          </a:stretch>
        </p:blipFill>
        <p:spPr>
          <a:xfrm>
            <a:off x="7391400" y="607278"/>
            <a:ext cx="3429000" cy="2743200"/>
          </a:xfrm>
          <a:prstGeom prst="rect">
            <a:avLst/>
          </a:prstGeom>
        </p:spPr>
      </p:pic>
    </p:spTree>
    <p:extLst>
      <p:ext uri="{BB962C8B-B14F-4D97-AF65-F5344CB8AC3E}">
        <p14:creationId xmlns:p14="http://schemas.microsoft.com/office/powerpoint/2010/main" val="10439034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7400" y="262891"/>
            <a:ext cx="9372600" cy="1446550"/>
          </a:xfrm>
          <a:prstGeom prst="rect">
            <a:avLst/>
          </a:prstGeom>
          <a:noFill/>
        </p:spPr>
        <p:txBody>
          <a:bodyPr wrap="square" rtlCol="0">
            <a:spAutoFit/>
          </a:bodyPr>
          <a:lstStyle/>
          <a:p>
            <a:r>
              <a:rPr lang="uk-UA" sz="3200" b="1" dirty="0" smtClean="0">
                <a:solidFill>
                  <a:srgbClr val="C00000"/>
                </a:solidFill>
                <a:latin typeface="Monotype Corsiva" panose="03010101010201010101" pitchFamily="66" charset="0"/>
              </a:rPr>
              <a:t>Дослідження-класифікація.  </a:t>
            </a:r>
            <a:r>
              <a:rPr lang="uk-UA" sz="2800" b="1" dirty="0" smtClean="0">
                <a:solidFill>
                  <a:srgbClr val="0070C0"/>
                </a:solidFill>
                <a:latin typeface="Monotype Corsiva" panose="03010101010201010101" pitchFamily="66" charset="0"/>
              </a:rPr>
              <a:t>Прочитати  заголовки до текстів. Розподілити </a:t>
            </a:r>
            <a:r>
              <a:rPr lang="uk-UA" sz="2800" b="1" dirty="0" err="1" smtClean="0">
                <a:solidFill>
                  <a:srgbClr val="0070C0"/>
                </a:solidFill>
                <a:latin typeface="Monotype Corsiva" panose="03010101010201010101" pitchFamily="66" charset="0"/>
              </a:rPr>
              <a:t>їхза</a:t>
            </a:r>
            <a:r>
              <a:rPr lang="uk-UA" sz="2800" b="1" dirty="0" smtClean="0">
                <a:solidFill>
                  <a:srgbClr val="0070C0"/>
                </a:solidFill>
                <a:latin typeface="Monotype Corsiva" panose="03010101010201010101" pitchFamily="66" charset="0"/>
              </a:rPr>
              <a:t> групами: а) заголовки наукових праць;  б) газетні заголовки;  в) заголовки художніх творів.</a:t>
            </a:r>
            <a:endParaRPr lang="ru-RU" sz="2800" b="1" dirty="0">
              <a:solidFill>
                <a:srgbClr val="0070C0"/>
              </a:solidFill>
              <a:latin typeface="Monotype Corsiva" panose="03010101010201010101" pitchFamily="66" charset="0"/>
            </a:endParaRPr>
          </a:p>
        </p:txBody>
      </p:sp>
      <p:sp>
        <p:nvSpPr>
          <p:cNvPr id="5" name="TextBox 4"/>
          <p:cNvSpPr txBox="1"/>
          <p:nvPr/>
        </p:nvSpPr>
        <p:spPr>
          <a:xfrm>
            <a:off x="1524001" y="1495336"/>
            <a:ext cx="9715500" cy="5693866"/>
          </a:xfrm>
          <a:prstGeom prst="rect">
            <a:avLst/>
          </a:prstGeom>
          <a:noFill/>
        </p:spPr>
        <p:txBody>
          <a:bodyPr wrap="square" rtlCol="0">
            <a:spAutoFit/>
          </a:bodyPr>
          <a:lstStyle/>
          <a:p>
            <a:pPr indent="324000" algn="just"/>
            <a:r>
              <a:rPr lang="uk-UA" sz="2800" b="1" dirty="0" smtClean="0">
                <a:solidFill>
                  <a:srgbClr val="660066"/>
                </a:solidFill>
              </a:rPr>
              <a:t>Людина, яка сміється. Проблема озонового щита Землі:  міфічна чи реальна загроза?  Десять фактів із життя Коко Шанель. Якщо  захворів: це надовго?  Рослини-барвники.  Нейтронна  спектроскопія рідин.  Країна  пихатих рекордів. Тіні забутих предків.  Сучасна математика: кілька штрихів до портрета. Володарі таємниць земних надр. Чи існує біологічна  надпровідність?  Двірники землі.  Мойсей. Екскурсія до світу печер. Крок назустріч собі. Чому досі не сфотографований  електрон?  Камінний хрест. Дві долі,  або Дещо з історії  фотографії. Подвійне коло. </a:t>
            </a:r>
            <a:r>
              <a:rPr lang="uk-UA" sz="2800" b="1" dirty="0">
                <a:solidFill>
                  <a:srgbClr val="660066"/>
                </a:solidFill>
              </a:rPr>
              <a:t>С</a:t>
            </a:r>
            <a:r>
              <a:rPr lang="uk-UA" sz="2800" b="1" dirty="0" smtClean="0">
                <a:solidFill>
                  <a:srgbClr val="660066"/>
                </a:solidFill>
              </a:rPr>
              <a:t>тилет чи </a:t>
            </a:r>
            <a:r>
              <a:rPr lang="uk-UA" sz="2800" b="1" dirty="0" err="1" smtClean="0">
                <a:solidFill>
                  <a:srgbClr val="660066"/>
                </a:solidFill>
              </a:rPr>
              <a:t>стилос</a:t>
            </a:r>
            <a:r>
              <a:rPr lang="uk-UA" sz="2800" b="1" dirty="0" smtClean="0">
                <a:solidFill>
                  <a:srgbClr val="660066"/>
                </a:solidFill>
              </a:rPr>
              <a:t>?  Тим, хто хоче стати успішним.  </a:t>
            </a:r>
            <a:endParaRPr lang="ru-RU" sz="2800" b="1" dirty="0">
              <a:solidFill>
                <a:srgbClr val="660066"/>
              </a:solidFill>
            </a:endParaRPr>
          </a:p>
        </p:txBody>
      </p:sp>
    </p:spTree>
    <p:extLst>
      <p:ext uri="{BB962C8B-B14F-4D97-AF65-F5344CB8AC3E}">
        <p14:creationId xmlns:p14="http://schemas.microsoft.com/office/powerpoint/2010/main" val="303212012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43149" y="628651"/>
            <a:ext cx="8812531" cy="584775"/>
          </a:xfrm>
          <a:prstGeom prst="rect">
            <a:avLst/>
          </a:prstGeom>
          <a:noFill/>
        </p:spPr>
        <p:txBody>
          <a:bodyPr wrap="square" rtlCol="0">
            <a:spAutoFit/>
          </a:bodyPr>
          <a:lstStyle/>
          <a:p>
            <a:r>
              <a:rPr lang="uk-UA" sz="3200" b="1" dirty="0" err="1" smtClean="0">
                <a:solidFill>
                  <a:srgbClr val="C00000"/>
                </a:solidFill>
                <a:latin typeface="Monotype Corsiva" panose="03010101010201010101" pitchFamily="66" charset="0"/>
              </a:rPr>
              <a:t>Дослідіть</a:t>
            </a:r>
            <a:r>
              <a:rPr lang="uk-UA" sz="3200" b="1" dirty="0" smtClean="0">
                <a:solidFill>
                  <a:srgbClr val="C00000"/>
                </a:solidFill>
                <a:latin typeface="Monotype Corsiva" panose="03010101010201010101" pitchFamily="66" charset="0"/>
              </a:rPr>
              <a:t> функцію заголовків,  скориставшись схемою.</a:t>
            </a:r>
            <a:endParaRPr lang="ru-RU" sz="3200" b="1" dirty="0">
              <a:solidFill>
                <a:srgbClr val="C00000"/>
              </a:solidFill>
              <a:latin typeface="Monotype Corsiva" panose="03010101010201010101" pitchFamily="66" charset="0"/>
            </a:endParaRPr>
          </a:p>
        </p:txBody>
      </p:sp>
      <p:sp>
        <p:nvSpPr>
          <p:cNvPr id="4" name="Прямоугольник с двумя усеченными противолежащими углами 3"/>
          <p:cNvSpPr/>
          <p:nvPr/>
        </p:nvSpPr>
        <p:spPr>
          <a:xfrm>
            <a:off x="1885951" y="1668780"/>
            <a:ext cx="914400" cy="371475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3200" b="1" dirty="0" smtClean="0">
                <a:solidFill>
                  <a:srgbClr val="FFFF00"/>
                </a:solidFill>
              </a:rPr>
              <a:t>Функції  заголовків</a:t>
            </a:r>
            <a:endParaRPr lang="ru-RU" sz="3200" b="1" dirty="0">
              <a:solidFill>
                <a:srgbClr val="FFFF00"/>
              </a:solidFill>
            </a:endParaRPr>
          </a:p>
        </p:txBody>
      </p:sp>
      <p:sp>
        <p:nvSpPr>
          <p:cNvPr id="5" name="Прямоугольник с двумя усеченными противолежащими углами 4"/>
          <p:cNvSpPr/>
          <p:nvPr/>
        </p:nvSpPr>
        <p:spPr>
          <a:xfrm>
            <a:off x="4994911" y="1215492"/>
            <a:ext cx="4290060" cy="55083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smtClean="0">
                <a:solidFill>
                  <a:srgbClr val="002060"/>
                </a:solidFill>
                <a:latin typeface="Bahnschrift SemiBold Condensed" panose="020B0502040204020203" pitchFamily="34" charset="0"/>
              </a:rPr>
              <a:t>Зацікавлюють читача</a:t>
            </a:r>
            <a:endParaRPr lang="ru-RU" sz="2800" b="1" dirty="0">
              <a:solidFill>
                <a:srgbClr val="002060"/>
              </a:solidFill>
              <a:latin typeface="Bahnschrift SemiBold Condensed" panose="020B0502040204020203" pitchFamily="34" charset="0"/>
            </a:endParaRPr>
          </a:p>
        </p:txBody>
      </p:sp>
      <p:sp>
        <p:nvSpPr>
          <p:cNvPr id="6" name="Прямоугольник с двумя усеченными противолежащими углами 5"/>
          <p:cNvSpPr/>
          <p:nvPr/>
        </p:nvSpPr>
        <p:spPr>
          <a:xfrm>
            <a:off x="4994911" y="1966106"/>
            <a:ext cx="4290060" cy="48940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smtClean="0">
                <a:solidFill>
                  <a:srgbClr val="002060"/>
                </a:solidFill>
                <a:latin typeface="Bahnschrift SemiBold Condensed" panose="020B0502040204020203" pitchFamily="34" charset="0"/>
              </a:rPr>
              <a:t>Передають суть матеріалу </a:t>
            </a:r>
            <a:endParaRPr lang="ru-RU" sz="2800" b="1" dirty="0">
              <a:solidFill>
                <a:srgbClr val="002060"/>
              </a:solidFill>
              <a:latin typeface="Bahnschrift SemiBold Condensed" panose="020B0502040204020203" pitchFamily="34" charset="0"/>
            </a:endParaRPr>
          </a:p>
        </p:txBody>
      </p:sp>
      <p:sp>
        <p:nvSpPr>
          <p:cNvPr id="7" name="Прямоугольник с двумя усеченными противолежащими углами 6"/>
          <p:cNvSpPr/>
          <p:nvPr/>
        </p:nvSpPr>
        <p:spPr>
          <a:xfrm>
            <a:off x="4994911" y="2730755"/>
            <a:ext cx="4290060" cy="54176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smtClean="0">
                <a:solidFill>
                  <a:srgbClr val="002060"/>
                </a:solidFill>
                <a:latin typeface="Bahnschrift SemiBold Condensed" panose="020B0502040204020203" pitchFamily="34" charset="0"/>
              </a:rPr>
              <a:t>Висувають проблему</a:t>
            </a:r>
            <a:endParaRPr lang="ru-RU" sz="2800" b="1" dirty="0">
              <a:solidFill>
                <a:srgbClr val="002060"/>
              </a:solidFill>
              <a:latin typeface="Bahnschrift SemiBold Condensed" panose="020B0502040204020203" pitchFamily="34" charset="0"/>
            </a:endParaRPr>
          </a:p>
        </p:txBody>
      </p:sp>
      <p:sp>
        <p:nvSpPr>
          <p:cNvPr id="8" name="Прямоугольник с двумя усеченными противолежащими углами 7"/>
          <p:cNvSpPr/>
          <p:nvPr/>
        </p:nvSpPr>
        <p:spPr>
          <a:xfrm>
            <a:off x="4994911" y="3418606"/>
            <a:ext cx="4290060" cy="63333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smtClean="0">
                <a:solidFill>
                  <a:srgbClr val="002060"/>
                </a:solidFill>
                <a:latin typeface="Bahnschrift SemiBold Condensed" panose="020B0502040204020203" pitchFamily="34" charset="0"/>
              </a:rPr>
              <a:t>Містять висновок тексту </a:t>
            </a:r>
            <a:endParaRPr lang="ru-RU" sz="2800" b="1" dirty="0">
              <a:solidFill>
                <a:srgbClr val="002060"/>
              </a:solidFill>
              <a:latin typeface="Bahnschrift SemiBold Condensed" panose="020B0502040204020203" pitchFamily="34" charset="0"/>
            </a:endParaRPr>
          </a:p>
        </p:txBody>
      </p:sp>
      <p:sp>
        <p:nvSpPr>
          <p:cNvPr id="9" name="Прямоугольник с двумя усеченными противолежащими углами 8"/>
          <p:cNvSpPr/>
          <p:nvPr/>
        </p:nvSpPr>
        <p:spPr>
          <a:xfrm>
            <a:off x="5036821" y="4261462"/>
            <a:ext cx="4248151" cy="593438"/>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solidFill>
                  <a:srgbClr val="002060"/>
                </a:solidFill>
                <a:latin typeface="Bahnschrift SemiBold Condensed" panose="020B0502040204020203" pitchFamily="34" charset="0"/>
              </a:rPr>
              <a:t>Дають поради</a:t>
            </a:r>
            <a:endParaRPr lang="ru-RU" sz="2800" dirty="0">
              <a:solidFill>
                <a:srgbClr val="002060"/>
              </a:solidFill>
              <a:latin typeface="Bahnschrift SemiBold Condensed" panose="020B0502040204020203" pitchFamily="34" charset="0"/>
            </a:endParaRPr>
          </a:p>
        </p:txBody>
      </p:sp>
      <p:sp>
        <p:nvSpPr>
          <p:cNvPr id="10" name="Прямоугольник с двумя усеченными противолежащими углами 9"/>
          <p:cNvSpPr/>
          <p:nvPr/>
        </p:nvSpPr>
        <p:spPr>
          <a:xfrm>
            <a:off x="10115551" y="4114802"/>
            <a:ext cx="45719" cy="45719"/>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с двумя усеченными противолежащими углами 10"/>
          <p:cNvSpPr/>
          <p:nvPr/>
        </p:nvSpPr>
        <p:spPr>
          <a:xfrm>
            <a:off x="5033011" y="5064427"/>
            <a:ext cx="4251960" cy="654628"/>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solidFill>
                  <a:srgbClr val="002060"/>
                </a:solidFill>
                <a:latin typeface="Bahnschrift SemiBold Condensed" panose="020B0502040204020203" pitchFamily="34" charset="0"/>
              </a:rPr>
              <a:t>Прогнозують події </a:t>
            </a:r>
            <a:endParaRPr lang="ru-RU" sz="2800" dirty="0">
              <a:solidFill>
                <a:srgbClr val="002060"/>
              </a:solidFill>
              <a:latin typeface="Bahnschrift SemiBold Condensed" panose="020B0502040204020203" pitchFamily="34" charset="0"/>
            </a:endParaRPr>
          </a:p>
        </p:txBody>
      </p:sp>
      <p:sp>
        <p:nvSpPr>
          <p:cNvPr id="12" name="Стрелка вправо 11"/>
          <p:cNvSpPr/>
          <p:nvPr/>
        </p:nvSpPr>
        <p:spPr>
          <a:xfrm>
            <a:off x="3707892" y="134744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a:off x="3707892" y="201672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право 13"/>
          <p:cNvSpPr/>
          <p:nvPr/>
        </p:nvSpPr>
        <p:spPr>
          <a:xfrm>
            <a:off x="3732656" y="278788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3707892" y="349295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a:off x="3707892" y="43370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p:cNvSpPr/>
          <p:nvPr/>
        </p:nvSpPr>
        <p:spPr>
          <a:xfrm>
            <a:off x="3688840" y="514942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777231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91691" y="331471"/>
            <a:ext cx="8938260" cy="1384995"/>
          </a:xfrm>
          <a:prstGeom prst="rect">
            <a:avLst/>
          </a:prstGeom>
          <a:noFill/>
        </p:spPr>
        <p:txBody>
          <a:bodyPr wrap="square" rtlCol="0">
            <a:spAutoFit/>
          </a:bodyPr>
          <a:lstStyle/>
          <a:p>
            <a:pPr algn="ctr"/>
            <a:r>
              <a:rPr lang="uk-UA" sz="2800" b="1" dirty="0" smtClean="0">
                <a:solidFill>
                  <a:srgbClr val="C00000"/>
                </a:solidFill>
                <a:latin typeface="Monotype Corsiva" panose="03010101010201010101" pitchFamily="66" charset="0"/>
              </a:rPr>
              <a:t>Дослідження-відновлення.  </a:t>
            </a:r>
            <a:r>
              <a:rPr lang="uk-UA" sz="2800" b="1" dirty="0" smtClean="0">
                <a:solidFill>
                  <a:srgbClr val="660066"/>
                </a:solidFill>
                <a:latin typeface="Monotype Corsiva" panose="03010101010201010101" pitchFamily="66" charset="0"/>
              </a:rPr>
              <a:t>Прочитайте речення. </a:t>
            </a:r>
            <a:r>
              <a:rPr lang="uk-UA" sz="2800" b="1" dirty="0" err="1" smtClean="0">
                <a:solidFill>
                  <a:srgbClr val="660066"/>
                </a:solidFill>
                <a:latin typeface="Monotype Corsiva" panose="03010101010201010101" pitchFamily="66" charset="0"/>
              </a:rPr>
              <a:t>Дослідіть</a:t>
            </a:r>
            <a:r>
              <a:rPr lang="uk-UA" sz="2800" b="1" dirty="0" smtClean="0">
                <a:solidFill>
                  <a:srgbClr val="660066"/>
                </a:solidFill>
                <a:latin typeface="Monotype Corsiva" panose="03010101010201010101" pitchFamily="66" charset="0"/>
              </a:rPr>
              <a:t>, чи становлять вони текст. Який  критерій тексту порушено?  Відновіть  текст, </a:t>
            </a:r>
            <a:r>
              <a:rPr lang="uk-UA" sz="2800" b="1" dirty="0" err="1" smtClean="0">
                <a:solidFill>
                  <a:srgbClr val="660066"/>
                </a:solidFill>
                <a:latin typeface="Monotype Corsiva" panose="03010101010201010101" pitchFamily="66" charset="0"/>
              </a:rPr>
              <a:t>упослідовнивши</a:t>
            </a:r>
            <a:r>
              <a:rPr lang="uk-UA" sz="2800" b="1" dirty="0" smtClean="0">
                <a:solidFill>
                  <a:srgbClr val="660066"/>
                </a:solidFill>
                <a:latin typeface="Monotype Corsiva" panose="03010101010201010101" pitchFamily="66" charset="0"/>
              </a:rPr>
              <a:t>  речення. </a:t>
            </a:r>
            <a:endParaRPr lang="ru-RU" sz="2800" b="1" dirty="0">
              <a:solidFill>
                <a:srgbClr val="660066"/>
              </a:solidFill>
              <a:latin typeface="Monotype Corsiva" panose="03010101010201010101" pitchFamily="66" charset="0"/>
            </a:endParaRPr>
          </a:p>
        </p:txBody>
      </p:sp>
      <p:sp>
        <p:nvSpPr>
          <p:cNvPr id="4" name="TextBox 3"/>
          <p:cNvSpPr txBox="1"/>
          <p:nvPr/>
        </p:nvSpPr>
        <p:spPr>
          <a:xfrm>
            <a:off x="1371600" y="1579306"/>
            <a:ext cx="10001251" cy="4524315"/>
          </a:xfrm>
          <a:prstGeom prst="rect">
            <a:avLst/>
          </a:prstGeom>
          <a:noFill/>
        </p:spPr>
        <p:txBody>
          <a:bodyPr wrap="square" rtlCol="0">
            <a:spAutoFit/>
          </a:bodyPr>
          <a:lstStyle/>
          <a:p>
            <a:pPr indent="324000" algn="just"/>
            <a:r>
              <a:rPr lang="uk-UA" sz="2400" b="1" dirty="0" smtClean="0">
                <a:solidFill>
                  <a:srgbClr val="0000CC"/>
                </a:solidFill>
                <a:latin typeface="Times New Roman" panose="02020603050405020304" pitchFamily="18" charset="0"/>
                <a:cs typeface="Times New Roman" panose="02020603050405020304" pitchFamily="18" charset="0"/>
              </a:rPr>
              <a:t>(1) Для композитора то був, мабуть, найцінніший сувенір:  незвична манера виконання,  неймовірної краси голос, ледь помітний акцент співачки і високий професіоналізм. (2) Змінюється час, змінюється мода на пісні  та виконавців. (3) Щороку  в березні згадуємо про композиторів  Володимира Івасюка, Ігоря Білозіра  та співачку Квітку </a:t>
            </a:r>
            <a:r>
              <a:rPr lang="uk-UA" sz="2400" b="1" dirty="0" err="1" smtClean="0">
                <a:solidFill>
                  <a:srgbClr val="0000CC"/>
                </a:solidFill>
                <a:latin typeface="Times New Roman" panose="02020603050405020304" pitchFamily="18" charset="0"/>
                <a:cs typeface="Times New Roman" panose="02020603050405020304" pitchFamily="18" charset="0"/>
              </a:rPr>
              <a:t>Цісик</a:t>
            </a:r>
            <a:r>
              <a:rPr lang="uk-UA" sz="2400" b="1" dirty="0" smtClean="0">
                <a:solidFill>
                  <a:srgbClr val="0000CC"/>
                </a:solidFill>
                <a:latin typeface="Times New Roman" panose="02020603050405020304" pitchFamily="18" charset="0"/>
                <a:cs typeface="Times New Roman" panose="02020603050405020304" pitchFamily="18" charset="0"/>
              </a:rPr>
              <a:t>. (4)На жаль,   із приводу </a:t>
            </a:r>
            <a:r>
              <a:rPr lang="uk-UA" sz="2400" b="1" dirty="0" err="1" smtClean="0">
                <a:solidFill>
                  <a:srgbClr val="0000CC"/>
                </a:solidFill>
                <a:latin typeface="Times New Roman" panose="02020603050405020304" pitchFamily="18" charset="0"/>
                <a:cs typeface="Times New Roman" panose="02020603050405020304" pitchFamily="18" charset="0"/>
              </a:rPr>
              <a:t>іхньої</a:t>
            </a:r>
            <a:r>
              <a:rPr lang="uk-UA" sz="2400" b="1" dirty="0" smtClean="0">
                <a:solidFill>
                  <a:srgbClr val="0000CC"/>
                </a:solidFill>
                <a:latin typeface="Times New Roman" panose="02020603050405020304" pitchFamily="18" charset="0"/>
                <a:cs typeface="Times New Roman" panose="02020603050405020304" pitchFamily="18" charset="0"/>
              </a:rPr>
              <a:t> передчасної смерті. (5) Але цим планам,  на жаль, не судилося  здійснитися… (6) Коли Ігор Білозір з ансамблем «Ватра» повернувся з гастролей Америкою,  він привіз аудіокасету Квітки </a:t>
            </a:r>
            <a:r>
              <a:rPr lang="uk-UA" sz="2400" b="1" dirty="0" err="1" smtClean="0">
                <a:solidFill>
                  <a:srgbClr val="0000CC"/>
                </a:solidFill>
                <a:latin typeface="Times New Roman" panose="02020603050405020304" pitchFamily="18" charset="0"/>
                <a:cs typeface="Times New Roman" panose="02020603050405020304" pitchFamily="18" charset="0"/>
              </a:rPr>
              <a:t>Цісик</a:t>
            </a:r>
            <a:r>
              <a:rPr lang="uk-UA" sz="2400" b="1" dirty="0" smtClean="0">
                <a:solidFill>
                  <a:srgbClr val="0000CC"/>
                </a:solidFill>
                <a:latin typeface="Times New Roman" panose="02020603050405020304" pitchFamily="18" charset="0"/>
                <a:cs typeface="Times New Roman" panose="02020603050405020304" pitchFamily="18" charset="0"/>
              </a:rPr>
              <a:t> «Два кольори». (7) Але  деякі з них не підвладні часові. (8) Ігор Білозір устиг познайомитися з Квіткою </a:t>
            </a:r>
            <a:r>
              <a:rPr lang="uk-UA" sz="2400" b="1" dirty="0" err="1" smtClean="0">
                <a:solidFill>
                  <a:srgbClr val="0000CC"/>
                </a:solidFill>
                <a:latin typeface="Times New Roman" panose="02020603050405020304" pitchFamily="18" charset="0"/>
                <a:cs typeface="Times New Roman" panose="02020603050405020304" pitchFamily="18" charset="0"/>
              </a:rPr>
              <a:t>Цісик</a:t>
            </a:r>
            <a:r>
              <a:rPr lang="uk-UA" sz="2400" b="1" dirty="0" smtClean="0">
                <a:solidFill>
                  <a:srgbClr val="0000CC"/>
                </a:solidFill>
                <a:latin typeface="Times New Roman" panose="02020603050405020304" pitchFamily="18" charset="0"/>
                <a:cs typeface="Times New Roman" panose="02020603050405020304" pitchFamily="18" charset="0"/>
              </a:rPr>
              <a:t>,  йому </a:t>
            </a:r>
            <a:r>
              <a:rPr lang="uk-UA" sz="2400" b="1" dirty="0" err="1" smtClean="0">
                <a:solidFill>
                  <a:srgbClr val="0000CC"/>
                </a:solidFill>
                <a:latin typeface="Times New Roman" panose="02020603050405020304" pitchFamily="18" charset="0"/>
                <a:cs typeface="Times New Roman" panose="02020603050405020304" pitchFamily="18" charset="0"/>
              </a:rPr>
              <a:t>еавіть</a:t>
            </a:r>
            <a:r>
              <a:rPr lang="uk-UA" sz="2400" b="1" dirty="0" smtClean="0">
                <a:solidFill>
                  <a:srgbClr val="0000CC"/>
                </a:solidFill>
                <a:latin typeface="Times New Roman" panose="02020603050405020304" pitchFamily="18" charset="0"/>
                <a:cs typeface="Times New Roman" panose="02020603050405020304" pitchFamily="18" charset="0"/>
              </a:rPr>
              <a:t> пощастило домовитися про перші спільні  гастролі в Україні. (9) Їхні долі дивовижним чином переплелися (О. </a:t>
            </a:r>
            <a:r>
              <a:rPr lang="uk-UA" sz="2400" b="1" dirty="0" err="1" smtClean="0">
                <a:solidFill>
                  <a:srgbClr val="0000CC"/>
                </a:solidFill>
                <a:latin typeface="Times New Roman" panose="02020603050405020304" pitchFamily="18" charset="0"/>
                <a:cs typeface="Times New Roman" panose="02020603050405020304" pitchFamily="18" charset="0"/>
              </a:rPr>
              <a:t>Чаус</a:t>
            </a:r>
            <a:r>
              <a:rPr lang="uk-UA" sz="2400" b="1" dirty="0" smtClean="0">
                <a:solidFill>
                  <a:srgbClr val="0000CC"/>
                </a:solidFill>
                <a:latin typeface="Times New Roman" panose="02020603050405020304" pitchFamily="18" charset="0"/>
                <a:cs typeface="Times New Roman" panose="02020603050405020304" pitchFamily="18" charset="0"/>
              </a:rPr>
              <a:t>)</a:t>
            </a:r>
            <a:endParaRPr lang="ru-RU" sz="2400" b="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487555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381500" y="2057400"/>
            <a:ext cx="3429000" cy="2743200"/>
          </a:xfrm>
          <a:prstGeom prst="rect">
            <a:avLst/>
          </a:prstGeom>
        </p:spPr>
      </p:pic>
      <p:sp>
        <p:nvSpPr>
          <p:cNvPr id="4" name="Прямоугольник 3"/>
          <p:cNvSpPr/>
          <p:nvPr/>
        </p:nvSpPr>
        <p:spPr>
          <a:xfrm>
            <a:off x="373222" y="995900"/>
            <a:ext cx="11719875" cy="1015663"/>
          </a:xfrm>
          <a:prstGeom prst="rect">
            <a:avLst/>
          </a:prstGeom>
          <a:noFill/>
        </p:spPr>
        <p:txBody>
          <a:bodyPr wrap="none" lIns="91440" tIns="45720" rIns="91440" bIns="45720">
            <a:spAutoFit/>
          </a:bodyPr>
          <a:lstStyle/>
          <a:p>
            <a:pPr algn="ctr"/>
            <a:r>
              <a:rPr lang="uk-UA" sz="6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Відповідь. 2, 7, 3, 4, 9, 6, 1, 8, 5.</a:t>
            </a:r>
            <a:endParaRPr lang="ru-RU" sz="6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TextBox 4"/>
          <p:cNvSpPr txBox="1"/>
          <p:nvPr/>
        </p:nvSpPr>
        <p:spPr>
          <a:xfrm>
            <a:off x="1325881" y="4905376"/>
            <a:ext cx="7886700" cy="1323439"/>
          </a:xfrm>
          <a:prstGeom prst="rect">
            <a:avLst/>
          </a:prstGeom>
          <a:noFill/>
        </p:spPr>
        <p:txBody>
          <a:bodyPr wrap="square" rtlCol="0">
            <a:spAutoFit/>
          </a:bodyPr>
          <a:lstStyle/>
          <a:p>
            <a:pPr indent="324000" algn="just"/>
            <a:r>
              <a:rPr lang="uk-UA" sz="4000" b="1" dirty="0" smtClean="0">
                <a:solidFill>
                  <a:srgbClr val="00FF00"/>
                </a:solidFill>
                <a:latin typeface="Bookman Old Style" panose="02050604050505020204" pitchFamily="18" charset="0"/>
              </a:rPr>
              <a:t>Якому стилеві властивий відновлений текст?</a:t>
            </a:r>
            <a:endParaRPr lang="ru-RU" sz="3600" b="1" dirty="0">
              <a:solidFill>
                <a:srgbClr val="00FF00"/>
              </a:solidFill>
              <a:latin typeface="Bookman Old Style" panose="02050604050505020204" pitchFamily="18" charset="0"/>
            </a:endParaRPr>
          </a:p>
        </p:txBody>
      </p:sp>
      <p:pic>
        <p:nvPicPr>
          <p:cNvPr id="6" name="Рисунок 5"/>
          <p:cNvPicPr>
            <a:picLocks noChangeAspect="1"/>
          </p:cNvPicPr>
          <p:nvPr/>
        </p:nvPicPr>
        <p:blipFill>
          <a:blip r:embed="rId3"/>
          <a:stretch>
            <a:fillRect/>
          </a:stretch>
        </p:blipFill>
        <p:spPr>
          <a:xfrm>
            <a:off x="3694748" y="2057401"/>
            <a:ext cx="4802505" cy="2847975"/>
          </a:xfrm>
          <a:prstGeom prst="rect">
            <a:avLst/>
          </a:prstGeom>
        </p:spPr>
      </p:pic>
    </p:spTree>
    <p:extLst>
      <p:ext uri="{BB962C8B-B14F-4D97-AF65-F5344CB8AC3E}">
        <p14:creationId xmlns:p14="http://schemas.microsoft.com/office/powerpoint/2010/main" val="127982967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92600" y="1746649"/>
            <a:ext cx="7215315" cy="1754326"/>
          </a:xfrm>
          <a:prstGeom prst="rect">
            <a:avLst/>
          </a:prstGeom>
          <a:noFill/>
        </p:spPr>
        <p:txBody>
          <a:bodyPr wrap="square" lIns="91440" tIns="45720" rIns="91440" bIns="45720">
            <a:spAutoFit/>
          </a:bodyPr>
          <a:lstStyle/>
          <a:p>
            <a:pPr algn="ctr"/>
            <a:r>
              <a:rPr lang="uk-UA" sz="5400" b="1" cap="none" spc="0" dirty="0" smtClean="0">
                <a:ln w="13462">
                  <a:solidFill>
                    <a:schemeClr val="bg1"/>
                  </a:solidFill>
                  <a:prstDash val="solid"/>
                </a:ln>
                <a:solidFill>
                  <a:srgbClr val="C00000"/>
                </a:solidFill>
                <a:effectLst>
                  <a:outerShdw dist="38100" dir="2700000" algn="bl" rotWithShape="0">
                    <a:schemeClr val="accent5"/>
                  </a:outerShdw>
                </a:effectLst>
              </a:rPr>
              <a:t>Домашнє </a:t>
            </a:r>
            <a:r>
              <a:rPr lang="uk-UA" sz="5400" b="1" cap="none" spc="0" dirty="0" smtClean="0">
                <a:ln w="13462">
                  <a:solidFill>
                    <a:schemeClr val="bg1"/>
                  </a:solidFill>
                  <a:prstDash val="solid"/>
                </a:ln>
                <a:solidFill>
                  <a:srgbClr val="C00000"/>
                </a:solidFill>
                <a:effectLst>
                  <a:outerShdw dist="38100" dir="2700000" algn="bl" rotWithShape="0">
                    <a:schemeClr val="accent5"/>
                  </a:outerShdw>
                </a:effectLst>
              </a:rPr>
              <a:t>завдання</a:t>
            </a:r>
          </a:p>
          <a:p>
            <a:pPr algn="ctr"/>
            <a:r>
              <a:rPr lang="uk-UA" sz="5400" b="1" dirty="0" smtClean="0">
                <a:ln w="13462">
                  <a:solidFill>
                    <a:schemeClr val="bg1"/>
                  </a:solidFill>
                  <a:prstDash val="solid"/>
                </a:ln>
                <a:solidFill>
                  <a:srgbClr val="C00000"/>
                </a:solidFill>
                <a:effectLst>
                  <a:outerShdw dist="38100" dir="2700000" algn="bl" rotWithShape="0">
                    <a:schemeClr val="accent5"/>
                  </a:outerShdw>
                </a:effectLst>
              </a:rPr>
              <a:t>Вправа 5 с.118</a:t>
            </a:r>
            <a:endParaRPr lang="uk-UA" sz="5400" b="1" cap="none" spc="0" dirty="0" smtClean="0">
              <a:ln w="13462">
                <a:solidFill>
                  <a:schemeClr val="bg1"/>
                </a:solidFill>
                <a:prstDash val="solid"/>
              </a:ln>
              <a:solidFill>
                <a:srgbClr val="C00000"/>
              </a:solidFill>
              <a:effectLst>
                <a:outerShdw dist="38100" dir="2700000" algn="bl" rotWithShape="0">
                  <a:schemeClr val="accent5"/>
                </a:outerShdw>
              </a:effectLst>
            </a:endParaRPr>
          </a:p>
        </p:txBody>
      </p:sp>
      <p:pic>
        <p:nvPicPr>
          <p:cNvPr id="4" name="Рисунок 3"/>
          <p:cNvPicPr>
            <a:picLocks noChangeAspect="1"/>
          </p:cNvPicPr>
          <p:nvPr/>
        </p:nvPicPr>
        <p:blipFill>
          <a:blip r:embed="rId2"/>
          <a:stretch>
            <a:fillRect/>
          </a:stretch>
        </p:blipFill>
        <p:spPr>
          <a:xfrm>
            <a:off x="905511" y="1677242"/>
            <a:ext cx="3217756" cy="3787567"/>
          </a:xfrm>
          <a:prstGeom prst="rect">
            <a:avLst/>
          </a:prstGeom>
        </p:spPr>
      </p:pic>
    </p:spTree>
    <p:extLst>
      <p:ext uri="{BB962C8B-B14F-4D97-AF65-F5344CB8AC3E}">
        <p14:creationId xmlns:p14="http://schemas.microsoft.com/office/powerpoint/2010/main" val="41421964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236</TotalTime>
  <Words>637</Words>
  <Application>Microsoft Office PowerPoint</Application>
  <PresentationFormat>Произвольный</PresentationFormat>
  <Paragraphs>55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Остин</vt:lpstr>
      <vt:lpstr>                       Текст,   його основні ознаки. Будова тексту. Мікротема й абзац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TPCUSer</cp:lastModifiedBy>
  <cp:revision>25</cp:revision>
  <dcterms:created xsi:type="dcterms:W3CDTF">2021-04-10T17:15:12Z</dcterms:created>
  <dcterms:modified xsi:type="dcterms:W3CDTF">2022-04-05T12:59:02Z</dcterms:modified>
</cp:coreProperties>
</file>