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64" r:id="rId2"/>
    <p:sldId id="263" r:id="rId3"/>
    <p:sldId id="265" r:id="rId4"/>
    <p:sldId id="266" r:id="rId5"/>
    <p:sldId id="267" r:id="rId6"/>
    <p:sldId id="268" r:id="rId7"/>
    <p:sldId id="269" r:id="rId8"/>
    <p:sldId id="270" r:id="rId9"/>
    <p:sldId id="271" r:id="rId10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45" autoAdjust="0"/>
    <p:restoredTop sz="94660"/>
  </p:normalViewPr>
  <p:slideViewPr>
    <p:cSldViewPr snapToGrid="0">
      <p:cViewPr>
        <p:scale>
          <a:sx n="92" d="100"/>
          <a:sy n="92" d="100"/>
        </p:scale>
        <p:origin x="-106" y="-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24617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30171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71051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2264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1421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10174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2482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62253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95642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3887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97532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70457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186647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43664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093960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57322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2500">
              <a:srgbClr val="CBE085"/>
            </a:gs>
            <a:gs pos="0">
              <a:srgbClr val="FFFF00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BABC07-1D8F-4F04-A51F-D40CCBE16F77}" type="datetimeFigureOut">
              <a:rPr lang="uk-UA" smtClean="0"/>
              <a:t>07.04.2022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7778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879604"/>
          </a:xfrm>
        </p:spPr>
        <p:txBody>
          <a:bodyPr>
            <a:noAutofit/>
          </a:bodyPr>
          <a:lstStyle/>
          <a:p>
            <a:pPr algn="ctr"/>
            <a:r>
              <a:rPr lang="uk-UA" sz="4800" b="1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uk-UA" sz="4800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uk-UA" sz="4800" b="1" dirty="0" smtClean="0">
                <a:solidFill>
                  <a:schemeClr val="bg2">
                    <a:lumMod val="50000"/>
                  </a:schemeClr>
                </a:solidFill>
              </a:rPr>
              <a:t>Мікротема й абзац. </a:t>
            </a:r>
            <a:br>
              <a:rPr lang="uk-UA" sz="4800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uk-UA" sz="4800" b="1" dirty="0" smtClean="0">
                <a:solidFill>
                  <a:schemeClr val="bg2">
                    <a:lumMod val="50000"/>
                  </a:schemeClr>
                </a:solidFill>
              </a:rPr>
              <a:t>Ключові слова в тексті</a:t>
            </a:r>
            <a:endParaRPr lang="uk-UA" sz="48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920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7567" y="52086"/>
            <a:ext cx="8911687" cy="747490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bg2">
                    <a:lumMod val="50000"/>
                  </a:schemeClr>
                </a:solidFill>
              </a:rPr>
              <a:t>«Незакінчене речення»</a:t>
            </a:r>
            <a:endParaRPr lang="uk-UA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89212" y="706056"/>
            <a:ext cx="9602788" cy="6151944"/>
          </a:xfrm>
        </p:spPr>
        <p:txBody>
          <a:bodyPr>
            <a:normAutofit fontScale="92500" lnSpcReduction="20000"/>
          </a:bodyPr>
          <a:lstStyle/>
          <a:p>
            <a:pPr>
              <a:buAutoNum type="arabicPeriod"/>
            </a:pPr>
            <a:r>
              <a:rPr lang="ru-RU" b="1" dirty="0" err="1" smtClean="0"/>
              <a:t>Група</a:t>
            </a:r>
            <a:r>
              <a:rPr lang="ru-RU" b="1" dirty="0" smtClean="0"/>
              <a:t> </a:t>
            </a:r>
            <a:r>
              <a:rPr lang="ru-RU" b="1" dirty="0" err="1"/>
              <a:t>речень</a:t>
            </a:r>
            <a:r>
              <a:rPr lang="ru-RU" b="1" dirty="0"/>
              <a:t>, </a:t>
            </a:r>
            <a:r>
              <a:rPr lang="ru-RU" b="1" dirty="0" err="1"/>
              <a:t>об’єднаних</a:t>
            </a:r>
            <a:r>
              <a:rPr lang="ru-RU" b="1" dirty="0"/>
              <a:t> </a:t>
            </a:r>
            <a:r>
              <a:rPr lang="ru-RU" b="1" dirty="0" err="1"/>
              <a:t>між</a:t>
            </a:r>
            <a:r>
              <a:rPr lang="ru-RU" b="1" dirty="0"/>
              <a:t> собою темою, основною </a:t>
            </a:r>
            <a:r>
              <a:rPr lang="ru-RU" b="1" dirty="0" err="1"/>
              <a:t>думкою</a:t>
            </a:r>
            <a:r>
              <a:rPr lang="ru-RU" b="1" dirty="0"/>
              <a:t> та </a:t>
            </a:r>
            <a:r>
              <a:rPr lang="ru-RU" b="1" dirty="0" err="1"/>
              <a:t>граматично</a:t>
            </a:r>
            <a:r>
              <a:rPr lang="ru-RU" b="1" dirty="0"/>
              <a:t>, </a:t>
            </a:r>
            <a:r>
              <a:rPr lang="ru-RU" b="1" dirty="0" err="1"/>
              <a:t>називається</a:t>
            </a:r>
            <a:r>
              <a:rPr lang="ru-RU" b="1" dirty="0"/>
              <a:t>… 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текст</a:t>
            </a:r>
            <a:endParaRPr lang="ru-RU" b="1" dirty="0">
              <a:solidFill>
                <a:schemeClr val="bg2">
                  <a:lumMod val="50000"/>
                </a:schemeClr>
              </a:solidFill>
            </a:endParaRPr>
          </a:p>
          <a:p>
            <a:pPr>
              <a:buAutoNum type="arabicPeriod" startAt="2"/>
            </a:pPr>
            <a:r>
              <a:rPr lang="ru-RU" b="1" dirty="0" smtClean="0"/>
              <a:t>Будь-</a:t>
            </a:r>
            <a:r>
              <a:rPr lang="ru-RU" b="1" dirty="0" err="1" smtClean="0"/>
              <a:t>який</a:t>
            </a:r>
            <a:r>
              <a:rPr lang="ru-RU" b="1" dirty="0" smtClean="0"/>
              <a:t> </a:t>
            </a:r>
            <a:r>
              <a:rPr lang="ru-RU" b="1" dirty="0"/>
              <a:t>текст </a:t>
            </a:r>
            <a:r>
              <a:rPr lang="ru-RU" b="1" dirty="0" err="1"/>
              <a:t>складається</a:t>
            </a:r>
            <a:r>
              <a:rPr lang="ru-RU" b="1" dirty="0"/>
              <a:t> з </a:t>
            </a:r>
            <a:r>
              <a:rPr lang="ru-RU" b="1" dirty="0" err="1"/>
              <a:t>двох</a:t>
            </a:r>
            <a:r>
              <a:rPr lang="ru-RU" b="1" dirty="0"/>
              <a:t> і </a:t>
            </a:r>
            <a:r>
              <a:rPr lang="ru-RU" b="1" dirty="0" err="1"/>
              <a:t>більше</a:t>
            </a:r>
            <a:r>
              <a:rPr lang="ru-RU" b="1" dirty="0" smtClean="0"/>
              <a:t>…</a:t>
            </a:r>
          </a:p>
          <a:p>
            <a:pPr marL="0" indent="0" algn="ctr">
              <a:buNone/>
            </a:pPr>
            <a:r>
              <a:rPr lang="ru-RU" b="1" dirty="0" smtClean="0"/>
              <a:t> </a:t>
            </a:r>
            <a:r>
              <a:rPr lang="ru-RU" b="1" dirty="0" err="1" smtClean="0">
                <a:solidFill>
                  <a:schemeClr val="bg2">
                    <a:lumMod val="50000"/>
                  </a:schemeClr>
                </a:solidFill>
              </a:rPr>
              <a:t>речень</a:t>
            </a:r>
            <a:endParaRPr lang="ru-RU" b="1" dirty="0">
              <a:solidFill>
                <a:schemeClr val="bg2">
                  <a:lumMod val="50000"/>
                </a:schemeClr>
              </a:solidFill>
            </a:endParaRPr>
          </a:p>
          <a:p>
            <a:pPr>
              <a:buAutoNum type="arabicPeriod" startAt="3"/>
            </a:pPr>
            <a:r>
              <a:rPr lang="ru-RU" b="1" dirty="0" smtClean="0"/>
              <a:t>Те</a:t>
            </a:r>
            <a:r>
              <a:rPr lang="ru-RU" b="1" dirty="0"/>
              <a:t>, про </a:t>
            </a:r>
            <a:r>
              <a:rPr lang="ru-RU" b="1" dirty="0" err="1"/>
              <a:t>що</a:t>
            </a:r>
            <a:r>
              <a:rPr lang="ru-RU" b="1" dirty="0"/>
              <a:t> </a:t>
            </a:r>
            <a:r>
              <a:rPr lang="ru-RU" b="1" dirty="0" err="1"/>
              <a:t>йдеться</a:t>
            </a:r>
            <a:r>
              <a:rPr lang="ru-RU" b="1" dirty="0"/>
              <a:t> в </a:t>
            </a:r>
            <a:r>
              <a:rPr lang="ru-RU" b="1" dirty="0" err="1"/>
              <a:t>тексті</a:t>
            </a:r>
            <a:r>
              <a:rPr lang="ru-RU" b="1" dirty="0"/>
              <a:t>, </a:t>
            </a:r>
            <a:r>
              <a:rPr lang="ru-RU" b="1" dirty="0" err="1"/>
              <a:t>називається</a:t>
            </a:r>
            <a:r>
              <a:rPr lang="ru-RU" b="1" dirty="0"/>
              <a:t>… 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темою</a:t>
            </a:r>
            <a:endParaRPr lang="ru-RU" b="1" dirty="0">
              <a:solidFill>
                <a:schemeClr val="bg2">
                  <a:lumMod val="50000"/>
                </a:schemeClr>
              </a:solidFill>
            </a:endParaRPr>
          </a:p>
          <a:p>
            <a:pPr>
              <a:buAutoNum type="arabicPeriod" startAt="4"/>
            </a:pPr>
            <a:r>
              <a:rPr lang="ru-RU" b="1" dirty="0" smtClean="0"/>
              <a:t>Те </a:t>
            </a:r>
            <a:r>
              <a:rPr lang="ru-RU" b="1" dirty="0"/>
              <a:t>головне в </a:t>
            </a:r>
            <a:r>
              <a:rPr lang="ru-RU" b="1" dirty="0" err="1"/>
              <a:t>тексті</a:t>
            </a:r>
            <a:r>
              <a:rPr lang="ru-RU" b="1" dirty="0"/>
              <a:t>, </a:t>
            </a:r>
            <a:r>
              <a:rPr lang="ru-RU" b="1" dirty="0" err="1"/>
              <a:t>що</a:t>
            </a:r>
            <a:r>
              <a:rPr lang="ru-RU" b="1" dirty="0"/>
              <a:t> автор </a:t>
            </a:r>
            <a:r>
              <a:rPr lang="ru-RU" b="1" dirty="0" err="1"/>
              <a:t>стверджує</a:t>
            </a:r>
            <a:r>
              <a:rPr lang="ru-RU" b="1" dirty="0"/>
              <a:t>, до </a:t>
            </a:r>
            <a:r>
              <a:rPr lang="ru-RU" b="1" dirty="0" err="1"/>
              <a:t>чого</a:t>
            </a:r>
            <a:r>
              <a:rPr lang="ru-RU" b="1" dirty="0"/>
              <a:t> </a:t>
            </a:r>
            <a:r>
              <a:rPr lang="ru-RU" b="1" dirty="0" err="1"/>
              <a:t>він</a:t>
            </a:r>
            <a:r>
              <a:rPr lang="ru-RU" b="1" dirty="0"/>
              <a:t> </a:t>
            </a:r>
            <a:r>
              <a:rPr lang="ru-RU" b="1" dirty="0" err="1"/>
              <a:t>закликає</a:t>
            </a:r>
            <a:r>
              <a:rPr lang="ru-RU" b="1" dirty="0"/>
              <a:t>, </a:t>
            </a:r>
            <a:r>
              <a:rPr lang="ru-RU" b="1" dirty="0" err="1"/>
              <a:t>чого</a:t>
            </a:r>
            <a:r>
              <a:rPr lang="ru-RU" b="1" dirty="0"/>
              <a:t> </a:t>
            </a:r>
            <a:r>
              <a:rPr lang="ru-RU" b="1" dirty="0" err="1"/>
              <a:t>навчає</a:t>
            </a:r>
            <a:r>
              <a:rPr lang="ru-RU" b="1" dirty="0"/>
              <a:t>, </a:t>
            </a:r>
            <a:r>
              <a:rPr lang="ru-RU" b="1" dirty="0" err="1"/>
              <a:t>називається</a:t>
            </a:r>
            <a:r>
              <a:rPr lang="ru-RU" b="1" dirty="0"/>
              <a:t>… 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основною </a:t>
            </a:r>
            <a:r>
              <a:rPr lang="ru-RU" b="1" dirty="0" err="1" smtClean="0">
                <a:solidFill>
                  <a:schemeClr val="bg2">
                    <a:lumMod val="50000"/>
                  </a:schemeClr>
                </a:solidFill>
              </a:rPr>
              <a:t>думкою</a:t>
            </a:r>
            <a:endParaRPr lang="ru-RU" b="1" dirty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5.</a:t>
            </a:r>
            <a:r>
              <a:rPr lang="ru-RU" b="1" dirty="0"/>
              <a:t>	Основні </a:t>
            </a:r>
            <a:r>
              <a:rPr lang="ru-RU" b="1" dirty="0" err="1"/>
              <a:t>ознаки</a:t>
            </a:r>
            <a:r>
              <a:rPr lang="ru-RU" b="1" dirty="0"/>
              <a:t> тексту – </a:t>
            </a:r>
            <a:r>
              <a:rPr lang="ru-RU" b="1" dirty="0" err="1"/>
              <a:t>це</a:t>
            </a:r>
            <a:r>
              <a:rPr lang="ru-RU" b="1" dirty="0"/>
              <a:t>:</a:t>
            </a:r>
          </a:p>
          <a:p>
            <a:pPr marL="0" indent="0" algn="ctr">
              <a:buNone/>
            </a:pPr>
            <a:r>
              <a:rPr lang="ru-RU" b="1" dirty="0"/>
              <a:t>•	</a:t>
            </a:r>
            <a:r>
              <a:rPr lang="ru-RU" b="1" dirty="0" err="1">
                <a:solidFill>
                  <a:schemeClr val="bg2">
                    <a:lumMod val="50000"/>
                  </a:schemeClr>
                </a:solidFill>
              </a:rPr>
              <a:t>Наявність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 теми й </a:t>
            </a:r>
            <a:r>
              <a:rPr lang="ru-RU" b="1" dirty="0" err="1">
                <a:solidFill>
                  <a:schemeClr val="bg2">
                    <a:lumMod val="50000"/>
                  </a:schemeClr>
                </a:solidFill>
              </a:rPr>
              <a:t>основної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 думки.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•	</a:t>
            </a:r>
            <a:r>
              <a:rPr lang="ru-RU" b="1" dirty="0" err="1">
                <a:solidFill>
                  <a:schemeClr val="bg2">
                    <a:lumMod val="50000"/>
                  </a:schemeClr>
                </a:solidFill>
              </a:rPr>
              <a:t>Наявність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2">
                    <a:lumMod val="50000"/>
                  </a:schemeClr>
                </a:solidFill>
              </a:rPr>
              <a:t>двох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 і </a:t>
            </a:r>
            <a:r>
              <a:rPr lang="ru-RU" b="1" dirty="0" err="1">
                <a:solidFill>
                  <a:schemeClr val="bg2">
                    <a:lumMod val="50000"/>
                  </a:schemeClr>
                </a:solidFill>
              </a:rPr>
              <a:t>більше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2">
                    <a:lumMod val="50000"/>
                  </a:schemeClr>
                </a:solidFill>
              </a:rPr>
              <a:t>речень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.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•	</a:t>
            </a:r>
            <a:r>
              <a:rPr lang="ru-RU" b="1" dirty="0" err="1">
                <a:solidFill>
                  <a:schemeClr val="bg2">
                    <a:lumMod val="50000"/>
                  </a:schemeClr>
                </a:solidFill>
              </a:rPr>
              <a:t>Пов’язаність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2">
                    <a:lumMod val="50000"/>
                  </a:schemeClr>
                </a:solidFill>
              </a:rPr>
              <a:t>речень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 за </a:t>
            </a:r>
            <a:r>
              <a:rPr lang="ru-RU" b="1" dirty="0" err="1">
                <a:solidFill>
                  <a:schemeClr val="bg2">
                    <a:lumMod val="50000"/>
                  </a:schemeClr>
                </a:solidFill>
              </a:rPr>
              <a:t>змістом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.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•	</a:t>
            </a:r>
            <a:r>
              <a:rPr lang="ru-RU" b="1" dirty="0" err="1">
                <a:solidFill>
                  <a:schemeClr val="bg2">
                    <a:lumMod val="50000"/>
                  </a:schemeClr>
                </a:solidFill>
              </a:rPr>
              <a:t>Послідовність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 та </a:t>
            </a:r>
            <a:r>
              <a:rPr lang="ru-RU" b="1" dirty="0" err="1">
                <a:solidFill>
                  <a:schemeClr val="bg2">
                    <a:lumMod val="50000"/>
                  </a:schemeClr>
                </a:solidFill>
              </a:rPr>
              <a:t>завершеність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2">
                    <a:lumMod val="50000"/>
                  </a:schemeClr>
                </a:solidFill>
              </a:rPr>
              <a:t>викладу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.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•	</a:t>
            </a:r>
            <a:r>
              <a:rPr lang="ru-RU" b="1" dirty="0" err="1">
                <a:solidFill>
                  <a:schemeClr val="bg2">
                    <a:lumMod val="50000"/>
                  </a:schemeClr>
                </a:solidFill>
              </a:rPr>
              <a:t>Граматичний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2">
                    <a:lumMod val="50000"/>
                  </a:schemeClr>
                </a:solidFill>
              </a:rPr>
              <a:t>зв’язок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2">
                    <a:lumMod val="50000"/>
                  </a:schemeClr>
                </a:solidFill>
              </a:rPr>
              <a:t>між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2">
                    <a:lumMod val="50000"/>
                  </a:schemeClr>
                </a:solidFill>
              </a:rPr>
              <a:t>реченнями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.</a:t>
            </a:r>
          </a:p>
          <a:p>
            <a:pPr>
              <a:buAutoNum type="arabicPeriod" startAt="6"/>
            </a:pPr>
            <a:r>
              <a:rPr lang="ru-RU" b="1" dirty="0" smtClean="0"/>
              <a:t>Текст </a:t>
            </a:r>
            <a:r>
              <a:rPr lang="ru-RU" b="1" dirty="0" err="1"/>
              <a:t>має</a:t>
            </a:r>
            <a:r>
              <a:rPr lang="ru-RU" b="1" dirty="0"/>
              <a:t> структуру. У </a:t>
            </a:r>
            <a:r>
              <a:rPr lang="ru-RU" b="1" dirty="0" err="1"/>
              <a:t>ньому</a:t>
            </a:r>
            <a:r>
              <a:rPr lang="ru-RU" b="1" dirty="0"/>
              <a:t> є… 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err="1" smtClean="0">
                <a:solidFill>
                  <a:schemeClr val="bg2">
                    <a:lumMod val="50000"/>
                  </a:schemeClr>
                </a:solidFill>
              </a:rPr>
              <a:t>вступ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ru-RU" b="1" dirty="0" err="1">
                <a:solidFill>
                  <a:schemeClr val="bg2">
                    <a:lumMod val="50000"/>
                  </a:schemeClr>
                </a:solidFill>
              </a:rPr>
              <a:t>основна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2">
                    <a:lumMod val="50000"/>
                  </a:schemeClr>
                </a:solidFill>
              </a:rPr>
              <a:t>частина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bg2">
                    <a:lumMod val="50000"/>
                  </a:schemeClr>
                </a:solidFill>
              </a:rPr>
              <a:t>кінцівка</a:t>
            </a:r>
            <a:endParaRPr lang="ru-RU" b="1" dirty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3405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89212" y="208343"/>
            <a:ext cx="9251689" cy="6412375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ru-RU" sz="2000" b="1" i="1" u="sng" dirty="0" err="1"/>
              <a:t>Коментований</a:t>
            </a:r>
            <a:r>
              <a:rPr lang="ru-RU" sz="2000" b="1" i="1" u="sng" dirty="0"/>
              <a:t> диктант</a:t>
            </a:r>
            <a:endParaRPr lang="uk-UA" sz="2000" b="1" dirty="0"/>
          </a:p>
          <a:p>
            <a:pPr marL="0" indent="0" algn="ctr">
              <a:buNone/>
            </a:pPr>
            <a:r>
              <a:rPr lang="uk-UA" sz="2000" b="1" dirty="0"/>
              <a:t>Вогонь – друг?</a:t>
            </a:r>
          </a:p>
          <a:p>
            <a:pPr marL="0" indent="0">
              <a:buNone/>
            </a:pPr>
            <a:r>
              <a:rPr lang="uk-UA" sz="2000" b="1" dirty="0"/>
              <a:t>Вогонь – один із найперших помічників людини. </a:t>
            </a:r>
            <a:endParaRPr lang="uk-UA" sz="2000" b="1" dirty="0" smtClean="0"/>
          </a:p>
          <a:p>
            <a:pPr marL="0" indent="0">
              <a:buNone/>
            </a:pPr>
            <a:r>
              <a:rPr lang="uk-UA" sz="2000" b="1" dirty="0" smtClean="0"/>
              <a:t>Тисячі </a:t>
            </a:r>
            <a:r>
              <a:rPr lang="uk-UA" sz="2000" b="1" dirty="0"/>
              <a:t>років назад він зігрівав людину, захищав її від диких звірів, допомагав готувати їжу. </a:t>
            </a:r>
          </a:p>
          <a:p>
            <a:pPr marL="0" indent="0">
              <a:buNone/>
            </a:pPr>
            <a:r>
              <a:rPr lang="uk-UA" sz="2000" b="1" dirty="0"/>
              <a:t>Він і зараз залишається нашим другом. </a:t>
            </a:r>
            <a:endParaRPr lang="uk-UA" sz="2000" b="1" dirty="0" smtClean="0"/>
          </a:p>
          <a:p>
            <a:pPr marL="0" indent="0">
              <a:buNone/>
            </a:pPr>
            <a:r>
              <a:rPr lang="uk-UA" sz="2000" b="1" dirty="0" smtClean="0"/>
              <a:t>Але </a:t>
            </a:r>
            <a:r>
              <a:rPr lang="uk-UA" sz="2000" b="1" dirty="0"/>
              <a:t>якщо з ним поводитися неправильно, то він може перетворитися в жорстокого ворога. </a:t>
            </a:r>
          </a:p>
          <a:p>
            <a:pPr marL="0" indent="0">
              <a:buNone/>
            </a:pPr>
            <a:r>
              <a:rPr lang="uk-UA" sz="2000" b="1" dirty="0"/>
              <a:t>Пожежа може статися не тільки в квартирі, а й у природі, в транспорті, в громадських місцях. </a:t>
            </a:r>
            <a:endParaRPr lang="uk-UA" sz="2000" b="1" dirty="0" smtClean="0"/>
          </a:p>
          <a:p>
            <a:pPr marL="0" indent="0">
              <a:buNone/>
            </a:pPr>
            <a:r>
              <a:rPr lang="uk-UA" sz="2000" b="1" dirty="0" smtClean="0"/>
              <a:t>Причини </a:t>
            </a:r>
            <a:r>
              <a:rPr lang="uk-UA" sz="2000" b="1" dirty="0"/>
              <a:t>пожежі можуть бути різні: електроприлади, газ, вибухонебезпечні речовини. </a:t>
            </a:r>
          </a:p>
          <a:p>
            <a:pPr marL="0" indent="0">
              <a:buNone/>
            </a:pPr>
            <a:r>
              <a:rPr lang="uk-UA" sz="2000" b="1" dirty="0"/>
              <a:t>Де б ви не знаходились, пам'ятайте, що ваша поведінка може стати причиною цієї пожежі, або навпаки – допоможе попередити її. </a:t>
            </a:r>
            <a:endParaRPr lang="uk-UA" sz="2000" b="1" dirty="0" smtClean="0"/>
          </a:p>
          <a:p>
            <a:pPr marL="0" indent="0">
              <a:buNone/>
            </a:pPr>
            <a:r>
              <a:rPr lang="uk-UA" sz="2000" b="1" dirty="0" smtClean="0"/>
              <a:t>Не </a:t>
            </a:r>
            <a:r>
              <a:rPr lang="uk-UA" sz="2000" b="1" dirty="0"/>
              <a:t>забувайте: дотримання правил протипожежної безпеки – запорука спокійного життя.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43852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3280313" y="0"/>
            <a:ext cx="8911687" cy="625956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bg2">
                    <a:lumMod val="50000"/>
                  </a:schemeClr>
                </a:solidFill>
              </a:rPr>
              <a:t>«Займи позицію»</a:t>
            </a:r>
            <a:endParaRPr lang="uk-UA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747180" y="428263"/>
            <a:ext cx="2871119" cy="2957332"/>
          </a:xfrm>
        </p:spPr>
        <p:txBody>
          <a:bodyPr/>
          <a:lstStyle/>
          <a:p>
            <a:pPr marL="457200" lvl="0" indent="-457200">
              <a:buFont typeface="+mj-lt"/>
              <a:buAutoNum type="arabicPeriod"/>
            </a:pPr>
            <a:r>
              <a:rPr lang="uk-UA" sz="1800" b="1" dirty="0">
                <a:solidFill>
                  <a:srgbClr val="7030A0"/>
                </a:solidFill>
              </a:rPr>
              <a:t>Визначте кількість мікротем у тексті.</a:t>
            </a:r>
          </a:p>
          <a:p>
            <a:pPr marL="457200" lvl="0" indent="-457200">
              <a:buFont typeface="+mj-lt"/>
              <a:buAutoNum type="arabicPeriod"/>
            </a:pPr>
            <a:r>
              <a:rPr lang="uk-UA" sz="1800" b="1" dirty="0">
                <a:solidFill>
                  <a:srgbClr val="7030A0"/>
                </a:solidFill>
              </a:rPr>
              <a:t>Чи співпадають абзаци з мікротемами?</a:t>
            </a:r>
          </a:p>
          <a:p>
            <a:pPr marL="457200" lvl="0" indent="-457200">
              <a:buFont typeface="+mj-lt"/>
              <a:buAutoNum type="arabicPeriod"/>
            </a:pPr>
            <a:r>
              <a:rPr lang="uk-UA" sz="1800" b="1" dirty="0">
                <a:solidFill>
                  <a:srgbClr val="7030A0"/>
                </a:solidFill>
              </a:rPr>
              <a:t>Скільки тематичних речень у тексті?</a:t>
            </a:r>
          </a:p>
          <a:p>
            <a:endParaRPr lang="uk-UA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30815" y="951659"/>
            <a:ext cx="6631163" cy="5530164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uk-UA" sz="2000" b="1" dirty="0" smtClean="0"/>
              <a:t>Вогонь </a:t>
            </a:r>
            <a:r>
              <a:rPr lang="uk-UA" sz="2000" b="1" dirty="0"/>
              <a:t>– друг?</a:t>
            </a:r>
          </a:p>
          <a:p>
            <a:pPr marL="0" indent="0" algn="just">
              <a:buNone/>
            </a:pPr>
            <a:r>
              <a:rPr lang="uk-UA" sz="2000" b="1" dirty="0" smtClean="0"/>
              <a:t>	Вогонь </a:t>
            </a:r>
            <a:r>
              <a:rPr lang="uk-UA" sz="2000" b="1" dirty="0"/>
              <a:t>– один із найперших помічників людини. Тисячі років назад він зігрівав людину, захищав її від диких звірів, допомагав готувати їжу. </a:t>
            </a:r>
          </a:p>
          <a:p>
            <a:pPr marL="0" indent="0" algn="just">
              <a:buNone/>
            </a:pPr>
            <a:r>
              <a:rPr lang="uk-UA" sz="2000" b="1" dirty="0" smtClean="0"/>
              <a:t>	Він </a:t>
            </a:r>
            <a:r>
              <a:rPr lang="uk-UA" sz="2000" b="1" dirty="0"/>
              <a:t>і зараз залишається нашим другом. Але якщо з ним поводитися неправильно, то він може перетворитися в жорстокого ворога. </a:t>
            </a:r>
          </a:p>
          <a:p>
            <a:pPr marL="0" indent="0" algn="just">
              <a:buNone/>
            </a:pPr>
            <a:r>
              <a:rPr lang="uk-UA" sz="2000" b="1" dirty="0" smtClean="0"/>
              <a:t>	Пожежа </a:t>
            </a:r>
            <a:r>
              <a:rPr lang="uk-UA" sz="2000" b="1" dirty="0"/>
              <a:t>може статися не тільки в квартирі, а й у природі, в транспорті, в громадських місцях. Причини пожежі можуть бути різні: електроприлади, газ, вибухонебезпечні речовини. </a:t>
            </a:r>
          </a:p>
          <a:p>
            <a:pPr marL="0" indent="0" algn="just">
              <a:buNone/>
            </a:pPr>
            <a:r>
              <a:rPr lang="uk-UA" sz="2000" b="1" dirty="0" smtClean="0"/>
              <a:t>	Де </a:t>
            </a:r>
            <a:r>
              <a:rPr lang="uk-UA" sz="2000" b="1" dirty="0"/>
              <a:t>б ви не знаходились, пам'ятайте, що ваша поведінка може стати причиною цієї пожежі, або навпаки – допоможе попередити її. Не забувайте: дотримання правил протипожежної безпеки – запорука спокійного життя.</a:t>
            </a:r>
          </a:p>
          <a:p>
            <a:endParaRPr lang="uk-UA" sz="2000" b="1" dirty="0"/>
          </a:p>
        </p:txBody>
      </p:sp>
    </p:spTree>
    <p:extLst>
      <p:ext uri="{BB962C8B-B14F-4D97-AF65-F5344CB8AC3E}">
        <p14:creationId xmlns:p14="http://schemas.microsoft.com/office/powerpoint/2010/main" val="1356425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uiExpand="1" build="p"/>
      <p:bldP spid="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ru-RU" b="1" i="1" u="sng" dirty="0" err="1">
                <a:solidFill>
                  <a:schemeClr val="bg2">
                    <a:lumMod val="50000"/>
                  </a:schemeClr>
                </a:solidFill>
              </a:rPr>
              <a:t>Пошукова</a:t>
            </a:r>
            <a:r>
              <a:rPr lang="ru-RU" b="1" i="1" u="sng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b="1" i="1" u="sng" dirty="0" smtClean="0">
                <a:solidFill>
                  <a:schemeClr val="bg2">
                    <a:lumMod val="50000"/>
                  </a:schemeClr>
                </a:solidFill>
              </a:rPr>
              <a:t>робота</a:t>
            </a:r>
            <a:br>
              <a:rPr lang="ru-RU" b="1" i="1" u="sng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uk-UA" b="1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uk-UA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uk-UA" b="1" dirty="0">
                <a:solidFill>
                  <a:srgbClr val="7030A0"/>
                </a:solidFill>
              </a:rPr>
              <a:t>Знайдіть у тексті ключові слова та підкресліть їх.</a:t>
            </a:r>
            <a:br>
              <a:rPr lang="uk-UA" b="1" dirty="0">
                <a:solidFill>
                  <a:srgbClr val="7030A0"/>
                </a:solidFill>
              </a:rPr>
            </a:br>
            <a:endParaRPr lang="uk-UA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648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89212" y="335666"/>
            <a:ext cx="9078069" cy="63429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000" b="1" dirty="0"/>
              <a:t>Вогонь – друг?</a:t>
            </a:r>
          </a:p>
          <a:p>
            <a:pPr marL="0" indent="0" algn="just">
              <a:buNone/>
            </a:pPr>
            <a:r>
              <a:rPr lang="uk-UA" sz="2000" b="1" dirty="0" smtClean="0"/>
              <a:t>	</a:t>
            </a:r>
            <a:r>
              <a:rPr lang="uk-UA" sz="2000" b="1" dirty="0" smtClean="0">
                <a:solidFill>
                  <a:srgbClr val="FF0000"/>
                </a:solidFill>
              </a:rPr>
              <a:t>Вогонь</a:t>
            </a:r>
            <a:r>
              <a:rPr lang="uk-UA" sz="2000" b="1" dirty="0" smtClean="0"/>
              <a:t> </a:t>
            </a:r>
            <a:r>
              <a:rPr lang="uk-UA" sz="2000" b="1" dirty="0"/>
              <a:t>– один із найперших </a:t>
            </a:r>
            <a:r>
              <a:rPr lang="uk-UA" sz="2000" b="1" dirty="0">
                <a:solidFill>
                  <a:srgbClr val="FF0000"/>
                </a:solidFill>
              </a:rPr>
              <a:t>помічників</a:t>
            </a:r>
            <a:r>
              <a:rPr lang="uk-UA" sz="2000" b="1" dirty="0"/>
              <a:t> людини. Тисячі років назад він </a:t>
            </a:r>
            <a:r>
              <a:rPr lang="uk-UA" sz="2000" b="1" dirty="0">
                <a:solidFill>
                  <a:srgbClr val="FF0000"/>
                </a:solidFill>
              </a:rPr>
              <a:t>зігрівав</a:t>
            </a:r>
            <a:r>
              <a:rPr lang="uk-UA" sz="2000" b="1" dirty="0"/>
              <a:t> людину, </a:t>
            </a:r>
            <a:r>
              <a:rPr lang="uk-UA" sz="2000" b="1" dirty="0">
                <a:solidFill>
                  <a:srgbClr val="FF0000"/>
                </a:solidFill>
              </a:rPr>
              <a:t>захищав</a:t>
            </a:r>
            <a:r>
              <a:rPr lang="uk-UA" sz="2000" b="1" dirty="0"/>
              <a:t> її від диких звірів, </a:t>
            </a:r>
            <a:r>
              <a:rPr lang="uk-UA" sz="2000" b="1" dirty="0">
                <a:solidFill>
                  <a:srgbClr val="FF0000"/>
                </a:solidFill>
              </a:rPr>
              <a:t>допомагав</a:t>
            </a:r>
            <a:r>
              <a:rPr lang="uk-UA" sz="2000" b="1" dirty="0"/>
              <a:t> готувати їжу. </a:t>
            </a:r>
          </a:p>
          <a:p>
            <a:pPr marL="0" indent="0" algn="just">
              <a:buNone/>
            </a:pPr>
            <a:r>
              <a:rPr lang="uk-UA" sz="2000" b="1" dirty="0" smtClean="0"/>
              <a:t>	Він </a:t>
            </a:r>
            <a:r>
              <a:rPr lang="uk-UA" sz="2000" b="1" dirty="0"/>
              <a:t>і зараз залишається нашим </a:t>
            </a:r>
            <a:r>
              <a:rPr lang="uk-UA" sz="2000" b="1" dirty="0">
                <a:solidFill>
                  <a:srgbClr val="FF0000"/>
                </a:solidFill>
              </a:rPr>
              <a:t>другом</a:t>
            </a:r>
            <a:r>
              <a:rPr lang="uk-UA" sz="2000" b="1" dirty="0"/>
              <a:t>. Але якщо з ним поводитися </a:t>
            </a:r>
            <a:r>
              <a:rPr lang="uk-UA" sz="2000" b="1" dirty="0">
                <a:solidFill>
                  <a:srgbClr val="FF0000"/>
                </a:solidFill>
              </a:rPr>
              <a:t>неправильно</a:t>
            </a:r>
            <a:r>
              <a:rPr lang="uk-UA" sz="2000" b="1" dirty="0"/>
              <a:t>, то він може перетворитися в жорстокого </a:t>
            </a:r>
            <a:r>
              <a:rPr lang="uk-UA" sz="2000" b="1" dirty="0">
                <a:solidFill>
                  <a:srgbClr val="FF0000"/>
                </a:solidFill>
              </a:rPr>
              <a:t>ворога</a:t>
            </a:r>
            <a:r>
              <a:rPr lang="uk-UA" sz="2000" b="1" dirty="0"/>
              <a:t>. </a:t>
            </a:r>
          </a:p>
          <a:p>
            <a:pPr marL="0" indent="0" algn="just">
              <a:buNone/>
            </a:pPr>
            <a:r>
              <a:rPr lang="uk-UA" sz="2000" b="1" dirty="0" smtClean="0"/>
              <a:t>	</a:t>
            </a:r>
            <a:r>
              <a:rPr lang="uk-UA" sz="2000" b="1" dirty="0" smtClean="0">
                <a:solidFill>
                  <a:srgbClr val="FF0000"/>
                </a:solidFill>
              </a:rPr>
              <a:t>Пожежа</a:t>
            </a:r>
            <a:r>
              <a:rPr lang="uk-UA" sz="2000" b="1" dirty="0" smtClean="0"/>
              <a:t> </a:t>
            </a:r>
            <a:r>
              <a:rPr lang="uk-UA" sz="2000" b="1" dirty="0"/>
              <a:t>може статися не тільки в квартирі, а й у природі, в транспорті, в громадських місцях. </a:t>
            </a:r>
            <a:r>
              <a:rPr lang="uk-UA" sz="2000" b="1" dirty="0">
                <a:solidFill>
                  <a:srgbClr val="FF0000"/>
                </a:solidFill>
              </a:rPr>
              <a:t>Причини</a:t>
            </a:r>
            <a:r>
              <a:rPr lang="uk-UA" sz="2000" b="1" dirty="0"/>
              <a:t> пожежі можуть бути </a:t>
            </a:r>
            <a:r>
              <a:rPr lang="uk-UA" sz="2000" b="1" dirty="0">
                <a:solidFill>
                  <a:srgbClr val="FF0000"/>
                </a:solidFill>
              </a:rPr>
              <a:t>різні</a:t>
            </a:r>
            <a:r>
              <a:rPr lang="uk-UA" sz="2000" b="1" dirty="0"/>
              <a:t>: електроприлади, газ, вибухонебезпечні речовини. </a:t>
            </a:r>
          </a:p>
          <a:p>
            <a:pPr marL="0" indent="0" algn="just">
              <a:buNone/>
            </a:pPr>
            <a:r>
              <a:rPr lang="uk-UA" sz="2000" b="1" dirty="0" smtClean="0"/>
              <a:t>	Де </a:t>
            </a:r>
            <a:r>
              <a:rPr lang="uk-UA" sz="2000" b="1" dirty="0"/>
              <a:t>б ви не знаходились, </a:t>
            </a:r>
            <a:r>
              <a:rPr lang="uk-UA" sz="2000" b="1" dirty="0">
                <a:solidFill>
                  <a:srgbClr val="FF0000"/>
                </a:solidFill>
              </a:rPr>
              <a:t>пам'ятайте</a:t>
            </a:r>
            <a:r>
              <a:rPr lang="uk-UA" sz="2000" b="1" dirty="0"/>
              <a:t>, що ваша </a:t>
            </a:r>
            <a:r>
              <a:rPr lang="uk-UA" sz="2000" b="1" dirty="0">
                <a:solidFill>
                  <a:srgbClr val="FF0000"/>
                </a:solidFill>
              </a:rPr>
              <a:t>поведінка</a:t>
            </a:r>
            <a:r>
              <a:rPr lang="uk-UA" sz="2000" b="1" dirty="0"/>
              <a:t> може </a:t>
            </a:r>
            <a:r>
              <a:rPr lang="uk-UA" sz="2000" b="1" dirty="0">
                <a:solidFill>
                  <a:srgbClr val="FF0000"/>
                </a:solidFill>
              </a:rPr>
              <a:t>стати причиною </a:t>
            </a:r>
            <a:r>
              <a:rPr lang="uk-UA" sz="2000" b="1" dirty="0"/>
              <a:t>цієї пожежі, або навпаки – </a:t>
            </a:r>
            <a:r>
              <a:rPr lang="uk-UA" sz="2000" b="1" dirty="0">
                <a:solidFill>
                  <a:srgbClr val="FF0000"/>
                </a:solidFill>
              </a:rPr>
              <a:t>допоможе</a:t>
            </a:r>
            <a:r>
              <a:rPr lang="uk-UA" sz="2000" b="1" dirty="0"/>
              <a:t> попередити її. Не забувайте: </a:t>
            </a:r>
            <a:r>
              <a:rPr lang="uk-UA" sz="2000" b="1" dirty="0">
                <a:solidFill>
                  <a:srgbClr val="FF0000"/>
                </a:solidFill>
              </a:rPr>
              <a:t>дотримання правил </a:t>
            </a:r>
            <a:r>
              <a:rPr lang="uk-UA" sz="2000" b="1" dirty="0"/>
              <a:t>протипожежної безпеки – запорука </a:t>
            </a:r>
            <a:r>
              <a:rPr lang="uk-UA" sz="2000" b="1" dirty="0">
                <a:solidFill>
                  <a:srgbClr val="FF0000"/>
                </a:solidFill>
              </a:rPr>
              <a:t>спокійного</a:t>
            </a:r>
            <a:r>
              <a:rPr lang="uk-UA" sz="2000" b="1" dirty="0"/>
              <a:t> життя.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57562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32762" y="161123"/>
            <a:ext cx="8911687" cy="672255"/>
          </a:xfrm>
        </p:spPr>
        <p:txBody>
          <a:bodyPr>
            <a:normAutofit fontScale="90000"/>
          </a:bodyPr>
          <a:lstStyle/>
          <a:p>
            <a:pPr lvl="0" algn="ctr"/>
            <a:r>
              <a:rPr lang="uk-UA" b="1" dirty="0" smtClean="0">
                <a:solidFill>
                  <a:schemeClr val="bg2">
                    <a:lumMod val="50000"/>
                  </a:schemeClr>
                </a:solidFill>
              </a:rPr>
              <a:t>Домашнє завдання</a:t>
            </a:r>
            <a:br>
              <a:rPr lang="uk-UA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uk-UA" b="1" dirty="0" smtClean="0">
                <a:solidFill>
                  <a:schemeClr val="bg2">
                    <a:lumMod val="50000"/>
                  </a:schemeClr>
                </a:solidFill>
              </a:rPr>
              <a:t>Виконання </a:t>
            </a:r>
            <a:r>
              <a:rPr lang="uk-UA" b="1" dirty="0">
                <a:solidFill>
                  <a:schemeClr val="bg2">
                    <a:lumMod val="50000"/>
                  </a:schemeClr>
                </a:solidFill>
              </a:rPr>
              <a:t>тестових </a:t>
            </a:r>
            <a:r>
              <a:rPr lang="uk-UA" b="1" dirty="0" smtClean="0">
                <a:solidFill>
                  <a:schemeClr val="bg2">
                    <a:lumMod val="50000"/>
                  </a:schemeClr>
                </a:solidFill>
              </a:rPr>
              <a:t>завдань</a:t>
            </a:r>
            <a:endParaRPr lang="uk-UA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906306" y="1587730"/>
            <a:ext cx="4342893" cy="5125585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uk-UA" b="1" i="1" dirty="0" smtClean="0">
                <a:solidFill>
                  <a:schemeClr val="bg2">
                    <a:lumMod val="50000"/>
                  </a:schemeClr>
                </a:solidFill>
              </a:rPr>
              <a:t>1. Тема </a:t>
            </a:r>
            <a:r>
              <a:rPr lang="uk-UA" b="1" i="1" dirty="0">
                <a:solidFill>
                  <a:schemeClr val="bg2">
                    <a:lumMod val="50000"/>
                  </a:schemeClr>
                </a:solidFill>
              </a:rPr>
              <a:t>тексту розкривається за допомогою:</a:t>
            </a:r>
            <a:endParaRPr lang="uk-UA" b="1" dirty="0">
              <a:solidFill>
                <a:schemeClr val="bg2">
                  <a:lumMod val="50000"/>
                </a:schemeClr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А. Абзацу</a:t>
            </a:r>
            <a:endParaRPr lang="uk-UA" b="1" dirty="0">
              <a:solidFill>
                <a:srgbClr val="7030A0"/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Б. Мікротеми</a:t>
            </a:r>
            <a:endParaRPr lang="uk-UA" b="1" dirty="0">
              <a:solidFill>
                <a:srgbClr val="7030A0"/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В. Основної </a:t>
            </a:r>
            <a:r>
              <a:rPr lang="uk-UA" b="1" dirty="0">
                <a:solidFill>
                  <a:srgbClr val="7030A0"/>
                </a:solidFill>
              </a:rPr>
              <a:t>думки</a:t>
            </a:r>
          </a:p>
          <a:p>
            <a:pPr marL="0" lvl="0" indent="0">
              <a:buNone/>
            </a:pPr>
            <a:r>
              <a:rPr lang="uk-UA" b="1" i="1" dirty="0" smtClean="0">
                <a:solidFill>
                  <a:schemeClr val="bg2">
                    <a:lumMod val="50000"/>
                  </a:schemeClr>
                </a:solidFill>
              </a:rPr>
              <a:t>2. Одне </a:t>
            </a:r>
            <a:r>
              <a:rPr lang="uk-UA" b="1" i="1" dirty="0">
                <a:solidFill>
                  <a:schemeClr val="bg2">
                    <a:lumMod val="50000"/>
                  </a:schemeClr>
                </a:solidFill>
              </a:rPr>
              <a:t>найбільш значуще речення мікротеми називається…</a:t>
            </a:r>
            <a:endParaRPr lang="uk-UA" b="1" dirty="0">
              <a:solidFill>
                <a:schemeClr val="bg2">
                  <a:lumMod val="50000"/>
                </a:schemeClr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А. Тематичним</a:t>
            </a:r>
            <a:endParaRPr lang="uk-UA" b="1" dirty="0">
              <a:solidFill>
                <a:srgbClr val="7030A0"/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Б. Ключовим</a:t>
            </a:r>
            <a:endParaRPr lang="uk-UA" b="1" dirty="0">
              <a:solidFill>
                <a:srgbClr val="7030A0"/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В. Основним</a:t>
            </a:r>
            <a:endParaRPr lang="uk-UA" b="1" dirty="0">
              <a:solidFill>
                <a:srgbClr val="7030A0"/>
              </a:solidFill>
            </a:endParaRPr>
          </a:p>
          <a:p>
            <a:endParaRPr lang="uk-UA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7166957" y="1446415"/>
            <a:ext cx="4338674" cy="445338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uk-UA" b="1" i="1" dirty="0" smtClean="0">
                <a:solidFill>
                  <a:schemeClr val="bg2">
                    <a:lumMod val="50000"/>
                  </a:schemeClr>
                </a:solidFill>
              </a:rPr>
              <a:t>3. Слова </a:t>
            </a:r>
            <a:r>
              <a:rPr lang="uk-UA" b="1" i="1" dirty="0">
                <a:solidFill>
                  <a:schemeClr val="bg2">
                    <a:lumMod val="50000"/>
                  </a:schemeClr>
                </a:solidFill>
              </a:rPr>
              <a:t>в тексті, які мають істотне смислове навантаження, називаються…</a:t>
            </a:r>
            <a:endParaRPr lang="uk-UA" b="1" dirty="0">
              <a:solidFill>
                <a:schemeClr val="bg2">
                  <a:lumMod val="50000"/>
                </a:schemeClr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А. Тематичними</a:t>
            </a:r>
            <a:endParaRPr lang="uk-UA" b="1" dirty="0">
              <a:solidFill>
                <a:srgbClr val="7030A0"/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Б. Ключовими</a:t>
            </a:r>
            <a:endParaRPr lang="uk-UA" b="1" dirty="0">
              <a:solidFill>
                <a:srgbClr val="7030A0"/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В. Основними</a:t>
            </a:r>
            <a:endParaRPr lang="uk-UA" b="1" dirty="0">
              <a:solidFill>
                <a:srgbClr val="7030A0"/>
              </a:solidFill>
            </a:endParaRPr>
          </a:p>
          <a:p>
            <a:pPr marL="0" lvl="0" indent="0">
              <a:buNone/>
            </a:pPr>
            <a:r>
              <a:rPr lang="uk-UA" b="1" i="1" dirty="0" smtClean="0">
                <a:solidFill>
                  <a:schemeClr val="bg2">
                    <a:lumMod val="50000"/>
                  </a:schemeClr>
                </a:solidFill>
              </a:rPr>
              <a:t>4. Те </a:t>
            </a:r>
            <a:r>
              <a:rPr lang="uk-UA" b="1" i="1" dirty="0">
                <a:solidFill>
                  <a:schemeClr val="bg2">
                    <a:lumMod val="50000"/>
                  </a:schemeClr>
                </a:solidFill>
              </a:rPr>
              <a:t>головне в тексті, що автор стверджує, до чого він закликає, чого навчає, називається…</a:t>
            </a:r>
            <a:endParaRPr lang="uk-UA" b="1" dirty="0">
              <a:solidFill>
                <a:schemeClr val="bg2">
                  <a:lumMod val="50000"/>
                </a:schemeClr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А. Темою</a:t>
            </a:r>
            <a:endParaRPr lang="uk-UA" b="1" dirty="0">
              <a:solidFill>
                <a:srgbClr val="7030A0"/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Б. Мікротемою</a:t>
            </a:r>
            <a:endParaRPr lang="uk-UA" b="1" dirty="0">
              <a:solidFill>
                <a:srgbClr val="7030A0"/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В. Основною </a:t>
            </a:r>
            <a:r>
              <a:rPr lang="uk-UA" b="1" dirty="0">
                <a:solidFill>
                  <a:srgbClr val="7030A0"/>
                </a:solidFill>
              </a:rPr>
              <a:t>думкою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6788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uk-UA" sz="2400" b="1" i="1" dirty="0" smtClean="0">
                <a:solidFill>
                  <a:schemeClr val="bg2">
                    <a:lumMod val="50000"/>
                  </a:schemeClr>
                </a:solidFill>
              </a:rPr>
              <a:t>5. Установіть </a:t>
            </a:r>
            <a:r>
              <a:rPr lang="uk-UA" sz="2400" b="1" i="1" dirty="0">
                <a:solidFill>
                  <a:schemeClr val="bg2">
                    <a:lumMod val="50000"/>
                  </a:schemeClr>
                </a:solidFill>
              </a:rPr>
              <a:t>відповідність між рядками слів та визначеннями орфограми:</a:t>
            </a:r>
            <a:r>
              <a:rPr lang="uk-UA" sz="2400" b="1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uk-UA" sz="2400" b="1" dirty="0">
                <a:solidFill>
                  <a:schemeClr val="bg2">
                    <a:lumMod val="50000"/>
                  </a:schemeClr>
                </a:solidFill>
              </a:rPr>
            </a:br>
            <a:endParaRPr lang="uk-UA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1706" y="1805651"/>
            <a:ext cx="4455123" cy="4429813"/>
          </a:xfrm>
        </p:spPr>
        <p:txBody>
          <a:bodyPr>
            <a:normAutofit/>
          </a:bodyPr>
          <a:lstStyle/>
          <a:p>
            <a:pPr lvl="0">
              <a:buAutoNum type="arabicPeriod"/>
            </a:pPr>
            <a:r>
              <a:rPr lang="uk-UA" sz="2000" b="1" dirty="0" smtClean="0"/>
              <a:t>Хв</a:t>
            </a:r>
            <a:r>
              <a:rPr lang="uk-UA" sz="2000" b="1" dirty="0"/>
              <a:t>..</a:t>
            </a:r>
            <a:r>
              <a:rPr lang="uk-UA" sz="2000" b="1" dirty="0" err="1"/>
              <a:t>лястий</a:t>
            </a:r>
            <a:r>
              <a:rPr lang="uk-UA" sz="2000" b="1" dirty="0"/>
              <a:t>, </a:t>
            </a:r>
            <a:r>
              <a:rPr lang="uk-UA" sz="2000" b="1" dirty="0" err="1"/>
              <a:t>зат</a:t>
            </a:r>
            <a:r>
              <a:rPr lang="uk-UA" sz="2000" b="1" dirty="0"/>
              <a:t>..шок, </a:t>
            </a:r>
            <a:r>
              <a:rPr lang="uk-UA" sz="2000" b="1" dirty="0" err="1"/>
              <a:t>кр</a:t>
            </a:r>
            <a:r>
              <a:rPr lang="uk-UA" sz="2000" b="1" dirty="0"/>
              <a:t>..вий		</a:t>
            </a:r>
          </a:p>
          <a:p>
            <a:pPr lvl="0">
              <a:buAutoNum type="arabicPeriod"/>
            </a:pPr>
            <a:r>
              <a:rPr lang="uk-UA" sz="2000" b="1" dirty="0" smtClean="0"/>
              <a:t>Не/воля</a:t>
            </a:r>
            <a:r>
              <a:rPr lang="uk-UA" sz="2000" b="1" dirty="0"/>
              <a:t>, не/сміливий, </a:t>
            </a:r>
            <a:r>
              <a:rPr lang="uk-UA" sz="2000" b="1" dirty="0" smtClean="0"/>
              <a:t>не/дарма</a:t>
            </a:r>
            <a:endParaRPr lang="uk-UA" sz="2000" b="1" dirty="0"/>
          </a:p>
          <a:p>
            <a:pPr lvl="0">
              <a:buAutoNum type="arabicPeriod"/>
            </a:pPr>
            <a:r>
              <a:rPr lang="uk-UA" sz="2000" b="1" dirty="0" smtClean="0"/>
              <a:t> </a:t>
            </a:r>
            <a:r>
              <a:rPr lang="uk-UA" sz="2000" b="1" dirty="0" err="1" smtClean="0"/>
              <a:t>Голланд</a:t>
            </a:r>
            <a:r>
              <a:rPr lang="uk-UA" sz="2000" b="1" dirty="0"/>
              <a:t>..с..</a:t>
            </a:r>
            <a:r>
              <a:rPr lang="uk-UA" sz="2000" b="1" dirty="0" err="1"/>
              <a:t>кий</a:t>
            </a:r>
            <a:r>
              <a:rPr lang="uk-UA" sz="2000" b="1" dirty="0"/>
              <a:t>, </a:t>
            </a:r>
            <a:r>
              <a:rPr lang="uk-UA" sz="2000" b="1" dirty="0" err="1"/>
              <a:t>тюмен</a:t>
            </a:r>
            <a:r>
              <a:rPr lang="uk-UA" sz="2000" b="1" dirty="0"/>
              <a:t>..с..</a:t>
            </a:r>
            <a:r>
              <a:rPr lang="uk-UA" sz="2000" b="1" dirty="0" err="1"/>
              <a:t>кий</a:t>
            </a:r>
            <a:r>
              <a:rPr lang="uk-UA" sz="2000" b="1" dirty="0"/>
              <a:t>, 		</a:t>
            </a:r>
            <a:r>
              <a:rPr lang="uk-UA" sz="2000" b="1" dirty="0" err="1" smtClean="0"/>
              <a:t>тернопіл</a:t>
            </a:r>
            <a:r>
              <a:rPr lang="uk-UA" sz="2000" b="1" dirty="0"/>
              <a:t>..с..</a:t>
            </a:r>
            <a:r>
              <a:rPr lang="uk-UA" sz="2000" b="1" dirty="0" err="1" smtClean="0"/>
              <a:t>кий</a:t>
            </a:r>
            <a:endParaRPr lang="uk-UA" sz="2000" b="1" dirty="0"/>
          </a:p>
          <a:p>
            <a:pPr lvl="0">
              <a:buAutoNum type="arabicPeriod"/>
            </a:pPr>
            <a:r>
              <a:rPr lang="uk-UA" sz="2000" b="1" dirty="0" smtClean="0"/>
              <a:t>Легко/атлетичний</a:t>
            </a:r>
            <a:r>
              <a:rPr lang="uk-UA" sz="2000" b="1" dirty="0"/>
              <a:t>, </a:t>
            </a:r>
            <a:r>
              <a:rPr lang="uk-UA" sz="2000" b="1" dirty="0" smtClean="0"/>
              <a:t>фізико</a:t>
            </a:r>
            <a:r>
              <a:rPr lang="uk-UA" sz="2000" b="1" dirty="0"/>
              <a:t>/	</a:t>
            </a:r>
            <a:r>
              <a:rPr lang="uk-UA" sz="2000" b="1" dirty="0" smtClean="0"/>
              <a:t>математичний</a:t>
            </a:r>
            <a:r>
              <a:rPr lang="uk-UA" sz="2000" b="1" dirty="0"/>
              <a:t>, м’ясо/молочний </a:t>
            </a:r>
            <a:r>
              <a:rPr lang="uk-UA" sz="2000" dirty="0"/>
              <a:t>		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4"/>
          </p:nvPr>
        </p:nvSpPr>
        <p:spPr>
          <a:xfrm>
            <a:off x="7165937" y="1805651"/>
            <a:ext cx="4338674" cy="442981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uk-UA" sz="2000" b="1" dirty="0" smtClean="0">
                <a:solidFill>
                  <a:schemeClr val="bg2">
                    <a:lumMod val="50000"/>
                  </a:schemeClr>
                </a:solidFill>
                <a:cs typeface="Gautami" panose="020B0502040204020203" pitchFamily="34" charset="0"/>
              </a:rPr>
              <a:t>А</a:t>
            </a:r>
            <a:r>
              <a:rPr lang="uk-UA" sz="2000" b="1" dirty="0">
                <a:solidFill>
                  <a:schemeClr val="bg2">
                    <a:lumMod val="50000"/>
                  </a:schemeClr>
                </a:solidFill>
                <a:cs typeface="Gautami" panose="020B0502040204020203" pitchFamily="34" charset="0"/>
              </a:rPr>
              <a:t>.</a:t>
            </a:r>
            <a:r>
              <a:rPr lang="uk-UA" sz="2000" b="1" dirty="0">
                <a:cs typeface="Gautami" panose="020B0502040204020203" pitchFamily="34" charset="0"/>
              </a:rPr>
              <a:t> Написання м’якого </a:t>
            </a:r>
            <a:r>
              <a:rPr lang="uk-UA" sz="2000" b="1" dirty="0" smtClean="0">
                <a:cs typeface="Gautami" panose="020B0502040204020203" pitchFamily="34" charset="0"/>
              </a:rPr>
              <a:t>знака</a:t>
            </a:r>
          </a:p>
          <a:p>
            <a:pPr marL="0" lvl="0" indent="0">
              <a:buNone/>
            </a:pPr>
            <a:r>
              <a:rPr lang="uk-UA" sz="2000" b="1" dirty="0" smtClean="0">
                <a:solidFill>
                  <a:schemeClr val="bg2">
                    <a:lumMod val="50000"/>
                  </a:schemeClr>
                </a:solidFill>
                <a:cs typeface="Gautami" panose="020B0502040204020203" pitchFamily="34" charset="0"/>
              </a:rPr>
              <a:t>Б</a:t>
            </a:r>
            <a:r>
              <a:rPr lang="uk-UA" sz="2000" b="1" dirty="0">
                <a:solidFill>
                  <a:schemeClr val="bg2">
                    <a:lumMod val="50000"/>
                  </a:schemeClr>
                </a:solidFill>
                <a:cs typeface="Gautami" panose="020B0502040204020203" pitchFamily="34" charset="0"/>
              </a:rPr>
              <a:t>.</a:t>
            </a:r>
            <a:r>
              <a:rPr lang="uk-UA" sz="2000" b="1" dirty="0">
                <a:cs typeface="Gautami" panose="020B0502040204020203" pitchFamily="34" charset="0"/>
              </a:rPr>
              <a:t> Букви е, и, що </a:t>
            </a:r>
            <a:r>
              <a:rPr lang="uk-UA" sz="2000" b="1" dirty="0" smtClean="0">
                <a:cs typeface="Gautami" panose="020B0502040204020203" pitchFamily="34" charset="0"/>
              </a:rPr>
              <a:t>позначають ненаголошені </a:t>
            </a:r>
            <a:r>
              <a:rPr lang="uk-UA" sz="2000" b="1" dirty="0">
                <a:cs typeface="Gautami" panose="020B0502040204020203" pitchFamily="34" charset="0"/>
              </a:rPr>
              <a:t>голосні в </a:t>
            </a:r>
            <a:r>
              <a:rPr lang="uk-UA" sz="2000" b="1" dirty="0" smtClean="0">
                <a:cs typeface="Gautami" panose="020B0502040204020203" pitchFamily="34" charset="0"/>
              </a:rPr>
              <a:t>коренях слів</a:t>
            </a:r>
            <a:endParaRPr lang="uk-UA" sz="2000" b="1" dirty="0">
              <a:cs typeface="Gautami" panose="020B0502040204020203" pitchFamily="34" charset="0"/>
            </a:endParaRPr>
          </a:p>
          <a:p>
            <a:pPr marL="0" lvl="0" indent="0">
              <a:buNone/>
            </a:pPr>
            <a:r>
              <a:rPr lang="uk-UA" sz="2000" b="1" dirty="0" smtClean="0">
                <a:solidFill>
                  <a:schemeClr val="bg2">
                    <a:lumMod val="50000"/>
                  </a:schemeClr>
                </a:solidFill>
                <a:cs typeface="Gautami" panose="020B0502040204020203" pitchFamily="34" charset="0"/>
              </a:rPr>
              <a:t>В</a:t>
            </a:r>
            <a:r>
              <a:rPr lang="uk-UA" sz="2000" b="1" dirty="0">
                <a:solidFill>
                  <a:schemeClr val="bg2">
                    <a:lumMod val="50000"/>
                  </a:schemeClr>
                </a:solidFill>
                <a:cs typeface="Gautami" panose="020B0502040204020203" pitchFamily="34" charset="0"/>
              </a:rPr>
              <a:t>.</a:t>
            </a:r>
            <a:r>
              <a:rPr lang="uk-UA" sz="2000" b="1" dirty="0">
                <a:cs typeface="Gautami" panose="020B0502040204020203" pitchFamily="34" charset="0"/>
              </a:rPr>
              <a:t> Подвоєння </a:t>
            </a:r>
            <a:r>
              <a:rPr lang="uk-UA" sz="2000" b="1" dirty="0" smtClean="0">
                <a:cs typeface="Gautami" panose="020B0502040204020203" pitchFamily="34" charset="0"/>
              </a:rPr>
              <a:t>приголосних</a:t>
            </a:r>
          </a:p>
          <a:p>
            <a:pPr marL="0" lvl="0" indent="0">
              <a:buNone/>
            </a:pPr>
            <a:r>
              <a:rPr lang="uk-UA" sz="2000" b="1" dirty="0" smtClean="0">
                <a:solidFill>
                  <a:schemeClr val="bg2">
                    <a:lumMod val="50000"/>
                  </a:schemeClr>
                </a:solidFill>
                <a:cs typeface="Gautami" panose="020B0502040204020203" pitchFamily="34" charset="0"/>
              </a:rPr>
              <a:t>Г</a:t>
            </a:r>
            <a:r>
              <a:rPr lang="uk-UA" sz="2000" b="1" dirty="0">
                <a:solidFill>
                  <a:schemeClr val="bg2">
                    <a:lumMod val="50000"/>
                  </a:schemeClr>
                </a:solidFill>
                <a:cs typeface="Gautami" panose="020B0502040204020203" pitchFamily="34" charset="0"/>
              </a:rPr>
              <a:t>.</a:t>
            </a:r>
            <a:r>
              <a:rPr lang="uk-UA" sz="2000" b="1" dirty="0">
                <a:cs typeface="Gautami" panose="020B0502040204020203" pitchFamily="34" charset="0"/>
              </a:rPr>
              <a:t> Написання частки не </a:t>
            </a:r>
            <a:r>
              <a:rPr lang="uk-UA" sz="2000" b="1" dirty="0" smtClean="0">
                <a:cs typeface="Gautami" panose="020B0502040204020203" pitchFamily="34" charset="0"/>
              </a:rPr>
              <a:t>з</a:t>
            </a:r>
            <a:r>
              <a:rPr lang="uk-UA" sz="2000" b="1" dirty="0">
                <a:cs typeface="Gautami" panose="020B0502040204020203" pitchFamily="34" charset="0"/>
              </a:rPr>
              <a:t>різними частинами мови</a:t>
            </a:r>
          </a:p>
          <a:p>
            <a:pPr marL="0" indent="0">
              <a:buNone/>
            </a:pPr>
            <a:r>
              <a:rPr lang="uk-UA" sz="2000" b="1" dirty="0" smtClean="0">
                <a:solidFill>
                  <a:schemeClr val="bg2">
                    <a:lumMod val="50000"/>
                  </a:schemeClr>
                </a:solidFill>
                <a:cs typeface="Gautami" panose="020B0502040204020203" pitchFamily="34" charset="0"/>
              </a:rPr>
              <a:t>Д</a:t>
            </a:r>
            <a:r>
              <a:rPr lang="uk-UA" sz="2000" b="1" dirty="0">
                <a:solidFill>
                  <a:schemeClr val="bg2">
                    <a:lumMod val="50000"/>
                  </a:schemeClr>
                </a:solidFill>
                <a:cs typeface="Gautami" panose="020B0502040204020203" pitchFamily="34" charset="0"/>
              </a:rPr>
              <a:t>.</a:t>
            </a:r>
            <a:r>
              <a:rPr lang="uk-UA" sz="2000" b="1" dirty="0">
                <a:cs typeface="Gautami" panose="020B0502040204020203" pitchFamily="34" charset="0"/>
              </a:rPr>
              <a:t> Написання складних слів</a:t>
            </a:r>
          </a:p>
          <a:p>
            <a:pPr lvl="0"/>
            <a:endParaRPr lang="uk-UA" dirty="0"/>
          </a:p>
          <a:p>
            <a:endParaRPr lang="uk-UA" dirty="0"/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12016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6618" y="149548"/>
            <a:ext cx="8911687" cy="961622"/>
          </a:xfrm>
        </p:spPr>
        <p:txBody>
          <a:bodyPr>
            <a:normAutofit/>
          </a:bodyPr>
          <a:lstStyle/>
          <a:p>
            <a:pPr lvl="0"/>
            <a:r>
              <a:rPr lang="uk-UA" sz="2400" b="1" i="1" dirty="0" smtClean="0">
                <a:solidFill>
                  <a:schemeClr val="bg2">
                    <a:lumMod val="50000"/>
                  </a:schemeClr>
                </a:solidFill>
              </a:rPr>
              <a:t>6. Установіть </a:t>
            </a:r>
            <a:r>
              <a:rPr lang="uk-UA" sz="2400" b="1" i="1" dirty="0">
                <a:solidFill>
                  <a:schemeClr val="bg2">
                    <a:lumMod val="50000"/>
                  </a:schemeClr>
                </a:solidFill>
              </a:rPr>
              <a:t>відповідність між умовами постановки тире і прикладами речень</a:t>
            </a:r>
            <a:r>
              <a:rPr lang="uk-UA" sz="2400" b="1" i="1" dirty="0" smtClean="0">
                <a:solidFill>
                  <a:schemeClr val="bg2">
                    <a:lumMod val="50000"/>
                  </a:schemeClr>
                </a:solidFill>
              </a:rPr>
              <a:t>:</a:t>
            </a:r>
            <a:endParaRPr lang="uk-UA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89212" y="1747777"/>
            <a:ext cx="4342893" cy="4155249"/>
          </a:xfrm>
        </p:spPr>
        <p:txBody>
          <a:bodyPr>
            <a:norm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uk-UA" sz="2000" b="1" dirty="0"/>
              <a:t>На місці пропущеного члена </a:t>
            </a:r>
            <a:r>
              <a:rPr lang="uk-UA" sz="2000" b="1" dirty="0" smtClean="0"/>
              <a:t>речення</a:t>
            </a:r>
            <a:r>
              <a:rPr lang="uk-UA" sz="2000" b="1" dirty="0"/>
              <a:t>		</a:t>
            </a:r>
          </a:p>
          <a:p>
            <a:pPr marL="457200" lvl="0" indent="-457200">
              <a:buFont typeface="+mj-lt"/>
              <a:buAutoNum type="arabicPeriod"/>
            </a:pPr>
            <a:r>
              <a:rPr lang="uk-UA" sz="2000" b="1" dirty="0" smtClean="0"/>
              <a:t>Перед </a:t>
            </a:r>
            <a:r>
              <a:rPr lang="uk-UA" sz="2000" b="1" dirty="0" err="1" smtClean="0"/>
              <a:t>узагальнювальним</a:t>
            </a:r>
            <a:r>
              <a:rPr lang="uk-UA" sz="2000" b="1" dirty="0"/>
              <a:t> </a:t>
            </a:r>
            <a:r>
              <a:rPr lang="uk-UA" sz="2000" b="1" dirty="0" smtClean="0"/>
              <a:t>словом</a:t>
            </a:r>
            <a:endParaRPr lang="uk-UA" sz="2000" b="1" dirty="0"/>
          </a:p>
          <a:p>
            <a:pPr marL="457200" lvl="0" indent="-457200">
              <a:buFont typeface="+mj-lt"/>
              <a:buAutoNum type="arabicPeriod"/>
            </a:pPr>
            <a:r>
              <a:rPr lang="uk-UA" sz="2000" b="1" dirty="0" smtClean="0"/>
              <a:t>У </a:t>
            </a:r>
            <a:r>
              <a:rPr lang="uk-UA" sz="2000" b="1" dirty="0"/>
              <a:t>безсполучниковому складному </a:t>
            </a:r>
            <a:r>
              <a:rPr lang="uk-UA" sz="2000" b="1" dirty="0" smtClean="0"/>
              <a:t>реченні</a:t>
            </a:r>
            <a:r>
              <a:rPr lang="uk-UA" sz="2000" b="1" dirty="0"/>
              <a:t>		</a:t>
            </a:r>
          </a:p>
          <a:p>
            <a:pPr marL="457200" lvl="0" indent="-457200">
              <a:buFont typeface="+mj-lt"/>
              <a:buAutoNum type="arabicPeriod"/>
            </a:pPr>
            <a:r>
              <a:rPr lang="uk-UA" sz="2000" b="1" dirty="0" smtClean="0"/>
              <a:t>Між </a:t>
            </a:r>
            <a:r>
              <a:rPr lang="uk-UA" sz="2000" b="1" dirty="0"/>
              <a:t>підметом і присудком		</a:t>
            </a:r>
            <a:r>
              <a:rPr lang="uk-UA" dirty="0"/>
              <a:t>								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7166957" y="1794076"/>
            <a:ext cx="4338674" cy="4105722"/>
          </a:xfrm>
        </p:spPr>
        <p:txBody>
          <a:bodyPr/>
          <a:lstStyle/>
          <a:p>
            <a:pPr marL="0" indent="0">
              <a:buNone/>
            </a:pPr>
            <a:r>
              <a:rPr lang="uk-UA" sz="2000" b="1" dirty="0">
                <a:solidFill>
                  <a:schemeClr val="bg2">
                    <a:lumMod val="50000"/>
                  </a:schemeClr>
                </a:solidFill>
              </a:rPr>
              <a:t>А.</a:t>
            </a:r>
            <a:r>
              <a:rPr lang="uk-UA" sz="2000" b="1" dirty="0"/>
              <a:t> Думки – вічна енергія</a:t>
            </a:r>
            <a:r>
              <a:rPr lang="uk-UA" sz="2000" b="1" dirty="0" smtClean="0"/>
              <a:t>.</a:t>
            </a:r>
          </a:p>
          <a:p>
            <a:pPr marL="0" indent="0">
              <a:buNone/>
            </a:pPr>
            <a:r>
              <a:rPr lang="uk-UA" sz="2000" b="1" dirty="0">
                <a:solidFill>
                  <a:schemeClr val="bg2">
                    <a:lumMod val="50000"/>
                  </a:schemeClr>
                </a:solidFill>
              </a:rPr>
              <a:t>Б.</a:t>
            </a:r>
            <a:r>
              <a:rPr lang="uk-UA" sz="2000" b="1" dirty="0"/>
              <a:t> Кінчається пам’ять – </a:t>
            </a:r>
            <a:r>
              <a:rPr lang="uk-UA" sz="2000" b="1" dirty="0" smtClean="0"/>
              <a:t>кінчається </a:t>
            </a:r>
            <a:r>
              <a:rPr lang="uk-UA" sz="2000" b="1" dirty="0"/>
              <a:t>нація</a:t>
            </a:r>
            <a:r>
              <a:rPr lang="uk-UA" sz="2000" b="1" dirty="0" smtClean="0"/>
              <a:t>.</a:t>
            </a:r>
          </a:p>
          <a:p>
            <a:pPr marL="0" indent="0">
              <a:buNone/>
            </a:pPr>
            <a:r>
              <a:rPr lang="uk-UA" sz="2000" b="1" dirty="0">
                <a:solidFill>
                  <a:schemeClr val="bg2">
                    <a:lumMod val="50000"/>
                  </a:schemeClr>
                </a:solidFill>
              </a:rPr>
              <a:t>В.</a:t>
            </a:r>
            <a:r>
              <a:rPr lang="uk-UA" sz="2000" b="1" dirty="0"/>
              <a:t> Дикі голуби – горлички </a:t>
            </a:r>
            <a:r>
              <a:rPr lang="uk-UA" sz="2000" b="1" dirty="0" smtClean="0"/>
              <a:t>– здивовано позирають на нас із верхів’я </a:t>
            </a:r>
            <a:r>
              <a:rPr lang="uk-UA" sz="2000" b="1" dirty="0"/>
              <a:t>посадки</a:t>
            </a:r>
            <a:r>
              <a:rPr lang="uk-UA" sz="2000" b="1" dirty="0" smtClean="0"/>
              <a:t>.</a:t>
            </a:r>
          </a:p>
          <a:p>
            <a:pPr marL="0" indent="0">
              <a:buNone/>
            </a:pPr>
            <a:r>
              <a:rPr lang="uk-UA" sz="2000" b="1" dirty="0">
                <a:solidFill>
                  <a:schemeClr val="bg2">
                    <a:lumMod val="50000"/>
                  </a:schemeClr>
                </a:solidFill>
              </a:rPr>
              <a:t>Г.</a:t>
            </a:r>
            <a:r>
              <a:rPr lang="uk-UA" sz="2000" b="1" dirty="0"/>
              <a:t> Вода, хмари, плав – все </a:t>
            </a:r>
            <a:r>
              <a:rPr lang="uk-UA" sz="2000" b="1" dirty="0" smtClean="0"/>
              <a:t>пливло</a:t>
            </a:r>
            <a:r>
              <a:rPr lang="uk-UA" sz="2000" b="1" dirty="0"/>
              <a:t>, все безупинно </a:t>
            </a:r>
            <a:r>
              <a:rPr lang="uk-UA" sz="2000" b="1" dirty="0" smtClean="0"/>
              <a:t>неслося </a:t>
            </a:r>
            <a:r>
              <a:rPr lang="uk-UA" sz="2000" b="1" dirty="0"/>
              <a:t>вперед</a:t>
            </a:r>
            <a:r>
              <a:rPr lang="uk-UA" sz="2000" b="1" dirty="0" smtClean="0"/>
              <a:t>.</a:t>
            </a:r>
          </a:p>
          <a:p>
            <a:pPr marL="0" indent="0">
              <a:buNone/>
            </a:pPr>
            <a:r>
              <a:rPr lang="uk-UA" sz="2000" b="1" dirty="0">
                <a:solidFill>
                  <a:schemeClr val="bg2">
                    <a:lumMod val="50000"/>
                  </a:schemeClr>
                </a:solidFill>
              </a:rPr>
              <a:t>Д.</a:t>
            </a:r>
            <a:r>
              <a:rPr lang="uk-UA" sz="2000" b="1" dirty="0"/>
              <a:t> Батько не розуміє сина, а </a:t>
            </a:r>
            <a:r>
              <a:rPr lang="uk-UA" sz="2000" b="1" dirty="0" smtClean="0"/>
              <a:t>син </a:t>
            </a:r>
            <a:r>
              <a:rPr lang="uk-UA" sz="2000" b="1" dirty="0"/>
              <a:t>– батька.</a:t>
            </a:r>
          </a:p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9631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305</TotalTime>
  <Words>443</Words>
  <Application>Microsoft Office PowerPoint</Application>
  <PresentationFormat>Произвольный</PresentationFormat>
  <Paragraphs>83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Легкий дым</vt:lpstr>
      <vt:lpstr> Мікротема й абзац.  Ключові слова в тексті</vt:lpstr>
      <vt:lpstr>«Незакінчене речення»</vt:lpstr>
      <vt:lpstr>Презентация PowerPoint</vt:lpstr>
      <vt:lpstr>«Займи позицію»</vt:lpstr>
      <vt:lpstr>Пошукова робота  Знайдіть у тексті ключові слова та підкресліть їх. </vt:lpstr>
      <vt:lpstr>Презентация PowerPoint</vt:lpstr>
      <vt:lpstr>Домашнє завдання Виконання тестових завдань</vt:lpstr>
      <vt:lpstr>5. Установіть відповідність між рядками слів та визначеннями орфограми: </vt:lpstr>
      <vt:lpstr>6. Установіть відповідність між умовами постановки тире і прикладами речень: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Юрбан</dc:creator>
  <cp:lastModifiedBy>TPCUSer</cp:lastModifiedBy>
  <cp:revision>22</cp:revision>
  <dcterms:created xsi:type="dcterms:W3CDTF">2018-04-23T17:20:08Z</dcterms:created>
  <dcterms:modified xsi:type="dcterms:W3CDTF">2022-04-07T12:03:03Z</dcterms:modified>
</cp:coreProperties>
</file>