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7" r:id="rId2"/>
    <p:sldId id="276" r:id="rId3"/>
    <p:sldId id="273" r:id="rId4"/>
    <p:sldId id="274" r:id="rId5"/>
    <p:sldId id="275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5" autoAdjust="0"/>
    <p:restoredTop sz="94660"/>
  </p:normalViewPr>
  <p:slideViewPr>
    <p:cSldViewPr snapToGrid="0">
      <p:cViewPr>
        <p:scale>
          <a:sx n="92" d="100"/>
          <a:sy n="92" d="100"/>
        </p:scale>
        <p:origin x="-10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461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017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105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6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42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17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48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225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64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88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53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704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8664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36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396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732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500">
              <a:srgbClr val="CBE085"/>
            </a:gs>
            <a:gs pos="0">
              <a:srgbClr val="FFFF0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ABC07-1D8F-4F04-A51F-D40CCBE16F77}" type="datetimeFigureOut">
              <a:rPr lang="uk-UA" smtClean="0"/>
              <a:t>09.04.2022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777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0292" y="1605012"/>
            <a:ext cx="8911687" cy="1280890"/>
          </a:xfrm>
        </p:spPr>
        <p:txBody>
          <a:bodyPr>
            <a:noAutofit/>
          </a:bodyPr>
          <a:lstStyle/>
          <a:p>
            <a:pPr lvl="0" algn="ctr"/>
            <a:r>
              <a:rPr lang="uk-UA" sz="6000" b="1" dirty="0" smtClean="0">
                <a:solidFill>
                  <a:srgbClr val="7030A0"/>
                </a:solidFill>
              </a:rPr>
              <a:t>Ключові слова в тексті й абзаці</a:t>
            </a:r>
            <a:endParaRPr lang="uk-UA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3985" y="624110"/>
            <a:ext cx="10141527" cy="1280890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 smtClean="0"/>
              <a:t>Дослідження-розпізнавання</a:t>
            </a:r>
            <a:br>
              <a:rPr lang="uk-UA" sz="1800" b="1" dirty="0" smtClean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2000" b="1" i="1" dirty="0"/>
              <a:t>— </a:t>
            </a:r>
            <a:r>
              <a:rPr lang="uk-UA" sz="2000" b="1" i="1" dirty="0" err="1"/>
              <a:t>Дослідіть</a:t>
            </a:r>
            <a:r>
              <a:rPr lang="uk-UA" sz="2000" b="1" i="1" dirty="0"/>
              <a:t> види міжфразного зв’язку між складовими частинами текстів. Назвіть характерні ознаки ланцюжкового (послідовного) й паралельного видів зв'язку.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/>
              <a:t>Призвичаєні </a:t>
            </a:r>
            <a:r>
              <a:rPr lang="uk-UA" sz="1800" dirty="0"/>
              <a:t>до землі переселенці бралися за плуга і вирощували хліб. Вони годували і випасали худобу, полювали на хижого звіра, займалися рибальством, бджільництвом. Праця цих роботящих людей давала плоди</a:t>
            </a:r>
            <a:r>
              <a:rPr lang="uk-UA" sz="1800" i="1" dirty="0"/>
              <a:t>(О. </a:t>
            </a:r>
            <a:r>
              <a:rPr lang="uk-UA" sz="1800" i="1" dirty="0" err="1"/>
              <a:t>Опанович</a:t>
            </a:r>
            <a:r>
              <a:rPr lang="uk-UA" sz="1800" i="1" dirty="0"/>
              <a:t>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/>
              <a:t>Шевченко — наш поет і перший історик. Шевченко перше всіх запитав наші німі могили, що вони таке, і одному тільки йому дали вони ясну відповідь, ясну, як Боже слово. Шевченко перше всіх додумався, чим наша </a:t>
            </a:r>
            <a:r>
              <a:rPr lang="uk-UA" sz="1800" dirty="0" err="1"/>
              <a:t>старосвітчина</a:t>
            </a:r>
            <a:r>
              <a:rPr lang="uk-UA" sz="1800" dirty="0"/>
              <a:t> славна і за що проклянуть її грядущі роди</a:t>
            </a:r>
            <a:r>
              <a:rPr lang="uk-UA" sz="1800" i="1" dirty="0"/>
              <a:t>(П. Куліш).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/>
              <a:t>Саме інженери примусили вчених подумати, як втрутитися в найглибші тайники кристалів, перетворити графіт на алмаз. Інколи вони вкраплені в метеоритах, що прилітають з космосу на землю. Очевидно, створюють їх височенні температури, надвисокі тиснення удару при падінні на землю</a:t>
            </a:r>
            <a:r>
              <a:rPr lang="uk-UA" sz="1800" i="1" dirty="0"/>
              <a:t>(В. Собко).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/>
              <a:t>Було пів на дев’яту, і до гімназичних дверей прямувала сила народу. Гімназисти йшли на перехідні екзамени. Малих хлопчиків, отаких, як Юра, в матросках, сорочках, матері й батьки вели на вступні. Серце Юрине затремтіло</a:t>
            </a:r>
            <a:br>
              <a:rPr lang="uk-UA" sz="1800" dirty="0"/>
            </a:b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38714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2762" y="161123"/>
            <a:ext cx="8911687" cy="672255"/>
          </a:xfrm>
        </p:spPr>
        <p:txBody>
          <a:bodyPr/>
          <a:lstStyle/>
          <a:p>
            <a:pPr lvl="0" algn="ctr"/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Виконання тестових 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завдань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6306" y="833378"/>
            <a:ext cx="4342893" cy="5879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1. Тема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тексту розкривається за допомогою: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Абзацу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</a:t>
            </a:r>
            <a:r>
              <a:rPr lang="uk-UA" b="1" dirty="0" smtClean="0">
                <a:solidFill>
                  <a:srgbClr val="FF0000"/>
                </a:solidFill>
              </a:rPr>
              <a:t>Мікротеми</a:t>
            </a:r>
            <a:endParaRPr lang="uk-UA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Основної </a:t>
            </a:r>
            <a:r>
              <a:rPr lang="uk-UA" b="1" dirty="0">
                <a:solidFill>
                  <a:srgbClr val="7030A0"/>
                </a:solidFill>
              </a:rPr>
              <a:t>думки</a:t>
            </a: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2. Одне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найбільш значуще речення мікротеми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</a:t>
            </a:r>
            <a:r>
              <a:rPr lang="uk-UA" b="1" dirty="0" smtClean="0">
                <a:solidFill>
                  <a:srgbClr val="FF0000"/>
                </a:solidFill>
              </a:rPr>
              <a:t>Тематичним</a:t>
            </a:r>
            <a:endParaRPr lang="uk-UA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Ключовим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</a:t>
            </a:r>
            <a:endParaRPr lang="uk-UA" b="1" dirty="0">
              <a:solidFill>
                <a:srgbClr val="7030A0"/>
              </a:solidFill>
            </a:endParaRP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833379"/>
            <a:ext cx="4338674" cy="50664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3. Слова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в тексті, які мають істотне смислове навантаження, називаються…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Тематичними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</a:t>
            </a:r>
            <a:r>
              <a:rPr lang="uk-UA" b="1" dirty="0" smtClean="0">
                <a:solidFill>
                  <a:srgbClr val="FF0000"/>
                </a:solidFill>
              </a:rPr>
              <a:t>Ключовими</a:t>
            </a:r>
            <a:endParaRPr lang="uk-UA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4. Те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головне в тексті, що автор стверджує, до чого він закликає, чого навчає,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Мікротемою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</a:t>
            </a:r>
            <a:r>
              <a:rPr lang="uk-UA" b="1" dirty="0" smtClean="0">
                <a:solidFill>
                  <a:srgbClr val="FF0000"/>
                </a:solidFill>
              </a:rPr>
              <a:t>Основною </a:t>
            </a:r>
            <a:r>
              <a:rPr lang="uk-UA" b="1" dirty="0">
                <a:solidFill>
                  <a:srgbClr val="FF0000"/>
                </a:solidFill>
              </a:rPr>
              <a:t>думкою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22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5.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рядками слів та визначеннями орфограми:</a:t>
            </a:r>
            <a:r>
              <a:rPr lang="uk-UA" sz="24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sz="2400" b="1" dirty="0">
                <a:solidFill>
                  <a:schemeClr val="bg2">
                    <a:lumMod val="50000"/>
                  </a:schemeClr>
                </a:solidFill>
              </a:rPr>
            </a:b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1706" y="1805651"/>
            <a:ext cx="4455123" cy="4429813"/>
          </a:xfrm>
        </p:spPr>
        <p:txBody>
          <a:bodyPr>
            <a:normAutofit/>
          </a:bodyPr>
          <a:lstStyle/>
          <a:p>
            <a:pPr lvl="0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</a:rPr>
              <a:t>Хв</a:t>
            </a:r>
            <a:r>
              <a:rPr lang="uk-UA" sz="2000" b="1" dirty="0">
                <a:solidFill>
                  <a:srgbClr val="FF0000"/>
                </a:solidFill>
              </a:rPr>
              <a:t>..</a:t>
            </a:r>
            <a:r>
              <a:rPr lang="uk-UA" sz="2000" b="1" dirty="0" err="1">
                <a:solidFill>
                  <a:srgbClr val="FF0000"/>
                </a:solidFill>
              </a:rPr>
              <a:t>лястий</a:t>
            </a:r>
            <a:r>
              <a:rPr lang="uk-UA" sz="2000" b="1" dirty="0">
                <a:solidFill>
                  <a:srgbClr val="FF0000"/>
                </a:solidFill>
              </a:rPr>
              <a:t>, </a:t>
            </a:r>
            <a:r>
              <a:rPr lang="uk-UA" sz="2000" b="1" dirty="0" err="1">
                <a:solidFill>
                  <a:srgbClr val="FF0000"/>
                </a:solidFill>
              </a:rPr>
              <a:t>зат</a:t>
            </a:r>
            <a:r>
              <a:rPr lang="uk-UA" sz="2000" b="1" dirty="0">
                <a:solidFill>
                  <a:srgbClr val="FF0000"/>
                </a:solidFill>
              </a:rPr>
              <a:t>..шок, </a:t>
            </a:r>
            <a:r>
              <a:rPr lang="uk-UA" sz="2000" b="1" dirty="0" err="1">
                <a:solidFill>
                  <a:srgbClr val="FF0000"/>
                </a:solidFill>
              </a:rPr>
              <a:t>кр</a:t>
            </a:r>
            <a:r>
              <a:rPr lang="uk-UA" sz="2000" b="1" dirty="0">
                <a:solidFill>
                  <a:srgbClr val="FF0000"/>
                </a:solidFill>
              </a:rPr>
              <a:t>..вий</a:t>
            </a:r>
            <a:r>
              <a:rPr lang="uk-UA" sz="2000" b="1" dirty="0"/>
              <a:t>		</a:t>
            </a:r>
          </a:p>
          <a:p>
            <a:pPr lvl="0">
              <a:buAutoNum type="arabicPeriod"/>
            </a:pPr>
            <a:r>
              <a:rPr lang="uk-UA" sz="2000" b="1" dirty="0" smtClean="0">
                <a:solidFill>
                  <a:srgbClr val="00B0F0"/>
                </a:solidFill>
              </a:rPr>
              <a:t>Не/воля</a:t>
            </a:r>
            <a:r>
              <a:rPr lang="uk-UA" sz="2000" b="1" dirty="0">
                <a:solidFill>
                  <a:srgbClr val="00B0F0"/>
                </a:solidFill>
              </a:rPr>
              <a:t>, не/сміливий, </a:t>
            </a:r>
            <a:r>
              <a:rPr lang="uk-UA" sz="2000" b="1" dirty="0" smtClean="0">
                <a:solidFill>
                  <a:srgbClr val="00B0F0"/>
                </a:solidFill>
              </a:rPr>
              <a:t>не/дарма</a:t>
            </a:r>
            <a:endParaRPr lang="uk-UA" sz="2000" b="1" dirty="0">
              <a:solidFill>
                <a:srgbClr val="00B0F0"/>
              </a:solidFill>
            </a:endParaRPr>
          </a:p>
          <a:p>
            <a:pPr lvl="0">
              <a:buAutoNum type="arabicPeriod"/>
            </a:pPr>
            <a:r>
              <a:rPr lang="uk-UA" sz="2000" b="1" dirty="0" smtClean="0"/>
              <a:t> </a:t>
            </a:r>
            <a:r>
              <a:rPr lang="uk-UA" sz="2000" b="1" dirty="0" err="1" smtClean="0">
                <a:solidFill>
                  <a:srgbClr val="7030A0"/>
                </a:solidFill>
              </a:rPr>
              <a:t>Голланд</a:t>
            </a:r>
            <a:r>
              <a:rPr lang="uk-UA" sz="2000" b="1" dirty="0">
                <a:solidFill>
                  <a:srgbClr val="7030A0"/>
                </a:solidFill>
              </a:rPr>
              <a:t>..с..</a:t>
            </a:r>
            <a:r>
              <a:rPr lang="uk-UA" sz="2000" b="1" dirty="0" err="1">
                <a:solidFill>
                  <a:srgbClr val="7030A0"/>
                </a:solidFill>
              </a:rPr>
              <a:t>кий</a:t>
            </a:r>
            <a:r>
              <a:rPr lang="uk-UA" sz="2000" b="1" dirty="0">
                <a:solidFill>
                  <a:srgbClr val="7030A0"/>
                </a:solidFill>
              </a:rPr>
              <a:t>, </a:t>
            </a:r>
            <a:r>
              <a:rPr lang="uk-UA" sz="2000" b="1" dirty="0" err="1">
                <a:solidFill>
                  <a:srgbClr val="7030A0"/>
                </a:solidFill>
              </a:rPr>
              <a:t>тюмен</a:t>
            </a:r>
            <a:r>
              <a:rPr lang="uk-UA" sz="2000" b="1" dirty="0">
                <a:solidFill>
                  <a:srgbClr val="7030A0"/>
                </a:solidFill>
              </a:rPr>
              <a:t>..с..</a:t>
            </a:r>
            <a:r>
              <a:rPr lang="uk-UA" sz="2000" b="1" dirty="0" err="1">
                <a:solidFill>
                  <a:srgbClr val="7030A0"/>
                </a:solidFill>
              </a:rPr>
              <a:t>кий</a:t>
            </a:r>
            <a:r>
              <a:rPr lang="uk-UA" sz="2000" b="1" dirty="0">
                <a:solidFill>
                  <a:srgbClr val="7030A0"/>
                </a:solidFill>
              </a:rPr>
              <a:t>, 		</a:t>
            </a:r>
            <a:r>
              <a:rPr lang="uk-UA" sz="2000" b="1" dirty="0" err="1" smtClean="0">
                <a:solidFill>
                  <a:srgbClr val="7030A0"/>
                </a:solidFill>
              </a:rPr>
              <a:t>тернопіл</a:t>
            </a:r>
            <a:r>
              <a:rPr lang="uk-UA" sz="2000" b="1" dirty="0">
                <a:solidFill>
                  <a:srgbClr val="7030A0"/>
                </a:solidFill>
              </a:rPr>
              <a:t>..с..</a:t>
            </a:r>
            <a:r>
              <a:rPr lang="uk-UA" sz="2000" b="1" dirty="0" err="1" smtClean="0">
                <a:solidFill>
                  <a:srgbClr val="7030A0"/>
                </a:solidFill>
              </a:rPr>
              <a:t>кий</a:t>
            </a:r>
            <a:endParaRPr lang="uk-UA" sz="2000" b="1" dirty="0">
              <a:solidFill>
                <a:srgbClr val="7030A0"/>
              </a:solidFill>
            </a:endParaRPr>
          </a:p>
          <a:p>
            <a:pPr lvl="0">
              <a:buAutoNum type="arabicPeriod"/>
            </a:pPr>
            <a:r>
              <a:rPr lang="uk-UA" sz="2000" b="1" dirty="0" smtClean="0">
                <a:solidFill>
                  <a:srgbClr val="00B050"/>
                </a:solidFill>
              </a:rPr>
              <a:t>Легко/атлетичний</a:t>
            </a:r>
            <a:r>
              <a:rPr lang="uk-UA" sz="2000" b="1" dirty="0">
                <a:solidFill>
                  <a:srgbClr val="00B050"/>
                </a:solidFill>
              </a:rPr>
              <a:t>, </a:t>
            </a:r>
            <a:r>
              <a:rPr lang="uk-UA" sz="2000" b="1" dirty="0" smtClean="0">
                <a:solidFill>
                  <a:srgbClr val="00B050"/>
                </a:solidFill>
              </a:rPr>
              <a:t>фізико</a:t>
            </a:r>
            <a:r>
              <a:rPr lang="uk-UA" sz="2000" b="1" dirty="0">
                <a:solidFill>
                  <a:srgbClr val="00B050"/>
                </a:solidFill>
              </a:rPr>
              <a:t>/	</a:t>
            </a:r>
            <a:r>
              <a:rPr lang="uk-UA" sz="2000" b="1" dirty="0" smtClean="0">
                <a:solidFill>
                  <a:srgbClr val="00B050"/>
                </a:solidFill>
              </a:rPr>
              <a:t>математичний</a:t>
            </a:r>
            <a:r>
              <a:rPr lang="uk-UA" sz="2000" b="1" dirty="0">
                <a:solidFill>
                  <a:srgbClr val="00B050"/>
                </a:solidFill>
              </a:rPr>
              <a:t>, м’ясо/молочний </a:t>
            </a:r>
            <a:r>
              <a:rPr lang="uk-UA" sz="2000" dirty="0"/>
              <a:t>		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7165937" y="1805651"/>
            <a:ext cx="4338674" cy="44298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А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>
                <a:solidFill>
                  <a:srgbClr val="7030A0"/>
                </a:solidFill>
                <a:cs typeface="Gautami" panose="020B0502040204020203" pitchFamily="34" charset="0"/>
              </a:rPr>
              <a:t>Написання м’якого </a:t>
            </a:r>
            <a:r>
              <a:rPr lang="uk-UA" sz="2000" b="1" dirty="0" smtClean="0">
                <a:solidFill>
                  <a:srgbClr val="7030A0"/>
                </a:solidFill>
                <a:cs typeface="Gautami" panose="020B0502040204020203" pitchFamily="34" charset="0"/>
              </a:rPr>
              <a:t>знака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Б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>
                <a:solidFill>
                  <a:srgbClr val="FF0000"/>
                </a:solidFill>
                <a:cs typeface="Gautami" panose="020B0502040204020203" pitchFamily="34" charset="0"/>
              </a:rPr>
              <a:t>Букви е, и, що </a:t>
            </a:r>
            <a:r>
              <a:rPr lang="uk-UA" sz="2000" b="1" dirty="0" smtClean="0">
                <a:solidFill>
                  <a:srgbClr val="FF0000"/>
                </a:solidFill>
                <a:cs typeface="Gautami" panose="020B0502040204020203" pitchFamily="34" charset="0"/>
              </a:rPr>
              <a:t>позначають ненаголошені </a:t>
            </a:r>
            <a:r>
              <a:rPr lang="uk-UA" sz="2000" b="1" dirty="0">
                <a:solidFill>
                  <a:srgbClr val="FF0000"/>
                </a:solidFill>
                <a:cs typeface="Gautami" panose="020B0502040204020203" pitchFamily="34" charset="0"/>
              </a:rPr>
              <a:t>голосні в </a:t>
            </a:r>
            <a:r>
              <a:rPr lang="uk-UA" sz="2000" b="1" dirty="0" smtClean="0">
                <a:solidFill>
                  <a:srgbClr val="FF0000"/>
                </a:solidFill>
                <a:cs typeface="Gautami" panose="020B0502040204020203" pitchFamily="34" charset="0"/>
              </a:rPr>
              <a:t>коренях слів</a:t>
            </a:r>
            <a:endParaRPr lang="uk-UA" sz="2000" b="1" dirty="0">
              <a:solidFill>
                <a:srgbClr val="FF0000"/>
              </a:solidFill>
              <a:cs typeface="Gautami" panose="020B0502040204020203" pitchFamily="34" charset="0"/>
            </a:endParaRP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В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Подвоєння </a:t>
            </a:r>
            <a:r>
              <a:rPr lang="uk-UA" sz="2000" b="1" dirty="0" smtClean="0">
                <a:cs typeface="Gautami" panose="020B0502040204020203" pitchFamily="34" charset="0"/>
              </a:rPr>
              <a:t>приголосних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Г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 smtClean="0">
                <a:solidFill>
                  <a:srgbClr val="00B0F0"/>
                </a:solidFill>
                <a:cs typeface="Gautami" panose="020B0502040204020203" pitchFamily="34" charset="0"/>
              </a:rPr>
              <a:t>Написання частки не зрізними частинами мови</a:t>
            </a:r>
            <a:endParaRPr lang="uk-UA" sz="2000" b="1" dirty="0">
              <a:solidFill>
                <a:srgbClr val="00B0F0"/>
              </a:solidFill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Д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>
                <a:solidFill>
                  <a:srgbClr val="00B050"/>
                </a:solidFill>
                <a:cs typeface="Gautami" panose="020B0502040204020203" pitchFamily="34" charset="0"/>
              </a:rPr>
              <a:t>Написання складних слів</a:t>
            </a:r>
          </a:p>
          <a:p>
            <a:pPr lvl="0"/>
            <a:endParaRPr lang="uk-UA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89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6618" y="149548"/>
            <a:ext cx="8911687" cy="961622"/>
          </a:xfrm>
        </p:spPr>
        <p:txBody>
          <a:bodyPr>
            <a:norm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6.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умовами постановки тире і прикладами речень</a:t>
            </a:r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1747777"/>
            <a:ext cx="4342893" cy="4155249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uk-UA" sz="2000" b="1" dirty="0">
                <a:solidFill>
                  <a:srgbClr val="00B050"/>
                </a:solidFill>
              </a:rPr>
              <a:t>На місці пропущеного члена </a:t>
            </a:r>
            <a:r>
              <a:rPr lang="uk-UA" sz="2000" b="1" dirty="0" smtClean="0">
                <a:solidFill>
                  <a:srgbClr val="00B050"/>
                </a:solidFill>
              </a:rPr>
              <a:t>речення</a:t>
            </a:r>
            <a:r>
              <a:rPr lang="uk-UA" sz="2000" b="1" dirty="0">
                <a:solidFill>
                  <a:srgbClr val="00B050"/>
                </a:solidFill>
              </a:rPr>
              <a:t>	</a:t>
            </a:r>
            <a:r>
              <a:rPr lang="uk-UA" sz="2000" b="1" dirty="0"/>
              <a:t>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</a:rPr>
              <a:t>Перед </a:t>
            </a:r>
            <a:r>
              <a:rPr lang="uk-UA" sz="2000" b="1" dirty="0" err="1" smtClean="0">
                <a:solidFill>
                  <a:srgbClr val="FF0000"/>
                </a:solidFill>
              </a:rPr>
              <a:t>узагальнювальним</a:t>
            </a:r>
            <a:r>
              <a:rPr lang="uk-UA" sz="2000" b="1" dirty="0">
                <a:solidFill>
                  <a:srgbClr val="FF0000"/>
                </a:solidFill>
              </a:rPr>
              <a:t> </a:t>
            </a:r>
            <a:r>
              <a:rPr lang="uk-UA" sz="2000" b="1" dirty="0" smtClean="0">
                <a:solidFill>
                  <a:srgbClr val="FF0000"/>
                </a:solidFill>
              </a:rPr>
              <a:t>словом</a:t>
            </a:r>
            <a:endParaRPr lang="uk-UA" sz="2000" b="1" dirty="0">
              <a:solidFill>
                <a:srgbClr val="FF00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>
                <a:solidFill>
                  <a:srgbClr val="00B0F0"/>
                </a:solidFill>
              </a:rPr>
              <a:t>У </a:t>
            </a:r>
            <a:r>
              <a:rPr lang="uk-UA" sz="2000" b="1" dirty="0">
                <a:solidFill>
                  <a:srgbClr val="00B0F0"/>
                </a:solidFill>
              </a:rPr>
              <a:t>безсполучниковому складному </a:t>
            </a:r>
            <a:r>
              <a:rPr lang="uk-UA" sz="2000" b="1" dirty="0" smtClean="0">
                <a:solidFill>
                  <a:srgbClr val="00B0F0"/>
                </a:solidFill>
              </a:rPr>
              <a:t>реченні</a:t>
            </a:r>
            <a:r>
              <a:rPr lang="uk-UA" sz="2000" b="1" dirty="0"/>
              <a:t>	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>
                <a:solidFill>
                  <a:srgbClr val="7030A0"/>
                </a:solidFill>
              </a:rPr>
              <a:t>Між </a:t>
            </a:r>
            <a:r>
              <a:rPr lang="uk-UA" sz="2000" b="1" dirty="0">
                <a:solidFill>
                  <a:srgbClr val="7030A0"/>
                </a:solidFill>
              </a:rPr>
              <a:t>підметом і присудком	</a:t>
            </a:r>
            <a:r>
              <a:rPr lang="uk-UA" sz="2000" b="1" dirty="0"/>
              <a:t>	</a:t>
            </a:r>
            <a:r>
              <a:rPr lang="uk-UA" dirty="0"/>
              <a:t>								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1794076"/>
            <a:ext cx="4338674" cy="4105722"/>
          </a:xfrm>
        </p:spPr>
        <p:txBody>
          <a:bodyPr/>
          <a:lstStyle/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А.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7030A0"/>
                </a:solidFill>
              </a:rPr>
              <a:t>Думки – вічна енергія</a:t>
            </a:r>
            <a:r>
              <a:rPr lang="uk-UA" sz="2000" b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Б.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00B0F0"/>
                </a:solidFill>
              </a:rPr>
              <a:t>Кінчається пам’ять – </a:t>
            </a:r>
            <a:r>
              <a:rPr lang="uk-UA" sz="2000" b="1" dirty="0" smtClean="0">
                <a:solidFill>
                  <a:srgbClr val="00B0F0"/>
                </a:solidFill>
              </a:rPr>
              <a:t>кінчається </a:t>
            </a:r>
            <a:r>
              <a:rPr lang="uk-UA" sz="2000" b="1" dirty="0">
                <a:solidFill>
                  <a:srgbClr val="00B0F0"/>
                </a:solidFill>
              </a:rPr>
              <a:t>нація</a:t>
            </a:r>
            <a:r>
              <a:rPr lang="uk-UA" sz="2000" b="1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В.</a:t>
            </a:r>
            <a:r>
              <a:rPr lang="uk-UA" sz="2000" b="1" dirty="0"/>
              <a:t> Дикі голуби – горлички </a:t>
            </a:r>
            <a:r>
              <a:rPr lang="uk-UA" sz="2000" b="1" dirty="0" smtClean="0"/>
              <a:t>– здивовано позирають на нас із верхів’я </a:t>
            </a:r>
            <a:r>
              <a:rPr lang="uk-UA" sz="2000" b="1" dirty="0"/>
              <a:t>посадки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Г.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FF0000"/>
                </a:solidFill>
              </a:rPr>
              <a:t>Вода, хмари, плав – все </a:t>
            </a:r>
            <a:r>
              <a:rPr lang="uk-UA" sz="2000" b="1" dirty="0" smtClean="0">
                <a:solidFill>
                  <a:srgbClr val="FF0000"/>
                </a:solidFill>
              </a:rPr>
              <a:t>пливло</a:t>
            </a:r>
            <a:r>
              <a:rPr lang="uk-UA" sz="2000" b="1" dirty="0">
                <a:solidFill>
                  <a:srgbClr val="FF0000"/>
                </a:solidFill>
              </a:rPr>
              <a:t>, все безупинно </a:t>
            </a:r>
            <a:r>
              <a:rPr lang="uk-UA" sz="2000" b="1" dirty="0" smtClean="0">
                <a:solidFill>
                  <a:srgbClr val="FF0000"/>
                </a:solidFill>
              </a:rPr>
              <a:t>неслося </a:t>
            </a:r>
            <a:r>
              <a:rPr lang="uk-UA" sz="2000" b="1" dirty="0">
                <a:solidFill>
                  <a:srgbClr val="FF0000"/>
                </a:solidFill>
              </a:rPr>
              <a:t>вперед</a:t>
            </a:r>
            <a:r>
              <a:rPr lang="uk-UA" sz="2000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Д.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00B050"/>
                </a:solidFill>
              </a:rPr>
              <a:t>Батько не розуміє сина, а </a:t>
            </a:r>
            <a:r>
              <a:rPr lang="uk-UA" sz="2000" b="1" dirty="0" smtClean="0">
                <a:solidFill>
                  <a:srgbClr val="00B050"/>
                </a:solidFill>
              </a:rPr>
              <a:t>син </a:t>
            </a:r>
            <a:r>
              <a:rPr lang="uk-UA" sz="2000" b="1" dirty="0">
                <a:solidFill>
                  <a:srgbClr val="00B050"/>
                </a:solidFill>
              </a:rPr>
              <a:t>– батька.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4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307</TotalTime>
  <Words>233</Words>
  <Application>Microsoft Office PowerPoint</Application>
  <PresentationFormat>Произвольный</PresentationFormat>
  <Paragraphs>42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Легкий дым</vt:lpstr>
      <vt:lpstr>Ключові слова в тексті й абзаці</vt:lpstr>
      <vt:lpstr>Дослідження-розпізнавання  — Дослідіть види міжфразного зв’язку між складовими частинами текстів. Назвіть характерні ознаки ланцюжкового (послідовного) й паралельного видів зв'язку.  Призвичаєні до землі переселенці бралися за плуга і вирощували хліб. Вони годували і випасали худобу, полювали на хижого звіра, займалися рибальством, бджільництвом. Праця цих роботящих людей давала плоди(О. Опанович). Шевченко — наш поет і перший історик. Шевченко перше всіх запитав наші німі могили, що вони таке, і одному тільки йому дали вони ясну відповідь, ясну, як Боже слово. Шевченко перше всіх додумався, чим наша старосвітчина славна і за що проклянуть її грядущі роди(П. Куліш). Саме інженери примусили вчених подумати, як втрутитися в найглибші тайники кристалів, перетворити графіт на алмаз. Інколи вони вкраплені в метеоритах, що прилітають з космосу на землю. Очевидно, створюють їх височенні температури, надвисокі тиснення удару при падінні на землю(В. Собко). Було пів на дев’яту, і до гімназичних дверей прямувала сила народу. Гімназисти йшли на перехідні екзамени. Малих хлопчиків, отаких, як Юра, в матросках, сорочках, матері й батьки вели на вступні. Серце Юрине затремтіло </vt:lpstr>
      <vt:lpstr>Виконання тестових завдань</vt:lpstr>
      <vt:lpstr>5. Установіть відповідність між рядками слів та визначеннями орфограми: </vt:lpstr>
      <vt:lpstr>6. Установіть відповідність між умовами постановки тире і прикладами речень: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Юрбан</dc:creator>
  <cp:lastModifiedBy>TPCUSer</cp:lastModifiedBy>
  <cp:revision>22</cp:revision>
  <dcterms:created xsi:type="dcterms:W3CDTF">2018-04-23T17:20:08Z</dcterms:created>
  <dcterms:modified xsi:type="dcterms:W3CDTF">2022-04-09T12:14:44Z</dcterms:modified>
</cp:coreProperties>
</file>