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  <p:sldMasterId id="2147483764" r:id="rId2"/>
  </p:sldMasterIdLst>
  <p:sldIdLst>
    <p:sldId id="256" r:id="rId3"/>
    <p:sldId id="264" r:id="rId4"/>
    <p:sldId id="285" r:id="rId5"/>
    <p:sldId id="258" r:id="rId6"/>
    <p:sldId id="257" r:id="rId7"/>
    <p:sldId id="261" r:id="rId8"/>
    <p:sldId id="263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67" r:id="rId20"/>
    <p:sldId id="266" r:id="rId21"/>
    <p:sldId id="268" r:id="rId22"/>
    <p:sldId id="270" r:id="rId23"/>
    <p:sldId id="271" r:id="rId24"/>
    <p:sldId id="269" r:id="rId25"/>
    <p:sldId id="273" r:id="rId26"/>
    <p:sldId id="27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C450F04A-4A19-4088-A9E6-1845DED6FD03}">
          <p14:sldIdLst>
            <p14:sldId id="256"/>
            <p14:sldId id="264"/>
            <p14:sldId id="285"/>
            <p14:sldId id="258"/>
            <p14:sldId id="257"/>
            <p14:sldId id="261"/>
            <p14:sldId id="263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67"/>
            <p14:sldId id="266"/>
            <p14:sldId id="268"/>
            <p14:sldId id="270"/>
            <p14:sldId id="271"/>
            <p14:sldId id="269"/>
            <p14:sldId id="273"/>
            <p14:sldId id="272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2C3B-F947-41AE-A968-9BF76CF5F48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511F-E374-413A-9578-960349C065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6468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2C3B-F947-41AE-A968-9BF76CF5F48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511F-E374-413A-9578-960349C065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5326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2C3B-F947-41AE-A968-9BF76CF5F48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511F-E374-413A-9578-960349C065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2553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2C3B-F947-41AE-A968-9BF76CF5F48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511F-E374-413A-9578-960349C065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114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2C3B-F947-41AE-A968-9BF76CF5F48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511F-E374-413A-9578-960349C065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0768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2C3B-F947-41AE-A968-9BF76CF5F48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511F-E374-413A-9578-960349C065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2484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2C3B-F947-41AE-A968-9BF76CF5F48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511F-E374-413A-9578-960349C065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8321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2C3B-F947-41AE-A968-9BF76CF5F48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511F-E374-413A-9578-960349C065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8157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2C3B-F947-41AE-A968-9BF76CF5F48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511F-E374-413A-9578-960349C065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188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2C3B-F947-41AE-A968-9BF76CF5F48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511F-E374-413A-9578-960349C065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164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2C3B-F947-41AE-A968-9BF76CF5F48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511F-E374-413A-9578-960349C065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3996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C261-2691-4764-8238-EB1D2583F428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AB9EF-9DEC-414F-953C-7C2CB9827F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4396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C261-2691-4764-8238-EB1D2583F428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AB9EF-9DEC-414F-953C-7C2CB9827F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982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C261-2691-4764-8238-EB1D2583F428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AB9EF-9DEC-414F-953C-7C2CB9827F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7289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C261-2691-4764-8238-EB1D2583F428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AB9EF-9DEC-414F-953C-7C2CB9827F6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385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C261-2691-4764-8238-EB1D2583F428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AB9EF-9DEC-414F-953C-7C2CB9827F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5897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C261-2691-4764-8238-EB1D2583F428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AB9EF-9DEC-414F-953C-7C2CB9827F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6532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C261-2691-4764-8238-EB1D2583F428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AB9EF-9DEC-414F-953C-7C2CB9827F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1809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C261-2691-4764-8238-EB1D2583F428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AB9EF-9DEC-414F-953C-7C2CB9827F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0116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C261-2691-4764-8238-EB1D2583F428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AB9EF-9DEC-414F-953C-7C2CB9827F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70043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C261-2691-4764-8238-EB1D2583F428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AB9EF-9DEC-414F-953C-7C2CB9827F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814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C261-2691-4764-8238-EB1D2583F428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AB9EF-9DEC-414F-953C-7C2CB9827F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5506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2A52C3B-F947-41AE-A968-9BF76CF5F48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A511F-E374-413A-9578-960349C065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581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F76C261-2691-4764-8238-EB1D2583F428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6DAB9EF-9DEC-414F-953C-7C2CB9827F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9220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miyklas.com.ua/testwork/Results/22182?from=/testwork?p=1&amp;t=05528cdc-d6ca-43f9-acc3-2b9c2831243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watch?v=pdwxdntm519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learningapps.org/watch?v=pcwg5tavj19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gif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27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02927" y="429460"/>
            <a:ext cx="5522603" cy="54136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343099" y="834408"/>
            <a:ext cx="5486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66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Піфагорові</a:t>
            </a:r>
            <a:r>
              <a:rPr lang="ru-RU" sz="6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6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штанці</a:t>
            </a:r>
            <a:r>
              <a:rPr lang="ru-RU" sz="6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66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файні</a:t>
            </a:r>
            <a:r>
              <a:rPr lang="ru-RU" sz="6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6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 у три </a:t>
            </a:r>
            <a:r>
              <a:rPr lang="ru-RU" sz="66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кінці</a:t>
            </a:r>
            <a:r>
              <a:rPr lang="ru-RU" sz="6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sz="6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695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4573" y="626868"/>
            <a:ext cx="4169690" cy="56042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156879" y="743716"/>
            <a:ext cx="6428427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Застосування</a:t>
            </a:r>
            <a:endParaRPr lang="ru-RU" sz="4800" b="1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теореми</a:t>
            </a:r>
            <a:r>
              <a:rPr lang="ru-RU" sz="4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Піфагора</a:t>
            </a:r>
            <a:r>
              <a:rPr lang="ru-RU" sz="4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4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</a:p>
          <a:p>
            <a:pPr algn="ctr"/>
            <a:r>
              <a:rPr lang="ru-RU" sz="48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розв'язуванні</a:t>
            </a:r>
            <a:r>
              <a:rPr lang="ru-RU" sz="4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4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</a:t>
            </a:r>
            <a:endParaRPr lang="en-US" sz="4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6872" y="3982568"/>
            <a:ext cx="2168434" cy="24846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49318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4" grpI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12193057" cy="68585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4646" y="4209180"/>
            <a:ext cx="1970659" cy="22579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7686572" y="1891744"/>
            <a:ext cx="34703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МійКлас</a:t>
            </a:r>
            <a:endParaRPr lang="en-US" sz="60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197370">
            <a:off x="2097887" y="649564"/>
            <a:ext cx="4541646" cy="21622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ÐÐ¾Ð²âÑÐ·Ð°Ð½Ðµ Ð·Ð¾Ð±ÑÐ°Ð¶ÐµÐ½Ð½Ñ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7662" y="1534707"/>
            <a:ext cx="5636676" cy="378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6009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625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77788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218126" y="1303289"/>
            <a:ext cx="3782862" cy="1446550"/>
          </a:xfrm>
          <a:custGeom>
            <a:avLst/>
            <a:gdLst>
              <a:gd name="connsiteX0" fmla="*/ 0 w 6837219"/>
              <a:gd name="connsiteY0" fmla="*/ 0 h 2646878"/>
              <a:gd name="connsiteX1" fmla="*/ 6837219 w 6837219"/>
              <a:gd name="connsiteY1" fmla="*/ 0 h 2646878"/>
              <a:gd name="connsiteX2" fmla="*/ 6837219 w 6837219"/>
              <a:gd name="connsiteY2" fmla="*/ 2646878 h 2646878"/>
              <a:gd name="connsiteX3" fmla="*/ 0 w 6837219"/>
              <a:gd name="connsiteY3" fmla="*/ 2646878 h 2646878"/>
              <a:gd name="connsiteX4" fmla="*/ 0 w 6837219"/>
              <a:gd name="connsiteY4" fmla="*/ 0 h 2646878"/>
              <a:gd name="connsiteX0" fmla="*/ 0 w 6837219"/>
              <a:gd name="connsiteY0" fmla="*/ 0 h 2646878"/>
              <a:gd name="connsiteX1" fmla="*/ 6242277 w 6837219"/>
              <a:gd name="connsiteY1" fmla="*/ 561961 h 2646878"/>
              <a:gd name="connsiteX2" fmla="*/ 6837219 w 6837219"/>
              <a:gd name="connsiteY2" fmla="*/ 2646878 h 2646878"/>
              <a:gd name="connsiteX3" fmla="*/ 0 w 6837219"/>
              <a:gd name="connsiteY3" fmla="*/ 2646878 h 2646878"/>
              <a:gd name="connsiteX4" fmla="*/ 0 w 6837219"/>
              <a:gd name="connsiteY4" fmla="*/ 0 h 2646878"/>
              <a:gd name="connsiteX0" fmla="*/ 37102 w 6837219"/>
              <a:gd name="connsiteY0" fmla="*/ 0 h 3224004"/>
              <a:gd name="connsiteX1" fmla="*/ 6242277 w 6837219"/>
              <a:gd name="connsiteY1" fmla="*/ 1139087 h 3224004"/>
              <a:gd name="connsiteX2" fmla="*/ 6837219 w 6837219"/>
              <a:gd name="connsiteY2" fmla="*/ 3224004 h 3224004"/>
              <a:gd name="connsiteX3" fmla="*/ 0 w 6837219"/>
              <a:gd name="connsiteY3" fmla="*/ 3224004 h 3224004"/>
              <a:gd name="connsiteX4" fmla="*/ 37102 w 6837219"/>
              <a:gd name="connsiteY4" fmla="*/ 0 h 3224004"/>
              <a:gd name="connsiteX0" fmla="*/ 37102 w 8438570"/>
              <a:gd name="connsiteY0" fmla="*/ 0 h 3224004"/>
              <a:gd name="connsiteX1" fmla="*/ 6242277 w 8438570"/>
              <a:gd name="connsiteY1" fmla="*/ 1139087 h 3224004"/>
              <a:gd name="connsiteX2" fmla="*/ 8438570 w 8438570"/>
              <a:gd name="connsiteY2" fmla="*/ 2267275 h 3224004"/>
              <a:gd name="connsiteX3" fmla="*/ 0 w 8438570"/>
              <a:gd name="connsiteY3" fmla="*/ 3224004 h 3224004"/>
              <a:gd name="connsiteX4" fmla="*/ 37102 w 8438570"/>
              <a:gd name="connsiteY4" fmla="*/ 0 h 3224004"/>
              <a:gd name="connsiteX0" fmla="*/ 167956 w 8569424"/>
              <a:gd name="connsiteY0" fmla="*/ 0 h 3199035"/>
              <a:gd name="connsiteX1" fmla="*/ 6373131 w 8569424"/>
              <a:gd name="connsiteY1" fmla="*/ 1139087 h 3199035"/>
              <a:gd name="connsiteX2" fmla="*/ 8569424 w 8569424"/>
              <a:gd name="connsiteY2" fmla="*/ 2267275 h 3199035"/>
              <a:gd name="connsiteX3" fmla="*/ 0 w 8569424"/>
              <a:gd name="connsiteY3" fmla="*/ 3199035 h 3199035"/>
              <a:gd name="connsiteX4" fmla="*/ 167956 w 8569424"/>
              <a:gd name="connsiteY4" fmla="*/ 0 h 3199035"/>
              <a:gd name="connsiteX0" fmla="*/ 167956 w 8569424"/>
              <a:gd name="connsiteY0" fmla="*/ 0 h 3199035"/>
              <a:gd name="connsiteX1" fmla="*/ 6435172 w 8569424"/>
              <a:gd name="connsiteY1" fmla="*/ 882296 h 3199035"/>
              <a:gd name="connsiteX2" fmla="*/ 8569424 w 8569424"/>
              <a:gd name="connsiteY2" fmla="*/ 2267275 h 3199035"/>
              <a:gd name="connsiteX3" fmla="*/ 0 w 8569424"/>
              <a:gd name="connsiteY3" fmla="*/ 3199035 h 3199035"/>
              <a:gd name="connsiteX4" fmla="*/ 167956 w 8569424"/>
              <a:gd name="connsiteY4" fmla="*/ 0 h 3199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69424" h="3199035">
                <a:moveTo>
                  <a:pt x="167956" y="0"/>
                </a:moveTo>
                <a:lnTo>
                  <a:pt x="6435172" y="882296"/>
                </a:lnTo>
                <a:lnTo>
                  <a:pt x="8569424" y="2267275"/>
                </a:lnTo>
                <a:lnTo>
                  <a:pt x="0" y="3199035"/>
                </a:lnTo>
                <a:lnTo>
                  <a:pt x="1679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8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Теорія</a:t>
            </a:r>
            <a:endParaRPr lang="en-US" sz="8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678" y="291948"/>
            <a:ext cx="4892308" cy="62741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ÐÐ¾Ð²âÑÐ·Ð°Ð½Ðµ Ð·Ð¾Ð±ÑÐ°Ð¶ÐµÐ½Ð½Ñ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63630" y="2749839"/>
            <a:ext cx="2965862" cy="357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809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05794" y="215906"/>
            <a:ext cx="60872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Історична</a:t>
            </a:r>
            <a:r>
              <a:rPr lang="uk-UA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uk-UA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довідка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330" y="365760"/>
            <a:ext cx="1632032" cy="24938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899953" y="1278795"/>
            <a:ext cx="78598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Піфагор </a:t>
            </a:r>
            <a:r>
              <a:rPr lang="uk-UA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 у 6 столітті до </a:t>
            </a:r>
            <a:r>
              <a:rPr lang="uk-UA" sz="3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н.е.  </a:t>
            </a:r>
          </a:p>
          <a:p>
            <a:pPr algn="ctr"/>
            <a:r>
              <a:rPr lang="uk-UA" sz="3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uk-UA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Греції,  </a:t>
            </a:r>
            <a:r>
              <a:rPr lang="uk-UA" sz="3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uk-UA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острові Самос </a:t>
            </a:r>
            <a:endParaRPr lang="uk-UA" sz="3200" b="1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6965" y="2525101"/>
            <a:ext cx="9849789" cy="42213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531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325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33706">
            <a:off x="276037" y="2489886"/>
            <a:ext cx="6661322" cy="35139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Прямоугольник 6"/>
          <p:cNvSpPr/>
          <p:nvPr/>
        </p:nvSpPr>
        <p:spPr>
          <a:xfrm>
            <a:off x="6334929" y="2678963"/>
            <a:ext cx="556477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8000" b="1" i="1" dirty="0" smtClean="0">
                <a:solidFill>
                  <a:srgbClr val="002060"/>
                </a:solidFill>
                <a:hlinkClick r:id="rId4"/>
              </a:rPr>
              <a:t>Митний контроль</a:t>
            </a:r>
            <a:endParaRPr lang="en-US" sz="8000" b="1" i="1" dirty="0">
              <a:solidFill>
                <a:srgbClr val="00206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92261">
            <a:off x="160620" y="2275572"/>
            <a:ext cx="1992212" cy="1217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0886" y="187038"/>
            <a:ext cx="2328085" cy="56942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6721" y="597119"/>
            <a:ext cx="3430971" cy="2058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4972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12193057" cy="68585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81097" y="393688"/>
            <a:ext cx="8326387" cy="5971169"/>
          </a:xfrm>
          <a:prstGeom prst="rect">
            <a:avLst/>
          </a:prstGeom>
        </p:spPr>
      </p:pic>
      <p:pic>
        <p:nvPicPr>
          <p:cNvPr id="4098" name="Picture 2" descr="ÐÐ¾Ð²âÑÐ·Ð°Ð½Ðµ Ð·Ð¾Ð±ÑÐ°Ð¶ÐµÐ½Ð½Ñ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408335">
            <a:off x="1561171" y="3319179"/>
            <a:ext cx="3011428" cy="31450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Ð ÐµÐ·ÑÐ»ÑÑÐ°Ñ Ð¿Ð¾ÑÑÐºÑ Ð·Ð¾Ð±ÑÐ°Ð¶ÐµÐ½Ñ Ð·Ð° Ð·Ð°Ð¿Ð¸ÑÐ¾Ð¼ &quot;ÑÐ°Ð¹ ÐºÐ°Ð²Ð°  Ð³ÑÑÐºÐ°&quot;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34232">
            <a:off x="8807337" y="3961044"/>
            <a:ext cx="2425710" cy="26952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Ð ÐµÐ·ÑÐ»ÑÑÐ°Ñ Ð¿Ð¾ÑÑÐºÑ Ð·Ð¾Ð±ÑÐ°Ð¶ÐµÐ½Ñ Ð·Ð° Ð·Ð°Ð¿Ð¸ÑÐ¾Ð¼ &quot;ÑÐ°Ð¹ ÐºÐ°Ð²Ð°  Ð³ÑÑÐºÐ°&quot;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87907">
            <a:off x="10435263" y="5046847"/>
            <a:ext cx="1675542" cy="167554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76546">
            <a:off x="9584878" y="3654290"/>
            <a:ext cx="1908213" cy="16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016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ТрЕНАЖЕР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9140000">
            <a:off x="2957177" y="2588456"/>
            <a:ext cx="6511131" cy="329259"/>
          </a:xfrm>
        </p:spPr>
        <p:txBody>
          <a:bodyPr>
            <a:noAutofit/>
          </a:bodyPr>
          <a:lstStyle/>
          <a:p>
            <a:r>
              <a:rPr lang="ru-RU" sz="7200" dirty="0"/>
              <a:t>ТЕОРЕМА </a:t>
            </a:r>
            <a:r>
              <a:rPr lang="ru-RU" sz="7200" dirty="0" err="1"/>
              <a:t>ПіФАГОРА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xmlns="" val="5505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88640"/>
            <a:ext cx="9144000" cy="110799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6600" dirty="0"/>
              <a:t>Знайти </a:t>
            </a:r>
            <a:r>
              <a:rPr lang="ru-RU" sz="6600" dirty="0" err="1"/>
              <a:t>гіпотенузу</a:t>
            </a:r>
            <a:r>
              <a:rPr lang="ru-RU" sz="6600" dirty="0"/>
              <a:t> с</a:t>
            </a:r>
          </a:p>
        </p:txBody>
      </p:sp>
      <p:sp>
        <p:nvSpPr>
          <p:cNvPr id="5" name="Прямоугольный треугольник 4"/>
          <p:cNvSpPr/>
          <p:nvPr/>
        </p:nvSpPr>
        <p:spPr>
          <a:xfrm>
            <a:off x="2207568" y="1340768"/>
            <a:ext cx="2232248" cy="3240360"/>
          </a:xfrm>
          <a:prstGeom prst="rt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5" idx="0"/>
            <a:endCxn id="5" idx="4"/>
          </p:cNvCxnSpPr>
          <p:nvPr/>
        </p:nvCxnSpPr>
        <p:spPr>
          <a:xfrm>
            <a:off x="2207568" y="1340768"/>
            <a:ext cx="2232248" cy="324036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20141" y="2348881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75520" y="2780929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00822" y="4581129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75921" y="2051556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9                 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75921" y="2627620"/>
            <a:ext cx="1819729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10             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85500" y="3275692"/>
            <a:ext cx="1706532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12               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75921" y="3923764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16           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5841" y="5368861"/>
            <a:ext cx="5862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/>
              <a:t>Виберіть</a:t>
            </a:r>
            <a:r>
              <a:rPr lang="ru-RU" sz="3200" dirty="0"/>
              <a:t> </a:t>
            </a:r>
            <a:r>
              <a:rPr lang="ru-RU" sz="3200" dirty="0" err="1"/>
              <a:t>правильну</a:t>
            </a:r>
            <a:r>
              <a:rPr lang="ru-RU" sz="3200" dirty="0"/>
              <a:t> </a:t>
            </a:r>
            <a:r>
              <a:rPr lang="ru-RU" sz="3200" dirty="0" err="1"/>
              <a:t>відповідь</a:t>
            </a:r>
            <a:endParaRPr lang="ru-RU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7737121" y="2011488"/>
            <a:ext cx="2465740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Вірно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7122" y="3365703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/>
              <a:t>Не </a:t>
            </a:r>
            <a:r>
              <a:rPr lang="ru-RU" sz="4400" dirty="0" err="1" smtClean="0"/>
              <a:t>вірно</a:t>
            </a:r>
            <a:endParaRPr lang="ru-RU" sz="4400" dirty="0"/>
          </a:p>
        </p:txBody>
      </p:sp>
      <p:sp>
        <p:nvSpPr>
          <p:cNvPr id="22" name="TextBox 21"/>
          <p:cNvSpPr txBox="1"/>
          <p:nvPr/>
        </p:nvSpPr>
        <p:spPr>
          <a:xfrm>
            <a:off x="7698650" y="3365702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/>
              <a:t>Не </a:t>
            </a:r>
            <a:r>
              <a:rPr lang="ru-RU" sz="4400" dirty="0" err="1" smtClean="0"/>
              <a:t>вірно</a:t>
            </a:r>
            <a:endParaRPr lang="ru-RU" sz="4400" dirty="0"/>
          </a:p>
        </p:txBody>
      </p:sp>
      <p:sp>
        <p:nvSpPr>
          <p:cNvPr id="23" name="TextBox 22"/>
          <p:cNvSpPr txBox="1"/>
          <p:nvPr/>
        </p:nvSpPr>
        <p:spPr>
          <a:xfrm>
            <a:off x="7698650" y="3413465"/>
            <a:ext cx="2465740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/>
              <a:t>Не </a:t>
            </a:r>
            <a:r>
              <a:rPr lang="ru-RU" sz="4400" dirty="0" err="1"/>
              <a:t>вірно</a:t>
            </a:r>
            <a:endParaRPr lang="ru-RU" sz="4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1691494" y="5805264"/>
                <a:ext cx="2280176" cy="72334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ru-RU" dirty="0"/>
              </a:p>
              <a:p>
                <a:r>
                  <a:rPr lang="en-US" dirty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494" y="5805264"/>
                <a:ext cx="2280176" cy="7233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1691494" y="5038891"/>
            <a:ext cx="2031967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dirty="0" err="1"/>
              <a:t>Підказка</a:t>
            </a:r>
            <a:endParaRPr lang="ru-RU" sz="3600" dirty="0"/>
          </a:p>
        </p:txBody>
      </p:sp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9480376" y="5953635"/>
            <a:ext cx="1080120" cy="806186"/>
          </a:xfrm>
          <a:prstGeom prst="actionButtonForwardNex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196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88640"/>
            <a:ext cx="9144000" cy="110799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FFFF"/>
                </a:solidFill>
                <a:latin typeface="Franklin Gothic Book"/>
              </a:rPr>
              <a:t>Знайти </a:t>
            </a:r>
            <a:r>
              <a:rPr lang="ru-RU" sz="6600" dirty="0" err="1">
                <a:solidFill>
                  <a:srgbClr val="FFFFFF"/>
                </a:solidFill>
                <a:latin typeface="Franklin Gothic Book"/>
              </a:rPr>
              <a:t>гіпотенузу</a:t>
            </a:r>
            <a:r>
              <a:rPr lang="ru-RU" sz="6600" dirty="0">
                <a:solidFill>
                  <a:srgbClr val="FFFFFF"/>
                </a:solidFill>
                <a:latin typeface="Franklin Gothic Book"/>
              </a:rPr>
              <a:t> с</a:t>
            </a:r>
          </a:p>
        </p:txBody>
      </p:sp>
      <p:sp>
        <p:nvSpPr>
          <p:cNvPr id="5" name="Прямоугольный треугольник 4"/>
          <p:cNvSpPr/>
          <p:nvPr/>
        </p:nvSpPr>
        <p:spPr>
          <a:xfrm>
            <a:off x="2207568" y="1340768"/>
            <a:ext cx="2232248" cy="3240360"/>
          </a:xfrm>
          <a:prstGeom prst="rt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  <p:cxnSp>
        <p:nvCxnSpPr>
          <p:cNvPr id="7" name="Прямая соединительная линия 6"/>
          <p:cNvCxnSpPr>
            <a:stCxn id="5" idx="0"/>
            <a:endCxn id="5" idx="4"/>
          </p:cNvCxnSpPr>
          <p:nvPr/>
        </p:nvCxnSpPr>
        <p:spPr>
          <a:xfrm>
            <a:off x="2207568" y="1340768"/>
            <a:ext cx="2232248" cy="324036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20141" y="2348881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Franklin Gothic Book"/>
              </a:rPr>
              <a:t>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3374" y="2764379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00822" y="4581129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75921" y="2051556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FFFFFF"/>
                </a:solidFill>
                <a:latin typeface="Franklin Gothic Book"/>
              </a:rPr>
              <a:t>13                 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75921" y="2627620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FFFFFF"/>
                </a:solidFill>
                <a:latin typeface="Franklin Gothic Book"/>
              </a:rPr>
              <a:t>15          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85500" y="3275692"/>
            <a:ext cx="1706532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FFFFFF"/>
                </a:solidFill>
                <a:latin typeface="Franklin Gothic Book"/>
              </a:rPr>
              <a:t>19               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75921" y="3923764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FFFFFF"/>
                </a:solidFill>
                <a:latin typeface="Franklin Gothic Book"/>
              </a:rPr>
              <a:t>21           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5840" y="5368861"/>
            <a:ext cx="5976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Виберіть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правильну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відповідь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7121" y="2011488"/>
            <a:ext cx="2465740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Вірно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7122" y="3365703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37120" y="3387225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37121" y="3365702"/>
            <a:ext cx="2465740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1691494" y="5805265"/>
                <a:ext cx="2280176" cy="969561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endParaRPr lang="ru-RU" sz="1600" dirty="0">
                  <a:solidFill>
                    <a:srgbClr val="000000"/>
                  </a:solidFill>
                  <a:latin typeface="Franklin Gothic Book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ru-RU" dirty="0">
                  <a:solidFill>
                    <a:srgbClr val="000000"/>
                  </a:solidFill>
                  <a:latin typeface="Franklin Gothic Book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Franklin Gothic Book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rgbClr val="000000"/>
                            </a:solidFill>
                            <a:latin typeface="Cambria Math"/>
                          </a:rPr>
                          <m:t>12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rgbClr val="000000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dirty="0">
                  <a:solidFill>
                    <a:srgbClr val="000000"/>
                  </a:solidFill>
                  <a:latin typeface="Franklin Gothic Book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494" y="5805265"/>
                <a:ext cx="2280176" cy="96956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1691494" y="5038891"/>
            <a:ext cx="2031967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dirty="0" err="1">
                <a:solidFill>
                  <a:srgbClr val="FFFFFF"/>
                </a:solidFill>
                <a:latin typeface="Franklin Gothic Book"/>
              </a:rPr>
              <a:t>Підказка</a:t>
            </a:r>
            <a:endParaRPr lang="ru-RU" sz="36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4" name="Управляющая кнопка: далее 23">
            <a:hlinkClick r:id="" action="ppaction://hlinkshowjump?jump=nextslide" highlightClick="1"/>
          </p:cNvPr>
          <p:cNvSpPr/>
          <p:nvPr/>
        </p:nvSpPr>
        <p:spPr>
          <a:xfrm>
            <a:off x="9480376" y="5953635"/>
            <a:ext cx="1080120" cy="806186"/>
          </a:xfrm>
          <a:prstGeom prst="actionButtonForwardNex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273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88640"/>
            <a:ext cx="9144000" cy="110799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FFFF"/>
                </a:solidFill>
                <a:latin typeface="Franklin Gothic Book"/>
              </a:rPr>
              <a:t>Знайти </a:t>
            </a:r>
            <a:r>
              <a:rPr lang="ru-RU" sz="6600" dirty="0" err="1">
                <a:solidFill>
                  <a:srgbClr val="FFFFFF"/>
                </a:solidFill>
                <a:latin typeface="Franklin Gothic Book"/>
              </a:rPr>
              <a:t>гіпотенузу</a:t>
            </a:r>
            <a:r>
              <a:rPr lang="ru-RU" sz="6600" dirty="0">
                <a:solidFill>
                  <a:srgbClr val="FFFFFF"/>
                </a:solidFill>
                <a:latin typeface="Franklin Gothic Book"/>
              </a:rPr>
              <a:t> с</a:t>
            </a:r>
          </a:p>
        </p:txBody>
      </p:sp>
      <p:sp>
        <p:nvSpPr>
          <p:cNvPr id="5" name="Прямоугольный треугольник 4"/>
          <p:cNvSpPr/>
          <p:nvPr/>
        </p:nvSpPr>
        <p:spPr>
          <a:xfrm>
            <a:off x="2207568" y="1340768"/>
            <a:ext cx="2232248" cy="3240360"/>
          </a:xfrm>
          <a:prstGeom prst="rt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  <p:cxnSp>
        <p:nvCxnSpPr>
          <p:cNvPr id="7" name="Прямая соединительная линия 6"/>
          <p:cNvCxnSpPr>
            <a:stCxn id="5" idx="0"/>
            <a:endCxn id="5" idx="4"/>
          </p:cNvCxnSpPr>
          <p:nvPr/>
        </p:nvCxnSpPr>
        <p:spPr>
          <a:xfrm>
            <a:off x="2207568" y="1340768"/>
            <a:ext cx="2232248" cy="324036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20141" y="2348881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Franklin Gothic Book"/>
              </a:rPr>
              <a:t>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3373" y="2764379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Franklin Gothic Book"/>
              </a:rPr>
              <a:t>5</a:t>
            </a:r>
            <a:endParaRPr lang="ru-RU" sz="3200" dirty="0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00822" y="4581129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Franklin Gothic Book"/>
              </a:rPr>
              <a:t>4</a:t>
            </a:r>
            <a:endParaRPr lang="ru-RU" sz="3200" dirty="0">
              <a:solidFill>
                <a:srgbClr val="000000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5375921" y="2051557"/>
                <a:ext cx="1716111" cy="408253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dirty="0">
                    <a:solidFill>
                      <a:srgbClr val="FFFFFF"/>
                    </a:solidFill>
                    <a:latin typeface="Franklin Gothic Book"/>
                  </a:rPr>
                  <a:t>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FFFF"/>
                            </a:solidFill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ru-RU" dirty="0">
                    <a:solidFill>
                      <a:srgbClr val="FFFFFF"/>
                    </a:solidFill>
                    <a:latin typeface="Franklin Gothic Book"/>
                  </a:rPr>
                  <a:t/>
                </a: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1" y="2051557"/>
                <a:ext cx="1716111" cy="408253"/>
              </a:xfrm>
              <a:prstGeom prst="rect">
                <a:avLst/>
              </a:prstGeom>
              <a:blipFill>
                <a:blip r:embed="rId2"/>
                <a:stretch>
                  <a:fillRect l="-1754" b="-1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5375921" y="2627621"/>
                <a:ext cx="1716111" cy="395429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FFFF"/>
                            </a:solidFill>
                            <a:latin typeface="Cambria Math"/>
                          </a:rPr>
                          <m:t>50</m:t>
                        </m:r>
                      </m:e>
                    </m:rad>
                  </m:oMath>
                </a14:m>
                <a:r>
                  <a:rPr lang="ru-RU" dirty="0">
                    <a:solidFill>
                      <a:srgbClr val="FFFFFF"/>
                    </a:solidFill>
                    <a:latin typeface="Franklin Gothic Book"/>
                  </a:rPr>
                  <a:t/>
                </a: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1" y="2627621"/>
                <a:ext cx="1716111" cy="395429"/>
              </a:xfrm>
              <a:prstGeom prst="rect">
                <a:avLst/>
              </a:prstGeom>
              <a:blipFill>
                <a:blip r:embed="rId3"/>
                <a:stretch>
                  <a:fillRect l="-1754" b="-15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Box 16"/>
              <p:cNvSpPr txBox="1"/>
              <p:nvPr/>
            </p:nvSpPr>
            <p:spPr>
              <a:xfrm>
                <a:off x="5385500" y="3275693"/>
                <a:ext cx="1706532" cy="395429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FFFF"/>
                        </a:solidFill>
                        <a:latin typeface="Cambria Math"/>
                      </a:rPr>
                      <m:t>5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FFFF"/>
                            </a:solidFill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ru-RU" dirty="0">
                    <a:solidFill>
                      <a:srgbClr val="FFFFFF"/>
                    </a:solidFill>
                    <a:latin typeface="Franklin Gothic Book"/>
                  </a:rPr>
                  <a:t/>
                </a: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500" y="3275693"/>
                <a:ext cx="1706532" cy="395429"/>
              </a:xfrm>
              <a:prstGeom prst="rect">
                <a:avLst/>
              </a:prstGeom>
              <a:blipFill>
                <a:blip r:embed="rId4"/>
                <a:stretch>
                  <a:fillRect l="-1408" b="-15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TextBox 17"/>
              <p:cNvSpPr txBox="1"/>
              <p:nvPr/>
            </p:nvSpPr>
            <p:spPr>
              <a:xfrm>
                <a:off x="5375921" y="3923765"/>
                <a:ext cx="1716111" cy="408253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41</m:t>
                        </m:r>
                      </m:e>
                    </m:rad>
                  </m:oMath>
                </a14:m>
                <a:r>
                  <a:rPr lang="ru-RU" dirty="0">
                    <a:solidFill>
                      <a:srgbClr val="FFFFFF"/>
                    </a:solidFill>
                    <a:latin typeface="Franklin Gothic Book"/>
                  </a:rPr>
                  <a:t/>
                </a: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1" y="3923765"/>
                <a:ext cx="1716111" cy="408253"/>
              </a:xfrm>
              <a:prstGeom prst="rect">
                <a:avLst/>
              </a:prstGeom>
              <a:blipFill>
                <a:blip r:embed="rId5"/>
                <a:stretch>
                  <a:fillRect l="-1754" b="-12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4655840" y="5368861"/>
            <a:ext cx="5976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Виберіть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правильну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відповідь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7121" y="2011488"/>
            <a:ext cx="2465740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Вірно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7122" y="3179878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44094" y="3152432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87118" y="3140095"/>
            <a:ext cx="2465740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1629695" y="5685221"/>
                <a:ext cx="2532299" cy="929678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ru-RU" sz="1600" dirty="0">
                  <a:solidFill>
                    <a:srgbClr val="000000"/>
                  </a:solidFill>
                  <a:latin typeface="Franklin Gothic Book"/>
                </a:endParaRPr>
              </a:p>
              <a:p>
                <a:r>
                  <a:rPr lang="en-US" sz="1600" dirty="0">
                    <a:solidFill>
                      <a:srgbClr val="000000"/>
                    </a:solidFill>
                    <a:latin typeface="Franklin Gothic Book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solidFill>
                    <a:srgbClr val="000000"/>
                  </a:solidFill>
                  <a:latin typeface="Franklin Gothic Book"/>
                </a:endParaRPr>
              </a:p>
              <a:p>
                <a:r>
                  <a:rPr lang="en-US" sz="1600" dirty="0">
                    <a:solidFill>
                      <a:srgbClr val="000000"/>
                    </a:solidFill>
                    <a:latin typeface="Franklin Gothic Book"/>
                  </a:rPr>
                  <a:t/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>
                        <a:solidFill>
                          <a:srgbClr val="000000"/>
                        </a:solidFill>
                        <a:latin typeface="Cambria Math"/>
                      </a:rPr>
                      <m:t>c</m:t>
                    </m:r>
                    <m:r>
                      <a:rPr lang="en-US" sz="160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5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ru-RU" sz="1600" dirty="0">
                  <a:solidFill>
                    <a:srgbClr val="000000"/>
                  </a:solidFill>
                  <a:latin typeface="Franklin Gothic Book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695" y="5685221"/>
                <a:ext cx="2532299" cy="9296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1691494" y="5038891"/>
            <a:ext cx="2031967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dirty="0" err="1">
                <a:solidFill>
                  <a:srgbClr val="FFFFFF"/>
                </a:solidFill>
                <a:latin typeface="Franklin Gothic Book"/>
              </a:rPr>
              <a:t>Підказка</a:t>
            </a:r>
            <a:endParaRPr lang="ru-RU" sz="36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4" name="Управляющая кнопка: далее 23">
            <a:hlinkClick r:id="" action="ppaction://hlinkshowjump?jump=nextslide" highlightClick="1"/>
          </p:cNvPr>
          <p:cNvSpPr/>
          <p:nvPr/>
        </p:nvSpPr>
        <p:spPr>
          <a:xfrm>
            <a:off x="9480376" y="5953635"/>
            <a:ext cx="1080120" cy="806186"/>
          </a:xfrm>
          <a:prstGeom prst="actionButtonForwardNex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24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524000" y="188640"/>
                <a:ext cx="9144000" cy="1107996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ru-RU" sz="6600" dirty="0">
                    <a:solidFill>
                      <a:srgbClr val="FFFFFF"/>
                    </a:solidFill>
                    <a:latin typeface="Franklin Gothic Book"/>
                  </a:rPr>
                  <a:t>Знайти катет </a:t>
                </a:r>
                <a14:m>
                  <m:oMath xmlns:m="http://schemas.openxmlformats.org/officeDocument/2006/math">
                    <m:r>
                      <a:rPr lang="en-US" sz="6600" i="1">
                        <a:solidFill>
                          <a:srgbClr val="FFFFFF"/>
                        </a:solidFill>
                        <a:latin typeface="Cambria Math"/>
                      </a:rPr>
                      <m:t>𝑎</m:t>
                    </m:r>
                  </m:oMath>
                </a14:m>
                <a:endParaRPr lang="ru-RU" sz="6600" i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188640"/>
                <a:ext cx="9144000" cy="11079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ый треугольник 4"/>
          <p:cNvSpPr/>
          <p:nvPr/>
        </p:nvSpPr>
        <p:spPr>
          <a:xfrm>
            <a:off x="2207568" y="1340768"/>
            <a:ext cx="2232248" cy="3240360"/>
          </a:xfrm>
          <a:prstGeom prst="rtTriangle">
            <a:avLst/>
          </a:prstGeom>
          <a:solidFill>
            <a:srgbClr val="237B2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26396" y="2457763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Franklin Gothic Book"/>
              </a:rPr>
              <a:t>5</a:t>
            </a:r>
            <a:endParaRPr lang="ru-RU" sz="3600" dirty="0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5520" y="2780929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Franklin Gothic Book"/>
              </a:rPr>
              <a:t>4</a:t>
            </a:r>
            <a:endParaRPr lang="ru-RU" sz="3200" dirty="0">
              <a:solidFill>
                <a:srgbClr val="000000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2939620" y="4293096"/>
                <a:ext cx="78027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>
                          <a:solidFill>
                            <a:srgbClr val="FF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ru-RU" sz="5400" dirty="0">
                  <a:solidFill>
                    <a:srgbClr val="000000"/>
                  </a:solidFill>
                  <a:latin typeface="Franklin Gothic Book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620" y="4293096"/>
                <a:ext cx="780277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5375921" y="2051556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1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    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75921" y="2627620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3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 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85500" y="3275692"/>
            <a:ext cx="1706532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5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   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75921" y="3923764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7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5840" y="5368861"/>
            <a:ext cx="5976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Виберіть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правильну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відповідь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7121" y="2011488"/>
            <a:ext cx="2465740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Вірно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19927" y="4133870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28524" y="4153516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81455" y="4130630"/>
            <a:ext cx="2465740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1691494" y="5805264"/>
                <a:ext cx="2280176" cy="72334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ru-RU" dirty="0">
                  <a:solidFill>
                    <a:srgbClr val="000000"/>
                  </a:solidFill>
                  <a:latin typeface="Franklin Gothic Book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Franklin Gothic Book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dirty="0">
                  <a:solidFill>
                    <a:srgbClr val="000000"/>
                  </a:solidFill>
                  <a:latin typeface="Franklin Gothic Book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494" y="5805264"/>
                <a:ext cx="2280176" cy="7233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1691494" y="5038891"/>
            <a:ext cx="2031967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dirty="0" err="1">
                <a:solidFill>
                  <a:srgbClr val="FFFFFF"/>
                </a:solidFill>
                <a:latin typeface="Franklin Gothic Book"/>
              </a:rPr>
              <a:t>Підказка</a:t>
            </a:r>
            <a:endParaRPr lang="ru-RU" sz="3600" dirty="0">
              <a:solidFill>
                <a:srgbClr val="FFFFFF"/>
              </a:solidFill>
              <a:latin typeface="Franklin Gothic Book"/>
            </a:endParaRPr>
          </a:p>
        </p:txBody>
      </p:sp>
      <p:cxnSp>
        <p:nvCxnSpPr>
          <p:cNvPr id="3" name="Прямая соединительная линия 2"/>
          <p:cNvCxnSpPr>
            <a:stCxn id="5" idx="2"/>
            <a:endCxn id="5" idx="4"/>
          </p:cNvCxnSpPr>
          <p:nvPr/>
        </p:nvCxnSpPr>
        <p:spPr>
          <a:xfrm>
            <a:off x="2207568" y="4581128"/>
            <a:ext cx="2232248" cy="0"/>
          </a:xfrm>
          <a:prstGeom prst="line">
            <a:avLst/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Управляющая кнопка: далее 23">
            <a:hlinkClick r:id="" action="ppaction://hlinkshowjump?jump=nextslide" highlightClick="1"/>
          </p:cNvPr>
          <p:cNvSpPr/>
          <p:nvPr/>
        </p:nvSpPr>
        <p:spPr>
          <a:xfrm>
            <a:off x="9480376" y="5953635"/>
            <a:ext cx="1080120" cy="806186"/>
          </a:xfrm>
          <a:prstGeom prst="actionButtonForwardNex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165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375921" y="2051556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9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     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75921" y="2627620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FFFFFF"/>
                </a:solidFill>
                <a:latin typeface="Franklin Gothic Book"/>
              </a:rPr>
              <a:t>1</a:t>
            </a:r>
            <a:r>
              <a:rPr lang="en-US" dirty="0">
                <a:solidFill>
                  <a:srgbClr val="FFFFFF"/>
                </a:solidFill>
                <a:latin typeface="Franklin Gothic Book"/>
              </a:rPr>
              <a:t>0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85500" y="3275692"/>
            <a:ext cx="1706532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FFFFFF"/>
                </a:solidFill>
                <a:latin typeface="Franklin Gothic Book"/>
              </a:rPr>
              <a:t>1</a:t>
            </a:r>
            <a:r>
              <a:rPr lang="en-US" dirty="0">
                <a:solidFill>
                  <a:srgbClr val="FFFFFF"/>
                </a:solidFill>
                <a:latin typeface="Franklin Gothic Book"/>
              </a:rPr>
              <a:t>1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   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75921" y="3923764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12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5840" y="5368861"/>
            <a:ext cx="5976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Виберіть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правильну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відповідь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7121" y="2011488"/>
            <a:ext cx="2465740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Вірно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7121" y="4240096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75593" y="4147315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37121" y="4177955"/>
            <a:ext cx="2465740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1691494" y="5805264"/>
                <a:ext cx="2280176" cy="72334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ru-RU" dirty="0">
                  <a:solidFill>
                    <a:srgbClr val="000000"/>
                  </a:solidFill>
                  <a:latin typeface="Franklin Gothic Book"/>
                </a:endParaRPr>
              </a:p>
              <a:p>
                <a:pPr algn="ctr"/>
                <a:r>
                  <a:rPr lang="en-US" dirty="0">
                    <a:solidFill>
                      <a:srgbClr val="000000"/>
                    </a:solidFill>
                    <a:latin typeface="Franklin Gothic Book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15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12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dirty="0">
                  <a:solidFill>
                    <a:srgbClr val="000000"/>
                  </a:solidFill>
                  <a:latin typeface="Franklin Gothic Book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494" y="5805264"/>
                <a:ext cx="2280176" cy="7233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1691494" y="5038891"/>
            <a:ext cx="2031967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dirty="0" err="1">
                <a:solidFill>
                  <a:srgbClr val="FFFFFF"/>
                </a:solidFill>
                <a:latin typeface="Franklin Gothic Book"/>
              </a:rPr>
              <a:t>Підказка</a:t>
            </a:r>
            <a:endParaRPr lang="ru-RU" sz="3600" dirty="0">
              <a:solidFill>
                <a:srgbClr val="FFFFFF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TextBox 31"/>
              <p:cNvSpPr txBox="1"/>
              <p:nvPr/>
            </p:nvSpPr>
            <p:spPr>
              <a:xfrm>
                <a:off x="1524000" y="188640"/>
                <a:ext cx="9144000" cy="1107996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ru-RU" sz="6600" dirty="0">
                    <a:solidFill>
                      <a:srgbClr val="FFFFFF"/>
                    </a:solidFill>
                    <a:latin typeface="Franklin Gothic Book"/>
                  </a:rPr>
                  <a:t>Знайти катет </a:t>
                </a:r>
                <a14:m>
                  <m:oMath xmlns:m="http://schemas.openxmlformats.org/officeDocument/2006/math">
                    <m:r>
                      <a:rPr lang="en-US" sz="6600" i="1">
                        <a:solidFill>
                          <a:srgbClr val="FFFFFF"/>
                        </a:solidFill>
                        <a:latin typeface="Cambria Math"/>
                      </a:rPr>
                      <m:t>𝑎</m:t>
                    </m:r>
                  </m:oMath>
                </a14:m>
                <a:endParaRPr lang="ru-RU" sz="6600" i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188640"/>
                <a:ext cx="9144000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Прямоугольный треугольник 32"/>
          <p:cNvSpPr/>
          <p:nvPr/>
        </p:nvSpPr>
        <p:spPr>
          <a:xfrm>
            <a:off x="2207568" y="1340768"/>
            <a:ext cx="2232248" cy="3240360"/>
          </a:xfrm>
          <a:prstGeom prst="rtTriangle">
            <a:avLst/>
          </a:prstGeom>
          <a:solidFill>
            <a:srgbClr val="237B2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26397" y="2457763"/>
            <a:ext cx="719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Franklin Gothic Book"/>
              </a:rPr>
              <a:t>15</a:t>
            </a:r>
            <a:endParaRPr lang="ru-RU" sz="3600" dirty="0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75520" y="2780929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Franklin Gothic Book"/>
              </a:rPr>
              <a:t> </a:t>
            </a:r>
            <a:endParaRPr lang="ru-RU" sz="3200" dirty="0">
              <a:solidFill>
                <a:srgbClr val="000000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2939620" y="4293096"/>
                <a:ext cx="78027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>
                          <a:solidFill>
                            <a:srgbClr val="FF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ru-RU" sz="5400" dirty="0">
                  <a:solidFill>
                    <a:srgbClr val="000000"/>
                  </a:solidFill>
                  <a:latin typeface="Franklin Gothic Book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620" y="4293096"/>
                <a:ext cx="780277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Прямая соединительная линия 36"/>
          <p:cNvCxnSpPr>
            <a:stCxn id="33" idx="2"/>
            <a:endCxn id="33" idx="4"/>
          </p:cNvCxnSpPr>
          <p:nvPr/>
        </p:nvCxnSpPr>
        <p:spPr>
          <a:xfrm>
            <a:off x="2207568" y="4581128"/>
            <a:ext cx="2232248" cy="0"/>
          </a:xfrm>
          <a:prstGeom prst="line">
            <a:avLst/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24001" y="2933328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Franklin Gothic Book"/>
              </a:rPr>
              <a:t>12</a:t>
            </a:r>
            <a:endParaRPr lang="ru-RU" sz="3600" dirty="0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7" name="Управляющая кнопка: далее 26">
            <a:hlinkClick r:id="" action="ppaction://hlinkshowjump?jump=nextslide" highlightClick="1"/>
          </p:cNvPr>
          <p:cNvSpPr/>
          <p:nvPr/>
        </p:nvSpPr>
        <p:spPr>
          <a:xfrm>
            <a:off x="9480376" y="5953635"/>
            <a:ext cx="1080120" cy="806186"/>
          </a:xfrm>
          <a:prstGeom prst="actionButtonForwardNex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47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524000" y="188640"/>
                <a:ext cx="9144000" cy="1107996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ru-RU" sz="6600" dirty="0">
                    <a:solidFill>
                      <a:srgbClr val="FFFFFF"/>
                    </a:solidFill>
                    <a:latin typeface="Franklin Gothic Book"/>
                  </a:rPr>
                  <a:t>Знайти катет </a:t>
                </a:r>
                <a14:m>
                  <m:oMath xmlns:m="http://schemas.openxmlformats.org/officeDocument/2006/math">
                    <m:r>
                      <a:rPr lang="en-US" sz="6600" i="1">
                        <a:solidFill>
                          <a:srgbClr val="FFFFFF"/>
                        </a:solidFill>
                        <a:latin typeface="Cambria Math"/>
                      </a:rPr>
                      <m:t>𝑎</m:t>
                    </m:r>
                  </m:oMath>
                </a14:m>
                <a:endParaRPr lang="ru-RU" sz="6600" i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188640"/>
                <a:ext cx="9144000" cy="11079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673373" y="2764379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Franklin Gothic Book"/>
              </a:rPr>
              <a:t>5</a:t>
            </a:r>
            <a:endParaRPr lang="ru-RU" sz="3200" dirty="0">
              <a:solidFill>
                <a:srgbClr val="000000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5375921" y="2051557"/>
                <a:ext cx="1716111" cy="408253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FFFF"/>
                        </a:solidFill>
                        <a:latin typeface="Cambria Math"/>
                      </a:rPr>
                      <m:t>5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FFFF"/>
                            </a:solidFill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ru-RU" dirty="0">
                    <a:solidFill>
                      <a:srgbClr val="FFFFFF"/>
                    </a:solidFill>
                    <a:latin typeface="Franklin Gothic Book"/>
                  </a:rPr>
                  <a:t/>
                </a: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1" y="2051557"/>
                <a:ext cx="1716111" cy="408253"/>
              </a:xfrm>
              <a:prstGeom prst="rect">
                <a:avLst/>
              </a:prstGeom>
              <a:blipFill>
                <a:blip r:embed="rId3"/>
                <a:stretch>
                  <a:fillRect l="-1754" b="-12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5375921" y="2627621"/>
                <a:ext cx="1716111" cy="395429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FFFF"/>
                            </a:solidFill>
                            <a:latin typeface="Cambria Math"/>
                          </a:rPr>
                          <m:t>250</m:t>
                        </m:r>
                      </m:e>
                    </m:rad>
                  </m:oMath>
                </a14:m>
                <a:r>
                  <a:rPr lang="ru-RU" dirty="0">
                    <a:solidFill>
                      <a:srgbClr val="FFFFFF"/>
                    </a:solidFill>
                    <a:latin typeface="Franklin Gothic Book"/>
                  </a:rPr>
                  <a:t/>
                </a: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1" y="2627621"/>
                <a:ext cx="1716111" cy="395429"/>
              </a:xfrm>
              <a:prstGeom prst="rect">
                <a:avLst/>
              </a:prstGeom>
              <a:blipFill>
                <a:blip r:embed="rId4"/>
                <a:stretch>
                  <a:fillRect l="-1754" b="-15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Box 16"/>
              <p:cNvSpPr txBox="1"/>
              <p:nvPr/>
            </p:nvSpPr>
            <p:spPr>
              <a:xfrm>
                <a:off x="5385500" y="3275693"/>
                <a:ext cx="1706532" cy="395429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dirty="0">
                    <a:solidFill>
                      <a:srgbClr val="FFFFFF"/>
                    </a:solidFill>
                    <a:latin typeface="Franklin Gothic Book"/>
                  </a:rPr>
                  <a:t>2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FFFF"/>
                        </a:solidFill>
                        <a:latin typeface="Cambria Math"/>
                      </a:rPr>
                      <m:t>5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FFFF"/>
                            </a:solidFill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ru-RU" dirty="0">
                    <a:solidFill>
                      <a:srgbClr val="FFFFFF"/>
                    </a:solidFill>
                    <a:latin typeface="Franklin Gothic Book"/>
                  </a:rPr>
                  <a:t/>
                </a: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500" y="3275693"/>
                <a:ext cx="1706532" cy="395429"/>
              </a:xfrm>
              <a:prstGeom prst="rect">
                <a:avLst/>
              </a:prstGeom>
              <a:blipFill>
                <a:blip r:embed="rId5"/>
                <a:stretch>
                  <a:fillRect l="-1408" b="-20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TextBox 17"/>
              <p:cNvSpPr txBox="1"/>
              <p:nvPr/>
            </p:nvSpPr>
            <p:spPr>
              <a:xfrm>
                <a:off x="5375921" y="3923765"/>
                <a:ext cx="1716111" cy="408253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FFFF"/>
                        </a:solidFill>
                        <a:latin typeface="Cambria Math"/>
                      </a:rPr>
                      <m:t>10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FFFF"/>
                            </a:solidFill>
                            <a:latin typeface="Cambria Math"/>
                          </a:rPr>
                          <m:t>6</m:t>
                        </m:r>
                      </m:e>
                    </m:rad>
                  </m:oMath>
                </a14:m>
                <a:r>
                  <a:rPr lang="ru-RU" dirty="0">
                    <a:solidFill>
                      <a:srgbClr val="FFFFFF"/>
                    </a:solidFill>
                    <a:latin typeface="Franklin Gothic Book"/>
                  </a:rPr>
                  <a:t/>
                </a: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1" y="3923765"/>
                <a:ext cx="1716111" cy="408253"/>
              </a:xfrm>
              <a:prstGeom prst="rect">
                <a:avLst/>
              </a:prstGeom>
              <a:blipFill>
                <a:blip r:embed="rId6"/>
                <a:stretch>
                  <a:fillRect l="-1754" b="-12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4655840" y="5368861"/>
            <a:ext cx="5976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Виберіть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правильну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відповідь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7121" y="2011488"/>
            <a:ext cx="2465740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Вірно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82566" y="4177955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82566" y="4127890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44094" y="4127891"/>
            <a:ext cx="2465740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1629695" y="5685221"/>
                <a:ext cx="2532299" cy="93173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ru-RU" sz="1600" dirty="0">
                  <a:solidFill>
                    <a:srgbClr val="000000"/>
                  </a:solidFill>
                  <a:latin typeface="Franklin Gothic Book"/>
                </a:endParaRPr>
              </a:p>
              <a:p>
                <a:r>
                  <a:rPr lang="en-US" sz="1600" dirty="0">
                    <a:solidFill>
                      <a:srgbClr val="000000"/>
                    </a:solidFill>
                    <a:latin typeface="Franklin Gothic Book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25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solidFill>
                    <a:srgbClr val="000000"/>
                  </a:solidFill>
                  <a:latin typeface="Franklin Gothic Book"/>
                </a:endParaRPr>
              </a:p>
              <a:p>
                <a:r>
                  <a:rPr lang="en-US" sz="1600" dirty="0">
                    <a:solidFill>
                      <a:srgbClr val="000000"/>
                    </a:solidFill>
                    <a:latin typeface="Franklin Gothic Book"/>
                  </a:rPr>
                  <a:t/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>
                        <a:solidFill>
                          <a:srgbClr val="000000"/>
                        </a:solidFill>
                        <a:latin typeface="Cambria Math"/>
                      </a:rPr>
                      <m:t>a</m:t>
                    </m:r>
                    <m:r>
                      <a:rPr lang="en-US" sz="160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25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5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ru-RU" sz="1600" dirty="0">
                  <a:solidFill>
                    <a:srgbClr val="000000"/>
                  </a:solidFill>
                  <a:latin typeface="Franklin Gothic Book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695" y="5685221"/>
                <a:ext cx="2532299" cy="9317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1691494" y="5038891"/>
            <a:ext cx="2031967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dirty="0" err="1">
                <a:solidFill>
                  <a:srgbClr val="FFFFFF"/>
                </a:solidFill>
                <a:latin typeface="Franklin Gothic Book"/>
              </a:rPr>
              <a:t>Підказка</a:t>
            </a:r>
            <a:endParaRPr lang="ru-RU" sz="36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4" name="Прямоугольный треугольник 23"/>
          <p:cNvSpPr/>
          <p:nvPr/>
        </p:nvSpPr>
        <p:spPr>
          <a:xfrm>
            <a:off x="2207568" y="1340768"/>
            <a:ext cx="2232248" cy="3240360"/>
          </a:xfrm>
          <a:prstGeom prst="rtTriangle">
            <a:avLst/>
          </a:prstGeom>
          <a:solidFill>
            <a:srgbClr val="237B2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Box 26"/>
              <p:cNvSpPr txBox="1"/>
              <p:nvPr/>
            </p:nvSpPr>
            <p:spPr>
              <a:xfrm>
                <a:off x="2939620" y="4293096"/>
                <a:ext cx="78027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>
                          <a:solidFill>
                            <a:srgbClr val="FF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ru-RU" sz="5400" dirty="0">
                  <a:solidFill>
                    <a:srgbClr val="000000"/>
                  </a:solidFill>
                  <a:latin typeface="Franklin Gothic Book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620" y="4293096"/>
                <a:ext cx="780277" cy="9233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Прямая соединительная линия 27"/>
          <p:cNvCxnSpPr>
            <a:stCxn id="24" idx="2"/>
            <a:endCxn id="24" idx="4"/>
          </p:cNvCxnSpPr>
          <p:nvPr/>
        </p:nvCxnSpPr>
        <p:spPr>
          <a:xfrm>
            <a:off x="2207568" y="4581128"/>
            <a:ext cx="2232248" cy="0"/>
          </a:xfrm>
          <a:prstGeom prst="line">
            <a:avLst/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546554" y="259510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Franklin Gothic Book"/>
              </a:rPr>
              <a:t>25</a:t>
            </a:r>
            <a:endParaRPr lang="ru-RU" sz="3200" dirty="0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9480376" y="5953635"/>
            <a:ext cx="1080120" cy="806186"/>
          </a:xfrm>
          <a:prstGeom prst="actionButtonForwardNex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119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375921" y="2051556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14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    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75921" y="2627620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16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 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85500" y="3275692"/>
            <a:ext cx="1706532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18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   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75921" y="3923764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20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5841" y="5368861"/>
            <a:ext cx="5862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Виберіть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правильну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відповідь</a:t>
            </a:r>
            <a:endParaRPr lang="ru-RU" sz="3200" dirty="0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37121" y="2011488"/>
            <a:ext cx="2465740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Вірно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00691" y="4214779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00691" y="4223327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81455" y="4196407"/>
            <a:ext cx="2465740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1691494" y="5805264"/>
                <a:ext cx="2280176" cy="72334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ru-RU" dirty="0">
                  <a:solidFill>
                    <a:srgbClr val="000000"/>
                  </a:solidFill>
                  <a:latin typeface="Franklin Gothic Book"/>
                </a:endParaRPr>
              </a:p>
              <a:p>
                <a:pPr algn="ctr"/>
                <a:r>
                  <a:rPr lang="en-US" dirty="0">
                    <a:solidFill>
                      <a:srgbClr val="000000"/>
                    </a:solidFill>
                    <a:latin typeface="Franklin Gothic Book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20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12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dirty="0">
                  <a:solidFill>
                    <a:srgbClr val="000000"/>
                  </a:solidFill>
                  <a:latin typeface="Franklin Gothic Book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494" y="5805264"/>
                <a:ext cx="2280176" cy="7233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1691494" y="5038891"/>
            <a:ext cx="2031967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dirty="0" err="1">
                <a:solidFill>
                  <a:srgbClr val="FFFFFF"/>
                </a:solidFill>
                <a:latin typeface="Franklin Gothic Book"/>
              </a:rPr>
              <a:t>Підказка</a:t>
            </a:r>
            <a:endParaRPr lang="ru-RU" sz="3600" dirty="0">
              <a:solidFill>
                <a:srgbClr val="FFFFFF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/>
              <p:cNvSpPr txBox="1"/>
              <p:nvPr/>
            </p:nvSpPr>
            <p:spPr>
              <a:xfrm>
                <a:off x="1649929" y="131963"/>
                <a:ext cx="9144000" cy="1107996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ru-RU" sz="6600" dirty="0">
                    <a:solidFill>
                      <a:srgbClr val="FFFFFF"/>
                    </a:solidFill>
                    <a:latin typeface="Franklin Gothic Book"/>
                  </a:rPr>
                  <a:t>Знайти катет </a:t>
                </a:r>
                <a14:m>
                  <m:oMath xmlns:m="http://schemas.openxmlformats.org/officeDocument/2006/math">
                    <m:r>
                      <a:rPr lang="en-US" sz="6600" i="1">
                        <a:solidFill>
                          <a:srgbClr val="FFFFFF"/>
                        </a:solidFill>
                        <a:latin typeface="Cambria Math"/>
                      </a:rPr>
                      <m:t>𝑏</m:t>
                    </m:r>
                  </m:oMath>
                </a14:m>
                <a:endParaRPr lang="ru-RU" sz="6600" i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929" y="131963"/>
                <a:ext cx="9144000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Прямоугольный треугольник 26"/>
          <p:cNvSpPr/>
          <p:nvPr/>
        </p:nvSpPr>
        <p:spPr>
          <a:xfrm>
            <a:off x="2207568" y="1340768"/>
            <a:ext cx="2232248" cy="3240360"/>
          </a:xfrm>
          <a:prstGeom prst="rtTriangle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6397" y="2457763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Franklin Gothic Book"/>
              </a:rPr>
              <a:t>20</a:t>
            </a:r>
            <a:endParaRPr lang="ru-RU" sz="3600" dirty="0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51006" y="2721694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Franklin Gothic Book"/>
              </a:rPr>
              <a:t>b</a:t>
            </a:r>
            <a:endParaRPr lang="ru-RU" sz="5400" dirty="0">
              <a:solidFill>
                <a:srgbClr val="FF0000"/>
              </a:solidFill>
              <a:latin typeface="Franklin Gothic Book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31582" y="4437113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Franklin Gothic Book"/>
              </a:rPr>
              <a:t>12</a:t>
            </a:r>
            <a:endParaRPr lang="ru-RU" sz="3600" dirty="0">
              <a:solidFill>
                <a:srgbClr val="000000"/>
              </a:solidFill>
              <a:latin typeface="Franklin Gothic Book"/>
            </a:endParaRPr>
          </a:p>
        </p:txBody>
      </p:sp>
      <p:cxnSp>
        <p:nvCxnSpPr>
          <p:cNvPr id="31" name="Прямая соединительная линия 30"/>
          <p:cNvCxnSpPr>
            <a:endCxn id="27" idx="2"/>
          </p:cNvCxnSpPr>
          <p:nvPr/>
        </p:nvCxnSpPr>
        <p:spPr>
          <a:xfrm>
            <a:off x="2207568" y="1340768"/>
            <a:ext cx="0" cy="3240360"/>
          </a:xfrm>
          <a:prstGeom prst="line">
            <a:avLst/>
          </a:prstGeom>
          <a:ln w="603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Управляющая кнопка: далее 31">
            <a:hlinkClick r:id="" action="ppaction://hlinkshowjump?jump=nextslide" highlightClick="1"/>
          </p:cNvPr>
          <p:cNvSpPr/>
          <p:nvPr/>
        </p:nvSpPr>
        <p:spPr>
          <a:xfrm>
            <a:off x="9480376" y="5953635"/>
            <a:ext cx="1080120" cy="806186"/>
          </a:xfrm>
          <a:prstGeom prst="actionButtonForwardNex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607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375921" y="2051556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24</a:t>
            </a:r>
            <a:endParaRPr lang="ru-RU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75921" y="2627620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22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85500" y="3275692"/>
            <a:ext cx="1706532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20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   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75921" y="3923764"/>
            <a:ext cx="17161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  <a:latin typeface="Franklin Gothic Book"/>
              </a:rPr>
              <a:t>18</a:t>
            </a:r>
            <a:r>
              <a:rPr lang="ru-RU" dirty="0">
                <a:solidFill>
                  <a:srgbClr val="FFFFFF"/>
                </a:solidFill>
                <a:latin typeface="Franklin Gothic Book"/>
              </a:rPr>
              <a:t>           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5840" y="5368861"/>
            <a:ext cx="5976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Виберіть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правильну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відповідь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7121" y="2011488"/>
            <a:ext cx="2465740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Вірно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91851" y="4214779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63775" y="4251549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81455" y="4196407"/>
            <a:ext cx="2465740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1691494" y="5805264"/>
                <a:ext cx="2280176" cy="72334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ru-RU" dirty="0">
                  <a:solidFill>
                    <a:srgbClr val="000000"/>
                  </a:solidFill>
                  <a:latin typeface="Franklin Gothic Book"/>
                </a:endParaRPr>
              </a:p>
              <a:p>
                <a:pPr algn="ctr"/>
                <a:r>
                  <a:rPr lang="en-US" dirty="0">
                    <a:solidFill>
                      <a:srgbClr val="000000"/>
                    </a:solidFill>
                    <a:latin typeface="Franklin Gothic Book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dirty="0">
                  <a:solidFill>
                    <a:srgbClr val="000000"/>
                  </a:solidFill>
                  <a:latin typeface="Franklin Gothic Book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494" y="5805264"/>
                <a:ext cx="2280176" cy="7233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1691494" y="5038891"/>
            <a:ext cx="2031967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dirty="0" err="1">
                <a:solidFill>
                  <a:srgbClr val="FFFFFF"/>
                </a:solidFill>
                <a:latin typeface="Franklin Gothic Book"/>
              </a:rPr>
              <a:t>Підказка</a:t>
            </a:r>
            <a:endParaRPr lang="ru-RU" sz="3600" dirty="0">
              <a:solidFill>
                <a:srgbClr val="FFFFFF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TextBox 31"/>
              <p:cNvSpPr txBox="1"/>
              <p:nvPr/>
            </p:nvSpPr>
            <p:spPr>
              <a:xfrm>
                <a:off x="1524000" y="188640"/>
                <a:ext cx="9144000" cy="1107996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ru-RU" sz="6600" dirty="0">
                    <a:solidFill>
                      <a:srgbClr val="FFFFFF"/>
                    </a:solidFill>
                    <a:latin typeface="Franklin Gothic Book"/>
                  </a:rPr>
                  <a:t>Знайти катет </a:t>
                </a:r>
                <a14:m>
                  <m:oMath xmlns:m="http://schemas.openxmlformats.org/officeDocument/2006/math">
                    <m:r>
                      <a:rPr lang="en-US" sz="6600" i="1">
                        <a:solidFill>
                          <a:srgbClr val="FFFFFF"/>
                        </a:solidFill>
                        <a:latin typeface="Cambria Math"/>
                      </a:rPr>
                      <m:t>𝑏</m:t>
                    </m:r>
                  </m:oMath>
                </a14:m>
                <a:endParaRPr lang="ru-RU" sz="6600" i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188640"/>
                <a:ext cx="9144000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Прямоугольный треугольник 32"/>
          <p:cNvSpPr/>
          <p:nvPr/>
        </p:nvSpPr>
        <p:spPr>
          <a:xfrm>
            <a:off x="2207568" y="1340768"/>
            <a:ext cx="2232248" cy="3240360"/>
          </a:xfrm>
          <a:prstGeom prst="rtTriangle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26397" y="2457763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000000"/>
                </a:solidFill>
                <a:latin typeface="Franklin Gothic Book"/>
              </a:rPr>
              <a:t>25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75520" y="2780929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Franklin Gothic Book"/>
              </a:rPr>
              <a:t> </a:t>
            </a:r>
            <a:endParaRPr lang="ru-RU" sz="3200" dirty="0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51006" y="2721694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Franklin Gothic Book"/>
              </a:rPr>
              <a:t>b</a:t>
            </a:r>
            <a:endParaRPr lang="ru-RU" sz="5400" dirty="0">
              <a:solidFill>
                <a:srgbClr val="FF0000"/>
              </a:solidFill>
              <a:latin typeface="Franklin Gothic Book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31581" y="4437113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000000"/>
                </a:solidFill>
                <a:latin typeface="Franklin Gothic Book"/>
              </a:rPr>
              <a:t>7</a:t>
            </a:r>
          </a:p>
        </p:txBody>
      </p:sp>
      <p:cxnSp>
        <p:nvCxnSpPr>
          <p:cNvPr id="3" name="Прямая соединительная линия 2"/>
          <p:cNvCxnSpPr>
            <a:endCxn id="33" idx="2"/>
          </p:cNvCxnSpPr>
          <p:nvPr/>
        </p:nvCxnSpPr>
        <p:spPr>
          <a:xfrm>
            <a:off x="2207568" y="1340768"/>
            <a:ext cx="0" cy="3240360"/>
          </a:xfrm>
          <a:prstGeom prst="line">
            <a:avLst/>
          </a:prstGeom>
          <a:ln w="603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Управляющая кнопка: далее 26">
            <a:hlinkClick r:id="" action="ppaction://hlinkshowjump?jump=nextslide" highlightClick="1"/>
          </p:cNvPr>
          <p:cNvSpPr/>
          <p:nvPr/>
        </p:nvSpPr>
        <p:spPr>
          <a:xfrm>
            <a:off x="9480376" y="5953635"/>
            <a:ext cx="1080120" cy="806186"/>
          </a:xfrm>
          <a:prstGeom prst="actionButtonForwardNex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635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5375921" y="2051557"/>
                <a:ext cx="1716111" cy="408253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FFFF"/>
                        </a:solidFill>
                        <a:latin typeface="Cambria Math"/>
                      </a:rPr>
                      <m:t>14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FFFF"/>
                            </a:solidFill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ru-RU" dirty="0">
                    <a:solidFill>
                      <a:srgbClr val="FFFFFF"/>
                    </a:solidFill>
                    <a:latin typeface="Franklin Gothic Book"/>
                  </a:rPr>
                  <a:t/>
                </a: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1" y="2051557"/>
                <a:ext cx="1716111" cy="408253"/>
              </a:xfrm>
              <a:prstGeom prst="rect">
                <a:avLst/>
              </a:prstGeom>
              <a:blipFill>
                <a:blip r:embed="rId2"/>
                <a:stretch>
                  <a:fillRect l="-1754" b="-12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5375921" y="2627621"/>
                <a:ext cx="1716111" cy="395429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FFFF"/>
                            </a:solidFill>
                            <a:latin typeface="Cambria Math"/>
                          </a:rPr>
                          <m:t>450</m:t>
                        </m:r>
                      </m:e>
                    </m:rad>
                  </m:oMath>
                </a14:m>
                <a:r>
                  <a:rPr lang="ru-RU" dirty="0">
                    <a:solidFill>
                      <a:srgbClr val="FFFFFF"/>
                    </a:solidFill>
                    <a:latin typeface="Franklin Gothic Book"/>
                  </a:rPr>
                  <a:t/>
                </a: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1" y="2627621"/>
                <a:ext cx="1716111" cy="395429"/>
              </a:xfrm>
              <a:prstGeom prst="rect">
                <a:avLst/>
              </a:prstGeom>
              <a:blipFill>
                <a:blip r:embed="rId3"/>
                <a:stretch>
                  <a:fillRect l="-1754" b="-15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Box 16"/>
              <p:cNvSpPr txBox="1"/>
              <p:nvPr/>
            </p:nvSpPr>
            <p:spPr>
              <a:xfrm>
                <a:off x="5385500" y="3275693"/>
                <a:ext cx="1706532" cy="408253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FFFF"/>
                        </a:solidFill>
                        <a:latin typeface="Cambria Math"/>
                      </a:rPr>
                      <m:t>5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FFFF"/>
                            </a:solidFill>
                            <a:latin typeface="Cambria Math"/>
                          </a:rPr>
                          <m:t>10</m:t>
                        </m:r>
                      </m:e>
                    </m:rad>
                  </m:oMath>
                </a14:m>
                <a:r>
                  <a:rPr lang="ru-RU" dirty="0">
                    <a:solidFill>
                      <a:srgbClr val="FFFFFF"/>
                    </a:solidFill>
                    <a:latin typeface="Franklin Gothic Book"/>
                  </a:rPr>
                  <a:t/>
                </a: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500" y="3275693"/>
                <a:ext cx="1706532" cy="408253"/>
              </a:xfrm>
              <a:prstGeom prst="rect">
                <a:avLst/>
              </a:prstGeom>
              <a:blipFill>
                <a:blip r:embed="rId4"/>
                <a:stretch>
                  <a:fillRect l="-1408" b="-12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TextBox 17"/>
              <p:cNvSpPr txBox="1"/>
              <p:nvPr/>
            </p:nvSpPr>
            <p:spPr>
              <a:xfrm>
                <a:off x="5375921" y="3923765"/>
                <a:ext cx="1716111" cy="408253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FFFF"/>
                        </a:solidFill>
                        <a:latin typeface="Cambria Math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FFFFFF"/>
                            </a:solidFill>
                            <a:latin typeface="Cambria Math"/>
                          </a:rPr>
                          <m:t>21</m:t>
                        </m:r>
                      </m:e>
                    </m:rad>
                  </m:oMath>
                </a14:m>
                <a:r>
                  <a:rPr lang="ru-RU" dirty="0">
                    <a:solidFill>
                      <a:srgbClr val="FFFFFF"/>
                    </a:solidFill>
                    <a:latin typeface="Franklin Gothic Book"/>
                  </a:rPr>
                  <a:t/>
                </a: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1" y="3923765"/>
                <a:ext cx="1716111" cy="408253"/>
              </a:xfrm>
              <a:prstGeom prst="rect">
                <a:avLst/>
              </a:prstGeom>
              <a:blipFill>
                <a:blip r:embed="rId5"/>
                <a:stretch>
                  <a:fillRect l="-1754" b="-12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4655840" y="5368861"/>
            <a:ext cx="5976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Виберіть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правильну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Franklin Gothic Book"/>
              </a:rPr>
              <a:t>відповідь</a:t>
            </a:r>
            <a:r>
              <a:rPr lang="ru-RU" sz="3200" dirty="0">
                <a:solidFill>
                  <a:srgbClr val="000000"/>
                </a:solidFill>
                <a:latin typeface="Franklin Gothic Book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7121" y="2011488"/>
            <a:ext cx="2465740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Вірно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65975" y="4174695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56357" y="4134224"/>
            <a:ext cx="2427268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 smtClean="0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37121" y="4147287"/>
            <a:ext cx="2465740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FFFF"/>
                </a:solidFill>
                <a:latin typeface="Franklin Gothic Book"/>
              </a:rPr>
              <a:t>Не </a:t>
            </a:r>
            <a:r>
              <a:rPr lang="ru-RU" sz="4400" dirty="0" err="1">
                <a:solidFill>
                  <a:srgbClr val="FFFFFF"/>
                </a:solidFill>
                <a:latin typeface="Franklin Gothic Book"/>
              </a:rPr>
              <a:t>вірно</a:t>
            </a:r>
            <a:endParaRPr lang="ru-RU" sz="4400" dirty="0">
              <a:solidFill>
                <a:srgbClr val="FFFFFF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1629695" y="5685221"/>
                <a:ext cx="2532299" cy="93173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ru-RU" sz="1600" dirty="0">
                  <a:solidFill>
                    <a:srgbClr val="000000"/>
                  </a:solidFill>
                  <a:latin typeface="Franklin Gothic Book"/>
                </a:endParaRPr>
              </a:p>
              <a:p>
                <a:r>
                  <a:rPr lang="en-US" sz="1600" dirty="0">
                    <a:solidFill>
                      <a:srgbClr val="000000"/>
                    </a:solidFill>
                    <a:latin typeface="Franklin Gothic Book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solidFill>
                    <a:srgbClr val="000000"/>
                  </a:solidFill>
                  <a:latin typeface="Franklin Gothic Book"/>
                </a:endParaRPr>
              </a:p>
              <a:p>
                <a:r>
                  <a:rPr lang="en-US" sz="1600" dirty="0">
                    <a:solidFill>
                      <a:srgbClr val="000000"/>
                    </a:solidFill>
                    <a:latin typeface="Franklin Gothic Book"/>
                  </a:rPr>
                  <a:t/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>
                        <a:solidFill>
                          <a:srgbClr val="000000"/>
                        </a:solidFill>
                        <a:latin typeface="Cambria Math"/>
                      </a:rPr>
                      <m:t>a</m:t>
                    </m:r>
                    <m:r>
                      <a:rPr lang="en-US" sz="160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ru-RU" sz="1600" dirty="0">
                  <a:solidFill>
                    <a:srgbClr val="000000"/>
                  </a:solidFill>
                  <a:latin typeface="Franklin Gothic Book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695" y="5685221"/>
                <a:ext cx="2532299" cy="9317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1691494" y="5038891"/>
            <a:ext cx="2031967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dirty="0" err="1">
                <a:solidFill>
                  <a:srgbClr val="FFFFFF"/>
                </a:solidFill>
                <a:latin typeface="Franklin Gothic Book"/>
              </a:rPr>
              <a:t>Підказка</a:t>
            </a:r>
            <a:endParaRPr lang="ru-RU" sz="3600" dirty="0">
              <a:solidFill>
                <a:srgbClr val="FFFFFF"/>
              </a:solidFill>
              <a:latin typeface="Franklin Gothic Book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TextBox 29"/>
              <p:cNvSpPr txBox="1"/>
              <p:nvPr/>
            </p:nvSpPr>
            <p:spPr>
              <a:xfrm>
                <a:off x="1524000" y="188640"/>
                <a:ext cx="9144000" cy="1107996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ru-RU" sz="6600" dirty="0">
                    <a:solidFill>
                      <a:srgbClr val="FFFFFF"/>
                    </a:solidFill>
                    <a:latin typeface="Franklin Gothic Book"/>
                  </a:rPr>
                  <a:t>Знайти катет </a:t>
                </a:r>
                <a14:m>
                  <m:oMath xmlns:m="http://schemas.openxmlformats.org/officeDocument/2006/math">
                    <m:r>
                      <a:rPr lang="en-US" sz="6600" i="1">
                        <a:solidFill>
                          <a:srgbClr val="FFFFFF"/>
                        </a:solidFill>
                        <a:latin typeface="Cambria Math"/>
                      </a:rPr>
                      <m:t>𝑏</m:t>
                    </m:r>
                  </m:oMath>
                </a14:m>
                <a:endParaRPr lang="ru-RU" sz="6600" i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188640"/>
                <a:ext cx="9144000" cy="11079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Прямоугольный треугольник 30"/>
          <p:cNvSpPr/>
          <p:nvPr/>
        </p:nvSpPr>
        <p:spPr>
          <a:xfrm>
            <a:off x="2207568" y="1340768"/>
            <a:ext cx="2232248" cy="3240360"/>
          </a:xfrm>
          <a:prstGeom prst="rtTriangle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26397" y="2457763"/>
            <a:ext cx="711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Franklin Gothic Book"/>
              </a:rPr>
              <a:t>10</a:t>
            </a:r>
            <a:endParaRPr lang="ru-RU" sz="3600" dirty="0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51006" y="2721694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Franklin Gothic Book"/>
              </a:rPr>
              <a:t>b</a:t>
            </a:r>
            <a:endParaRPr lang="ru-RU" sz="5400" dirty="0">
              <a:solidFill>
                <a:srgbClr val="FF0000"/>
              </a:solidFill>
              <a:latin typeface="Franklin Gothic Book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31581" y="4437113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Franklin Gothic Book"/>
              </a:rPr>
              <a:t>4</a:t>
            </a:r>
            <a:endParaRPr lang="ru-RU" sz="3600" dirty="0">
              <a:solidFill>
                <a:srgbClr val="000000"/>
              </a:solidFill>
              <a:latin typeface="Franklin Gothic Book"/>
            </a:endParaRPr>
          </a:p>
        </p:txBody>
      </p:sp>
      <p:cxnSp>
        <p:nvCxnSpPr>
          <p:cNvPr id="35" name="Прямая соединительная линия 34"/>
          <p:cNvCxnSpPr>
            <a:endCxn id="31" idx="2"/>
          </p:cNvCxnSpPr>
          <p:nvPr/>
        </p:nvCxnSpPr>
        <p:spPr>
          <a:xfrm>
            <a:off x="2207568" y="1340768"/>
            <a:ext cx="0" cy="3240360"/>
          </a:xfrm>
          <a:prstGeom prst="line">
            <a:avLst/>
          </a:prstGeom>
          <a:ln w="603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Управляющая кнопка: далее 36">
            <a:hlinkClick r:id="" action="ppaction://hlinkshowjump?jump=endshow" highlightClick="1"/>
          </p:cNvPr>
          <p:cNvSpPr/>
          <p:nvPr/>
        </p:nvSpPr>
        <p:spPr>
          <a:xfrm>
            <a:off x="9480376" y="5953635"/>
            <a:ext cx="1080120" cy="806186"/>
          </a:xfrm>
          <a:prstGeom prst="actionButtonForwardNex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175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8648" y="0"/>
            <a:ext cx="12192000" cy="6858000"/>
          </a:xfrm>
          <a:prstGeom prst="rect">
            <a:avLst/>
          </a:prstGeom>
        </p:spPr>
      </p:pic>
      <p:pic>
        <p:nvPicPr>
          <p:cNvPr id="1028" name="Picture 4" descr="Ð ÐµÐ·ÑÐ»ÑÑÐ°Ñ Ð¿Ð¾ÑÑÐºÑ Ð·Ð¾Ð±ÑÐ°Ð¶ÐµÐ½Ñ Ð·Ð° Ð·Ð°Ð¿Ð¸ÑÐ¾Ð¼ &quot;Ð³Ð»Ð°Ð·Ð° Ð³ÑÑÐºÐ°&quot;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8776" y="561703"/>
            <a:ext cx="9456066" cy="3839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14944" y="2992810"/>
            <a:ext cx="10803278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23900" b="1" cap="none" spc="0" dirty="0" err="1" smtClean="0">
                <a:ln/>
                <a:solidFill>
                  <a:schemeClr val="accent4"/>
                </a:solidFill>
                <a:effectLst/>
              </a:rPr>
              <a:t>Піфагор</a:t>
            </a:r>
            <a:endParaRPr lang="ru-RU" sz="239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0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600"/>
                            </p:stCondLst>
                            <p:childTnLst>
                              <p:par>
                                <p:cTn id="12" presetID="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3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600"/>
                            </p:stCondLst>
                            <p:childTnLst>
                              <p:par>
                                <p:cTn id="15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6" dur="3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6" grpId="1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301" y="668961"/>
            <a:ext cx="4770426" cy="36057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8972" y="3644538"/>
            <a:ext cx="3649668" cy="28643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528240" y="668961"/>
            <a:ext cx="46741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40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острові</a:t>
            </a:r>
            <a:endParaRPr lang="ru-RU" sz="4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Сицилія</a:t>
            </a:r>
            <a:r>
              <a:rPr lang="ru-RU" sz="4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40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Кротоні</a:t>
            </a:r>
            <a:r>
              <a:rPr lang="ru-RU" sz="4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4000" b="1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Піфагор</a:t>
            </a:r>
            <a:r>
              <a:rPr lang="ru-RU" sz="4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40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започаткував</a:t>
            </a:r>
            <a:r>
              <a:rPr lang="ru-RU" sz="4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власну</a:t>
            </a:r>
            <a:endParaRPr lang="ru-RU" sz="4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філософську</a:t>
            </a:r>
            <a:r>
              <a:rPr lang="ru-RU" sz="4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школу.</a:t>
            </a:r>
            <a:endParaRPr lang="ru-RU" sz="4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87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4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7" grpId="1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27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861" y="2311321"/>
            <a:ext cx="5123892" cy="36300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Прямоугольник 6"/>
          <p:cNvSpPr/>
          <p:nvPr/>
        </p:nvSpPr>
        <p:spPr>
          <a:xfrm>
            <a:off x="6413864" y="483412"/>
            <a:ext cx="4946863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Дві вежі висотою 30 і 40 футів, розміщено одна від одної на відстані 50 футів. Між ними знаходиться фонтан, до якого одночасно з маківок веж з однаковою швидкістю вилетіли два голуби. Яка відстань від</a:t>
            </a:r>
          </a:p>
          <a:p>
            <a:pPr algn="ctr"/>
            <a:r>
              <a:rPr lang="uk-UA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фонтана до кожної з двох веж, якщо голуби долетіли до фонтана </a:t>
            </a:r>
            <a:r>
              <a:rPr lang="uk-UA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одночасно?</a:t>
            </a:r>
            <a:endParaRPr lang="en-US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9103" y="518199"/>
            <a:ext cx="5217520" cy="15388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i="1" cap="none" spc="0" dirty="0" err="1" smtClean="0">
                <a:ln/>
                <a:solidFill>
                  <a:srgbClr val="C00000"/>
                </a:solidFill>
                <a:effectLst/>
              </a:rPr>
              <a:t>Іспит</a:t>
            </a:r>
            <a:r>
              <a:rPr lang="ru-RU" sz="4000" b="1" i="1" cap="none" spc="0" dirty="0" smtClean="0">
                <a:ln/>
                <a:solidFill>
                  <a:srgbClr val="C00000"/>
                </a:solidFill>
                <a:effectLst/>
              </a:rPr>
              <a:t> на </a:t>
            </a:r>
            <a:r>
              <a:rPr lang="ru-RU" sz="4000" b="1" i="1" cap="none" spc="0" dirty="0" err="1" smtClean="0">
                <a:ln/>
                <a:solidFill>
                  <a:srgbClr val="C00000"/>
                </a:solidFill>
                <a:effectLst/>
              </a:rPr>
              <a:t>звання</a:t>
            </a:r>
            <a:endParaRPr lang="ru-RU" sz="4000" b="1" i="1" dirty="0">
              <a:ln/>
              <a:solidFill>
                <a:srgbClr val="C00000"/>
              </a:solidFill>
            </a:endParaRPr>
          </a:p>
          <a:p>
            <a:pPr algn="ctr"/>
            <a:r>
              <a:rPr lang="ru-RU" sz="5400" b="1" i="1" cap="none" spc="0" dirty="0" smtClean="0">
                <a:ln/>
                <a:solidFill>
                  <a:srgbClr val="C00000"/>
                </a:solidFill>
                <a:effectLst/>
              </a:rPr>
              <a:t>ПІФАГОРІЙЦЯ</a:t>
            </a:r>
          </a:p>
        </p:txBody>
      </p:sp>
    </p:spTree>
    <p:extLst>
      <p:ext uri="{BB962C8B-B14F-4D97-AF65-F5344CB8AC3E}">
        <p14:creationId xmlns:p14="http://schemas.microsoft.com/office/powerpoint/2010/main" xmlns="" val="350855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7714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95696" y="582028"/>
            <a:ext cx="1120691" cy="5324535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2800" b="1" cap="none" spc="0" dirty="0" err="1" smtClean="0">
                <a:ln/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Повернення</a:t>
            </a:r>
            <a:endParaRPr lang="ru-RU" sz="2800" b="1" cap="none" spc="0" dirty="0" smtClean="0">
              <a:ln/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cap="none" spc="0" dirty="0" smtClean="0">
                <a:ln/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cap="none" spc="0" dirty="0" err="1" smtClean="0">
                <a:ln/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додому</a:t>
            </a:r>
            <a:endParaRPr lang="ru-RU" sz="2800" b="1" cap="none" spc="0" dirty="0">
              <a:ln/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36199" y="132004"/>
            <a:ext cx="55908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cap="none" spc="0" dirty="0" err="1" smtClean="0">
                <a:ln/>
                <a:solidFill>
                  <a:srgbClr val="002060"/>
                </a:solidFill>
                <a:effectLst/>
              </a:rPr>
              <a:t>Завдання</a:t>
            </a:r>
            <a:r>
              <a:rPr lang="ru-RU" sz="4000" b="1" cap="none" spc="0" dirty="0" smtClean="0">
                <a:ln/>
                <a:solidFill>
                  <a:srgbClr val="002060"/>
                </a:solidFill>
                <a:effectLst/>
              </a:rPr>
              <a:t> ЗНО 2016 р</a:t>
            </a:r>
            <a:r>
              <a:rPr lang="ru-RU" sz="6600" b="1" cap="none" spc="0" dirty="0" smtClean="0">
                <a:ln/>
                <a:solidFill>
                  <a:srgbClr val="002060"/>
                </a:solidFill>
                <a:effectLst/>
              </a:rPr>
              <a:t>.</a:t>
            </a:r>
            <a:endParaRPr lang="ru-RU" sz="6600" b="1" cap="none" spc="0" dirty="0">
              <a:ln/>
              <a:solidFill>
                <a:srgbClr val="002060"/>
              </a:solidFill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04741" y="203587"/>
            <a:ext cx="2231458" cy="11684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6882" y="1422880"/>
            <a:ext cx="8333845" cy="5046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7913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4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4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90165" y="643820"/>
            <a:ext cx="91333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Домашнє завдання</a:t>
            </a:r>
            <a:endParaRPr lang="en-US" sz="4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10891" y="1472027"/>
            <a:ext cx="4505909" cy="53594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04695">
            <a:off x="1263927" y="1363971"/>
            <a:ext cx="3518586" cy="50216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46578">
            <a:off x="8475540" y="1759532"/>
            <a:ext cx="3671449" cy="50010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97719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27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81523" y="1771514"/>
            <a:ext cx="5817404" cy="50864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95971" y="2669117"/>
            <a:ext cx="4233737" cy="10175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Прямоугольник 8"/>
          <p:cNvSpPr/>
          <p:nvPr/>
        </p:nvSpPr>
        <p:spPr>
          <a:xfrm>
            <a:off x="1686263" y="474543"/>
            <a:ext cx="1009356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6600" b="1" cap="none" spc="0" dirty="0" err="1" smtClean="0">
                <a:ln/>
                <a:solidFill>
                  <a:srgbClr val="C00000"/>
                </a:solidFill>
                <a:effectLst/>
              </a:rPr>
              <a:t>Дякую</a:t>
            </a:r>
            <a:r>
              <a:rPr lang="ru-RU" sz="6600" b="1" cap="none" spc="0" dirty="0" smtClean="0">
                <a:ln/>
                <a:solidFill>
                  <a:srgbClr val="C00000"/>
                </a:solidFill>
                <a:effectLst/>
              </a:rPr>
              <a:t> за роботу на </a:t>
            </a:r>
            <a:r>
              <a:rPr lang="ru-RU" sz="6600" b="1" cap="none" spc="0" dirty="0" err="1" smtClean="0">
                <a:ln/>
                <a:solidFill>
                  <a:srgbClr val="C00000"/>
                </a:solidFill>
                <a:effectLst/>
              </a:rPr>
              <a:t>уроці</a:t>
            </a:r>
            <a:r>
              <a:rPr lang="ru-RU" sz="6600" b="1" cap="none" spc="0" dirty="0" smtClean="0">
                <a:ln/>
                <a:solidFill>
                  <a:srgbClr val="C00000"/>
                </a:solidFill>
                <a:effectLst/>
              </a:rPr>
              <a:t>!</a:t>
            </a:r>
            <a:endParaRPr lang="ru-RU" sz="66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133691"/>
            <a:ext cx="4467068" cy="35438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3210" y="3795450"/>
            <a:ext cx="3103620" cy="26602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5415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54167E-6 2.77556E-17 L -3.54167E-6 -0.07222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250"/>
                            </p:stCondLst>
                            <p:childTnLst>
                              <p:par>
                                <p:cTn id="19" presetID="3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250"/>
                            </p:stCondLst>
                            <p:childTnLst>
                              <p:par>
                                <p:cTn id="26" presetID="45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1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9" grpId="2"/>
      <p:bldP spid="9" grpId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045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3272" y="365760"/>
            <a:ext cx="3689030" cy="48207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2744" y="1535244"/>
            <a:ext cx="3583531" cy="49216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4510" y="365760"/>
            <a:ext cx="3566327" cy="44087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60006" y="1556573"/>
            <a:ext cx="3350741" cy="487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522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01436" y="489734"/>
            <a:ext cx="1057794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Заповіді</a:t>
            </a:r>
            <a:r>
              <a:rPr lang="ru-RU" sz="3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Піфагора</a:t>
            </a:r>
            <a:r>
              <a:rPr lang="ru-RU" sz="3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людству</a:t>
            </a:r>
            <a:r>
              <a:rPr lang="ru-RU" sz="3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sz="3600" b="1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«Так </a:t>
            </a:r>
            <a:r>
              <a:rPr lang="ru-RU" sz="3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казав </a:t>
            </a:r>
            <a:r>
              <a:rPr lang="ru-RU" sz="3600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Піфагор</a:t>
            </a:r>
            <a:r>
              <a:rPr lang="ru-RU" sz="3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algn="ctr">
              <a:buFontTx/>
              <a:buChar char="-"/>
            </a:pPr>
            <a:r>
              <a:rPr lang="ru-RU" sz="28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Нічому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дивуйся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ctr">
              <a:buFontTx/>
              <a:buChar char="-"/>
            </a:pPr>
            <a:r>
              <a:rPr lang="ru-RU" sz="28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Тимчасова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невдача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краще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тимчасової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удачі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ctr">
              <a:buFontTx/>
              <a:buChar char="-"/>
            </a:pP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давай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дурневі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руки меч, а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нечесному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28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владу</a:t>
            </a:r>
            <a:endParaRPr lang="ru-RU" sz="2800" b="1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Твори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велике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не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обіцяючи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великого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ctr">
              <a:buFontTx/>
              <a:buChar char="-"/>
            </a:pP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пізнання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натури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будь-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народу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намагайся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найперше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вивчити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мову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ctr">
              <a:buFontTx/>
              <a:buChar char="-"/>
            </a:pP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Живи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людьми так,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щоб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твої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друзі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стали недругами, а недруги стали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друзями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ctr">
              <a:buFontTx/>
              <a:buChar char="-"/>
            </a:pPr>
            <a:r>
              <a:rPr lang="ru-RU" sz="28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Келих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життя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був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би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солодким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нудоти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якби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падало в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нього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гірких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сліз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74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2060"/>
      </a:hlink>
      <a:folHlink>
        <a:srgbClr val="00206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TM02900722[[fn=Совет директоров]]</Template>
  <TotalTime>770</TotalTime>
  <Words>366</Words>
  <Application>Microsoft Office PowerPoint</Application>
  <PresentationFormat>Произвольный</PresentationFormat>
  <Paragraphs>174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HDOfficeLightV0</vt:lpstr>
      <vt:lpstr>Углы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ТрЕНАЖЕР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Степанівна Тамара</dc:creator>
  <cp:lastModifiedBy>User</cp:lastModifiedBy>
  <cp:revision>57</cp:revision>
  <dcterms:created xsi:type="dcterms:W3CDTF">2019-02-21T15:53:49Z</dcterms:created>
  <dcterms:modified xsi:type="dcterms:W3CDTF">2022-03-28T11:21:03Z</dcterms:modified>
</cp:coreProperties>
</file>