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70" r:id="rId10"/>
    <p:sldId id="268" r:id="rId11"/>
    <p:sldId id="265" r:id="rId12"/>
    <p:sldId id="266" r:id="rId13"/>
    <p:sldId id="264" r:id="rId14"/>
    <p:sldId id="271" r:id="rId15"/>
    <p:sldId id="272" r:id="rId16"/>
    <p:sldId id="273" r:id="rId17"/>
    <p:sldId id="274" r:id="rId18"/>
    <p:sldId id="275" r:id="rId19"/>
    <p:sldId id="276" r:id="rId20"/>
    <p:sldId id="269" r:id="rId21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83"/>
    <a:srgbClr val="15694F"/>
    <a:srgbClr val="780E25"/>
    <a:srgbClr val="1000E2"/>
    <a:srgbClr val="F46C7F"/>
    <a:srgbClr val="35A9B5"/>
    <a:srgbClr val="ABE5CB"/>
    <a:srgbClr val="F4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0E7C4-B031-4263-97C7-69F425A0F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CC6BD5-D067-486C-B3A1-5D73EC969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08B71C-A788-4277-BAFE-B454507DB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3A01E-2154-4DFD-8635-3B3974C01890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48D5D-E865-441C-A835-C7824FE0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C46983-7895-444D-9164-F70928681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F6204-2CAE-44E3-AD7A-7B1B420ED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00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57952-471F-408C-8840-D0A3BEF95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2507D4-B36B-41D3-8572-55AA39D24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459C5-428E-4B63-97ED-B53003DD0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16622-AEC7-46F7-9D02-F4338CC88B8C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567F2A-A7FD-4C81-AC84-4139A16DE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0401D0-863B-406C-9D91-14D203E57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70CD5-315C-49C2-A153-9927E7897D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7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95235-BFE5-4FC5-B167-5741EA642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2BF01C-37B3-430B-BD58-BED265E29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01E811-1C1E-4C0F-8AD3-5D7ACC7F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DDEE-61AC-44AA-9C01-E832F98BAF03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21F638-7523-4398-9DBC-39B105877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81BE4B-7A08-469D-B288-EBACDB3EC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1B7C5-890D-411B-9062-9B3AFC8C7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195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D5133-9700-4B2C-B6D8-AFCCA288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76B04-E361-4218-BB7F-A54EF055B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A1421A-E1B1-40CA-9720-6B9273538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1E32DD2-30F8-4299-9F28-AD8C70C20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2C383-F11C-4C2E-8B63-D0E52DFD4CBA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979D500-EADD-409C-B413-FE827958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6E8A88F-7C37-4732-9628-719E8E8F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6932A-E05D-4791-816B-2E49217DA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43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04E89B-CAEC-4A3D-AC80-782B1DE3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9965A0-9849-4537-9BD3-73B0F9A8C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91F1CE-8E54-4AEF-8470-6479D6BA1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6CB765-06E4-4C4E-B763-8D4484CB4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08D775-0CB6-4D95-9FEB-30E6B2052A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A9DA69F9-2467-4336-819D-F6C495B96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0D6EC-974E-4FB8-8902-8F8A6EDF2948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F4A27FA8-9F95-49CE-8354-01C1E4E2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D581E03B-AD1E-43D7-A777-AE38DE78F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32266-69A7-4C31-9459-DB3BF17251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33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5B8C2-7EC8-409B-B789-69F7DBB9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CB881B18-6548-4C5F-BCEF-142E21178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708EC-469E-4EB4-B35B-812CFD6D1296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8675E2D-535C-4972-89C9-F6162B00F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DBD1F8B-EDDF-4C82-A5A9-39DA62047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06694-3785-4EAE-B6F6-72DC583A6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207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F19CBB64-8621-4EAE-ACBF-759875FB9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46019-0922-4E9E-852B-6B78C01A1FEB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A9B9027A-F3B5-4C28-B970-1CAC20B7B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1578253B-2E3B-4B8C-B242-62102F1AF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7916F-2522-482D-A149-AE117AF698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085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7C2971-AB76-4A59-81AE-118AEED29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C2FF15-FDB0-430C-BF69-6320203B5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1D9747-2DFC-49D8-BCC4-8BB27F2DD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E5A653C6-6C92-4E96-8B8C-A28AE694A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0C1FC-FDEE-444C-83E0-97A79A96D799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AE33399-A311-4864-B465-677237D56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87D204C-9CDE-4399-9E16-D8061408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B9C9B-94F2-425A-91F7-C3E823F51F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89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97D0C-F46F-493C-A7EE-7219AD2C6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42F1C01-12F3-4D6A-B2B5-195EC31EC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3B09B1-68F5-4162-98AC-5AC513B09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53DA8AB-43FF-4148-A523-9CD2CA2D7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C6E7-8558-4CF6-A262-955F17FFCD49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E50A532-1F5D-46A0-A3FD-39A03979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5745AA8-3535-4963-BB67-E3AFF2C0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EBA3C-9674-42F1-8204-39F7F0FB1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77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C8A0E-CA66-4BF4-924F-5F19490DD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30F606-E77A-4837-8D52-9B0CCCCA4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BF2C5F-540D-4307-BA91-59D77D35E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DA254-1AD3-41E3-8F22-7EEAFE7F1D8F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2DA5C0-E07F-47EC-B526-D5111ACF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FC842E-2D5F-4758-9333-D4EFBE593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76DAE-F1B4-4B2E-BAFC-70A898DA1E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75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6983871-B9D9-4BD1-B1F2-3F54C7D5E2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CC42D7-2194-4C1F-A651-3C15A0FB5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B435D7-E128-455C-A1C4-47731E20C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F815B-E44B-4351-AB00-D62158A85ED5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02D0F2-E86D-43D6-B408-B43154B4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67CD60-3477-4D12-9426-DB28D3A6C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1CDFD-3492-4672-9E66-6B07E3581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75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FABAB"/>
            </a:gs>
            <a:gs pos="14000">
              <a:srgbClr val="AFABAB"/>
            </a:gs>
            <a:gs pos="38000">
              <a:srgbClr val="ABE5CB"/>
            </a:gs>
            <a:gs pos="64999">
              <a:srgbClr val="15694F"/>
            </a:gs>
            <a:gs pos="100000">
              <a:srgbClr val="1000E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18A13622-018A-4932-AEF0-C94D732008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4D8FE0C3-B666-4A88-9FC8-0F7FE0630A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33FF2B-C4DF-4668-9775-F928D371CC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19FF04-5274-40F9-9B98-76A2DAE42058}" type="datetimeFigureOut">
              <a:rPr lang="ru-RU"/>
              <a:pPr>
                <a:defRPr/>
              </a:pPr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A41E58-0FB4-4F60-9D7F-40446F745D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B9B57F-621B-43A1-B0EC-C264036AC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D7710C-D183-476C-AAE3-5F0C5688E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&#1057;&#1082;&#1086;&#1088;&#1086;&#1095;&#1077;&#1085;&#1072;%20&#1110;&#1089;&#1090;&#1086;&#1088;&#1110;&#1103;%20&#1090;&#1077;&#1083;&#1077;&#1073;&#1072;&#1095;&#1077;&#1085;&#1085;&#1103;.mp4" TargetMode="External"/><Relationship Id="rId1" Type="http://schemas.microsoft.com/office/2007/relationships/media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&#1057;&#1082;&#1086;&#1088;&#1086;&#1095;&#1077;&#1085;&#1072;%20&#1110;&#1089;&#1090;&#1086;&#1088;&#1110;&#1103;%20&#1090;&#1077;&#1083;&#1077;&#1073;&#1072;&#1095;&#1077;&#1085;&#1085;&#1103;.mp4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yhuYoX52Qk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videoplayback.mp4" TargetMode="External"/><Relationship Id="rId1" Type="http://schemas.microsoft.com/office/2007/relationships/media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videoplayback.mp4" TargetMode="Externa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Onuka.mp4" TargetMode="External"/><Relationship Id="rId1" Type="http://schemas.microsoft.com/office/2007/relationships/media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Onuka.mp4" TargetMode="Externa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&#1044;&#1110;&#1090;&#1080;%20&#1059;&#1082;&#1088;&#1072;&#1111;&#1085;&#1080;.mp4" TargetMode="External"/><Relationship Id="rId1" Type="http://schemas.microsoft.com/office/2007/relationships/media" Target="file:///E:\&#1053;&#1072;&#1090;&#1072;&#1096;&#1072;\&#1052;&#1091;&#1079;&#1080;&#1095;&#1085;&#1077;%20&#1084;&#1080;&#1089;&#1090;&#1077;&#1094;&#1090;&#1074;&#1086;\9%20&#1082;&#1083;&#1072;&#1089;%20&#1052;&#1080;&#1089;&#1090;&#1077;&#1094;&#1090;&#1074;&#1086;%20&#1087;&#1088;&#1086;&#1075;&#1088;&#1072;&#1084;&#1072;%205-9%20&#1082;&#1083;&#1072;&#1089;\&#1058;&#1077;&#1083;&#1077;&#1073;&#1072;&#1095;&#1077;&#1085;&#1085;&#1103;\&#1044;&#1110;&#1090;&#1080;%20&#1059;&#1082;&#1088;&#1072;&#1111;&#1085;&#1080;.mp4" TargetMode="Externa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537CF0F3-80E3-4607-8380-53FBCFA52A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484188"/>
            <a:ext cx="9144000" cy="1655762"/>
          </a:xfrm>
        </p:spPr>
        <p:txBody>
          <a:bodyPr/>
          <a:lstStyle/>
          <a:p>
            <a:r>
              <a:rPr lang="uk-UA" altLang="ru-RU" b="1" dirty="0" err="1"/>
              <a:t>Телебачення:погляд</a:t>
            </a:r>
            <a:r>
              <a:rPr lang="uk-UA" altLang="ru-RU" b="1" dirty="0"/>
              <a:t> у світ</a:t>
            </a:r>
            <a:endParaRPr lang="ru-RU" altLang="ru-RU" b="1" dirty="0"/>
          </a:p>
        </p:txBody>
      </p:sp>
      <p:sp>
        <p:nvSpPr>
          <p:cNvPr id="2051" name="Подзаголовок 2">
            <a:extLst>
              <a:ext uri="{FF2B5EF4-FFF2-40B4-BE49-F238E27FC236}">
                <a16:creationId xmlns:a16="http://schemas.microsoft.com/office/drawing/2014/main" id="{B360A4D2-AB2F-4A75-BBA8-4DDA5A4634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90650" y="2794000"/>
            <a:ext cx="9144000" cy="1655763"/>
          </a:xfrm>
        </p:spPr>
        <p:txBody>
          <a:bodyPr/>
          <a:lstStyle/>
          <a:p>
            <a:r>
              <a:rPr lang="uk-UA" altLang="ru-RU" sz="3600" b="1"/>
              <a:t>Тема 25-26</a:t>
            </a:r>
            <a:endParaRPr lang="ru-RU" altLang="ru-RU" sz="3600" b="1"/>
          </a:p>
        </p:txBody>
      </p:sp>
      <p:pic>
        <p:nvPicPr>
          <p:cNvPr id="2052" name="Picture 2" descr="Ð ÐµÐ·ÑÐ»ÑÑÐ°Ñ Ð¿Ð¾ÑÑÐºÑ Ð·Ð¾Ð±ÑÐ°Ð¶ÐµÐ½Ñ Ð·Ð° Ð·Ð°Ð¿Ð¸ÑÐ¾Ð¼ &quot;ÑÐµÐ»ÐµÐ±Ð°ÑÐµÐ½Ð½Ñ Ð½Ð° ÑÐ¾ÑÐ¾&quot;">
            <a:extLst>
              <a:ext uri="{FF2B5EF4-FFF2-40B4-BE49-F238E27FC236}">
                <a16:creationId xmlns:a16="http://schemas.microsoft.com/office/drawing/2014/main" id="{56C2F88D-B976-484A-A727-4F6DC4892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3494088"/>
            <a:ext cx="49784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>
            <a:extLst>
              <a:ext uri="{FF2B5EF4-FFF2-40B4-BE49-F238E27FC236}">
                <a16:creationId xmlns:a16="http://schemas.microsoft.com/office/drawing/2014/main" id="{EB317310-274C-484C-BDD0-EC47342F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050" y="309563"/>
            <a:ext cx="79549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uk-UA" altLang="ru-RU" sz="3600" b="1"/>
              <a:t>Хто з вас знає, що таке телебачення?</a:t>
            </a:r>
            <a:endParaRPr lang="ru-RU" altLang="ru-RU" sz="36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7E2059-7110-4C83-B517-41D3551C5700}"/>
              </a:ext>
            </a:extLst>
          </p:cNvPr>
          <p:cNvSpPr txBox="1"/>
          <p:nvPr/>
        </p:nvSpPr>
        <p:spPr>
          <a:xfrm>
            <a:off x="1016000" y="1189038"/>
            <a:ext cx="1128236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dirty="0">
                <a:latin typeface="+mn-lt"/>
              </a:rPr>
              <a:t>Чи усвідомлюєте Ви, що на </a:t>
            </a:r>
            <a:r>
              <a:rPr lang="uk-UA" sz="3600" b="1" dirty="0" smtClean="0">
                <a:latin typeface="+mn-lt"/>
              </a:rPr>
              <a:t>сьогоднішній </a:t>
            </a:r>
            <a:r>
              <a:rPr lang="uk-UA" sz="3600" b="1" dirty="0">
                <a:latin typeface="+mn-lt"/>
              </a:rPr>
              <a:t>день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atin typeface="+mn-lt"/>
              </a:rPr>
              <a:t> мільярдами людей керує ні що інше, як  телебачення?</a:t>
            </a:r>
            <a:endParaRPr lang="ru-RU" sz="3600" b="1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4CDBE9-B549-47D8-BEA9-8523DEFEFC57}"/>
              </a:ext>
            </a:extLst>
          </p:cNvPr>
          <p:cNvSpPr txBox="1"/>
          <p:nvPr/>
        </p:nvSpPr>
        <p:spPr>
          <a:xfrm>
            <a:off x="1543050" y="2486025"/>
            <a:ext cx="872490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uk-UA" sz="3600" b="1" dirty="0">
                <a:latin typeface="+mn-lt"/>
              </a:rPr>
              <a:t>Що кожного дня понад 90 % мешканців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atin typeface="+mn-lt"/>
              </a:rPr>
              <a:t>цивілізованих країн дивляться телевізор?</a:t>
            </a:r>
            <a:endParaRPr lang="ru-RU" sz="3600" b="1" dirty="0">
              <a:latin typeface="+mn-lt"/>
            </a:endParaRPr>
          </a:p>
        </p:txBody>
      </p:sp>
      <p:sp>
        <p:nvSpPr>
          <p:cNvPr id="3077" name="TextBox 4">
            <a:extLst>
              <a:ext uri="{FF2B5EF4-FFF2-40B4-BE49-F238E27FC236}">
                <a16:creationId xmlns:a16="http://schemas.microsoft.com/office/drawing/2014/main" id="{18E6B3F6-2AE8-49B1-969C-120C5B375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" y="4181475"/>
            <a:ext cx="12014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uk-UA" altLang="ru-RU" sz="4800" b="1" dirty="0">
                <a:solidFill>
                  <a:srgbClr val="C00000"/>
                </a:solidFill>
              </a:rPr>
              <a:t>То ж сьогодні ми помандруємо сторінками  </a:t>
            </a:r>
          </a:p>
          <a:p>
            <a:pPr algn="ctr" eaLnBrk="1" hangingPunct="1"/>
            <a:r>
              <a:rPr lang="uk-UA" altLang="ru-RU" sz="4800" b="1" dirty="0">
                <a:solidFill>
                  <a:srgbClr val="C00000"/>
                </a:solidFill>
              </a:rPr>
              <a:t>розвитку телебачення</a:t>
            </a:r>
            <a:endParaRPr lang="ru-RU" altLang="ru-RU" sz="4800" b="1" dirty="0">
              <a:solidFill>
                <a:srgbClr val="C00000"/>
              </a:solidFill>
            </a:endParaRPr>
          </a:p>
        </p:txBody>
      </p:sp>
      <p:pic>
        <p:nvPicPr>
          <p:cNvPr id="3078" name="Рисунок 6">
            <a:extLst>
              <a:ext uri="{FF2B5EF4-FFF2-40B4-BE49-F238E27FC236}">
                <a16:creationId xmlns:a16="http://schemas.microsoft.com/office/drawing/2014/main" id="{D088FDE8-2162-4A7C-9DF5-7E065226F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309563"/>
            <a:ext cx="12192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3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0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>
            <a:extLst>
              <a:ext uri="{FF2B5EF4-FFF2-40B4-BE49-F238E27FC236}">
                <a16:creationId xmlns:a16="http://schemas.microsoft.com/office/drawing/2014/main" id="{944FA80E-0F53-4EE7-8A5C-42B443F68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338" y="317500"/>
            <a:ext cx="100933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uk-UA" altLang="ru-RU" sz="4000" b="1"/>
              <a:t>Ми живемо в епоху глобального панування </a:t>
            </a:r>
          </a:p>
          <a:p>
            <a:pPr algn="ctr" eaLnBrk="1" hangingPunct="1"/>
            <a:r>
              <a:rPr lang="uk-UA" altLang="ru-RU" sz="4000" b="1" i="1" u="sng">
                <a:solidFill>
                  <a:srgbClr val="C00000"/>
                </a:solidFill>
              </a:rPr>
              <a:t>медіа</a:t>
            </a:r>
            <a:endParaRPr lang="ru-RU" altLang="ru-RU" sz="4000" b="1" i="1" u="sng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CEFE3C-5AC8-4758-9374-3C2D1FA85203}"/>
              </a:ext>
            </a:extLst>
          </p:cNvPr>
          <p:cNvSpPr txBox="1"/>
          <p:nvPr/>
        </p:nvSpPr>
        <p:spPr>
          <a:xfrm>
            <a:off x="552450" y="1876425"/>
            <a:ext cx="402590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Медіа-культура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B55F2-E455-4521-AC2D-F06274F55DBF}"/>
              </a:ext>
            </a:extLst>
          </p:cNvPr>
          <p:cNvSpPr txBox="1"/>
          <p:nvPr/>
        </p:nvSpPr>
        <p:spPr>
          <a:xfrm>
            <a:off x="5076825" y="2571750"/>
            <a:ext cx="3676650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Медіа-простір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101" name="TextBox 4">
            <a:extLst>
              <a:ext uri="{FF2B5EF4-FFF2-40B4-BE49-F238E27FC236}">
                <a16:creationId xmlns:a16="http://schemas.microsoft.com/office/drawing/2014/main" id="{AAF8E628-8708-4935-A150-8C264D34A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3205163"/>
            <a:ext cx="33258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ru-RU" sz="4400" b="1" dirty="0">
                <a:solidFill>
                  <a:srgbClr val="7030A0"/>
                </a:solidFill>
              </a:rPr>
              <a:t>Медіа-освіта</a:t>
            </a:r>
            <a:endParaRPr lang="ru-RU" altLang="ru-RU" sz="4400" b="1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4EAAA-801C-4593-930B-E0016203013E}"/>
              </a:ext>
            </a:extLst>
          </p:cNvPr>
          <p:cNvSpPr txBox="1"/>
          <p:nvPr/>
        </p:nvSpPr>
        <p:spPr>
          <a:xfrm>
            <a:off x="552450" y="4933950"/>
            <a:ext cx="4303713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Медіа-технології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103" name="Рисунок 7">
            <a:extLst>
              <a:ext uri="{FF2B5EF4-FFF2-40B4-BE49-F238E27FC236}">
                <a16:creationId xmlns:a16="http://schemas.microsoft.com/office/drawing/2014/main" id="{23F1CE5F-EEBF-4454-93E0-546222627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675" y="4729163"/>
            <a:ext cx="1671638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101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>
            <a:extLst>
              <a:ext uri="{FF2B5EF4-FFF2-40B4-BE49-F238E27FC236}">
                <a16:creationId xmlns:a16="http://schemas.microsoft.com/office/drawing/2014/main" id="{24B67C2D-5DA2-481A-BA21-FBDE06CD5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288" y="169863"/>
            <a:ext cx="98774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ru-RU" sz="3200" b="1"/>
              <a:t>Медіа ( від лат. </a:t>
            </a:r>
            <a:r>
              <a:rPr lang="uk-UA" altLang="ru-RU" sz="3200" b="1" i="1" u="sng">
                <a:solidFill>
                  <a:srgbClr val="C00000"/>
                </a:solidFill>
              </a:rPr>
              <a:t>м</a:t>
            </a:r>
            <a:r>
              <a:rPr lang="en-US" altLang="ru-RU" sz="3200" b="1" i="1" u="sng">
                <a:solidFill>
                  <a:srgbClr val="C00000"/>
                </a:solidFill>
              </a:rPr>
              <a:t>edia</a:t>
            </a:r>
            <a:r>
              <a:rPr lang="uk-UA" altLang="ru-RU" sz="3200" b="1" i="1" u="sng">
                <a:solidFill>
                  <a:srgbClr val="C00000"/>
                </a:solidFill>
              </a:rPr>
              <a:t>- засіб</a:t>
            </a:r>
            <a:r>
              <a:rPr lang="uk-UA" altLang="ru-RU" sz="3200" b="1"/>
              <a:t>)- синонім засобів масової</a:t>
            </a:r>
          </a:p>
          <a:p>
            <a:pPr eaLnBrk="1" hangingPunct="1"/>
            <a:r>
              <a:rPr lang="uk-UA" altLang="ru-RU" sz="3200" b="1"/>
              <a:t>комунікації та інформації, до яких належать</a:t>
            </a:r>
            <a:endParaRPr lang="ru-RU" altLang="ru-RU" sz="3200" b="1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A18F722-26BE-4225-9F4F-B57455352265}"/>
              </a:ext>
            </a:extLst>
          </p:cNvPr>
          <p:cNvSpPr/>
          <p:nvPr/>
        </p:nvSpPr>
        <p:spPr>
          <a:xfrm rot="21304757">
            <a:off x="574675" y="1562100"/>
            <a:ext cx="2066925" cy="1609725"/>
          </a:xfrm>
          <a:prstGeom prst="rect">
            <a:avLst/>
          </a:prstGeom>
          <a:solidFill>
            <a:srgbClr val="1000E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Друковані видання</a:t>
            </a:r>
            <a:endParaRPr lang="ru-RU" sz="28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75CF563-6300-405F-981D-EDAAF40CA1E0}"/>
              </a:ext>
            </a:extLst>
          </p:cNvPr>
          <p:cNvSpPr/>
          <p:nvPr/>
        </p:nvSpPr>
        <p:spPr>
          <a:xfrm rot="699059">
            <a:off x="7248525" y="1273175"/>
            <a:ext cx="2762250" cy="1333500"/>
          </a:xfrm>
          <a:prstGeom prst="ellipse">
            <a:avLst/>
          </a:prstGeom>
          <a:solidFill>
            <a:srgbClr val="B10F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/>
              <a:t>Фотографія</a:t>
            </a:r>
            <a:endParaRPr lang="ru-RU" sz="2800" b="1" dirty="0"/>
          </a:p>
        </p:txBody>
      </p:sp>
      <p:sp>
        <p:nvSpPr>
          <p:cNvPr id="5" name="Прямоугольник: один усеченный угол 4">
            <a:extLst>
              <a:ext uri="{FF2B5EF4-FFF2-40B4-BE49-F238E27FC236}">
                <a16:creationId xmlns:a16="http://schemas.microsoft.com/office/drawing/2014/main" id="{F0293058-8453-4CA4-8DD5-A5B93DF3D678}"/>
              </a:ext>
            </a:extLst>
          </p:cNvPr>
          <p:cNvSpPr/>
          <p:nvPr/>
        </p:nvSpPr>
        <p:spPr>
          <a:xfrm rot="20783257">
            <a:off x="3843338" y="1423988"/>
            <a:ext cx="1771650" cy="1430337"/>
          </a:xfrm>
          <a:prstGeom prst="snip1Rect">
            <a:avLst/>
          </a:prstGeom>
          <a:solidFill>
            <a:srgbClr val="1569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/>
              <a:t>Преса</a:t>
            </a:r>
            <a:endParaRPr lang="ru-RU" sz="2800" b="1" dirty="0"/>
          </a:p>
        </p:txBody>
      </p:sp>
      <p:sp>
        <p:nvSpPr>
          <p:cNvPr id="6" name="Пятиугольник 5">
            <a:extLst>
              <a:ext uri="{FF2B5EF4-FFF2-40B4-BE49-F238E27FC236}">
                <a16:creationId xmlns:a16="http://schemas.microsoft.com/office/drawing/2014/main" id="{1016F8D1-2AA2-48CA-BD77-477E27FE77ED}"/>
              </a:ext>
            </a:extLst>
          </p:cNvPr>
          <p:cNvSpPr/>
          <p:nvPr/>
        </p:nvSpPr>
        <p:spPr>
          <a:xfrm rot="20882586">
            <a:off x="333375" y="4513263"/>
            <a:ext cx="2735263" cy="1776412"/>
          </a:xfrm>
          <a:prstGeom prst="pentagon">
            <a:avLst/>
          </a:prstGeom>
          <a:solidFill>
            <a:srgbClr val="F46C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/>
              <a:t>Кінематограф</a:t>
            </a:r>
            <a:endParaRPr lang="ru-RU" sz="2800" b="1" dirty="0"/>
          </a:p>
        </p:txBody>
      </p:sp>
      <p:sp>
        <p:nvSpPr>
          <p:cNvPr id="7" name="Ромб 6">
            <a:extLst>
              <a:ext uri="{FF2B5EF4-FFF2-40B4-BE49-F238E27FC236}">
                <a16:creationId xmlns:a16="http://schemas.microsoft.com/office/drawing/2014/main" id="{3DDCAB58-514B-44F4-A518-AA20A55C4E9A}"/>
              </a:ext>
            </a:extLst>
          </p:cNvPr>
          <p:cNvSpPr/>
          <p:nvPr/>
        </p:nvSpPr>
        <p:spPr>
          <a:xfrm>
            <a:off x="5249863" y="2968625"/>
            <a:ext cx="2095500" cy="1076325"/>
          </a:xfrm>
          <a:prstGeom prst="diamon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Відео</a:t>
            </a:r>
            <a:endParaRPr lang="ru-RU" sz="2800" dirty="0"/>
          </a:p>
        </p:txBody>
      </p:sp>
      <p:sp>
        <p:nvSpPr>
          <p:cNvPr id="8" name="Параллелограмм 7">
            <a:extLst>
              <a:ext uri="{FF2B5EF4-FFF2-40B4-BE49-F238E27FC236}">
                <a16:creationId xmlns:a16="http://schemas.microsoft.com/office/drawing/2014/main" id="{DE1AB915-7DE3-411D-B91F-1D0B3C6610E9}"/>
              </a:ext>
            </a:extLst>
          </p:cNvPr>
          <p:cNvSpPr/>
          <p:nvPr/>
        </p:nvSpPr>
        <p:spPr>
          <a:xfrm>
            <a:off x="8123238" y="2965450"/>
            <a:ext cx="1543050" cy="914400"/>
          </a:xfrm>
          <a:prstGeom prst="parallelogram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Радіо</a:t>
            </a:r>
            <a:endParaRPr lang="ru-RU" sz="2800" dirty="0"/>
          </a:p>
        </p:txBody>
      </p:sp>
      <p:sp>
        <p:nvSpPr>
          <p:cNvPr id="9" name="Прямоугольник: усеченные противолежащие углы 8">
            <a:extLst>
              <a:ext uri="{FF2B5EF4-FFF2-40B4-BE49-F238E27FC236}">
                <a16:creationId xmlns:a16="http://schemas.microsoft.com/office/drawing/2014/main" id="{846B7276-FC92-451B-B107-25465EB97DB0}"/>
              </a:ext>
            </a:extLst>
          </p:cNvPr>
          <p:cNvSpPr/>
          <p:nvPr/>
        </p:nvSpPr>
        <p:spPr>
          <a:xfrm>
            <a:off x="1700213" y="3429000"/>
            <a:ext cx="2619375" cy="914400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телебачення</a:t>
            </a:r>
            <a:endParaRPr lang="ru-RU" sz="2800" dirty="0"/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0CDD10E6-5191-41FC-ACAD-92E108E6EBE3}"/>
              </a:ext>
            </a:extLst>
          </p:cNvPr>
          <p:cNvSpPr/>
          <p:nvPr/>
        </p:nvSpPr>
        <p:spPr>
          <a:xfrm>
            <a:off x="3940175" y="4910138"/>
            <a:ext cx="2619375" cy="1077912"/>
          </a:xfrm>
          <a:prstGeom prst="hexagon">
            <a:avLst/>
          </a:prstGeom>
          <a:solidFill>
            <a:srgbClr val="780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звукозапис</a:t>
            </a:r>
            <a:endParaRPr lang="ru-RU" sz="2800" dirty="0"/>
          </a:p>
        </p:txBody>
      </p:sp>
      <p:sp>
        <p:nvSpPr>
          <p:cNvPr id="12" name="Взрыв: 14 точек 11">
            <a:extLst>
              <a:ext uri="{FF2B5EF4-FFF2-40B4-BE49-F238E27FC236}">
                <a16:creationId xmlns:a16="http://schemas.microsoft.com/office/drawing/2014/main" id="{7218534C-3FD7-4327-9170-2C8A285F6960}"/>
              </a:ext>
            </a:extLst>
          </p:cNvPr>
          <p:cNvSpPr/>
          <p:nvPr/>
        </p:nvSpPr>
        <p:spPr>
          <a:xfrm rot="21090557">
            <a:off x="6991350" y="4084638"/>
            <a:ext cx="3519488" cy="1651000"/>
          </a:xfrm>
          <a:prstGeom prst="irregularSeal2">
            <a:avLst/>
          </a:prstGeom>
          <a:solidFill>
            <a:srgbClr val="35A9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/>
              <a:t>Інтернет</a:t>
            </a:r>
            <a:endParaRPr lang="ru-RU" sz="2800" dirty="0"/>
          </a:p>
        </p:txBody>
      </p:sp>
      <p:pic>
        <p:nvPicPr>
          <p:cNvPr id="5132" name="Рисунок 13">
            <a:extLst>
              <a:ext uri="{FF2B5EF4-FFF2-40B4-BE49-F238E27FC236}">
                <a16:creationId xmlns:a16="http://schemas.microsoft.com/office/drawing/2014/main" id="{340F5098-6E9A-49A7-8A4A-F5E4B3C67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863" y="5270500"/>
            <a:ext cx="11557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>
            <a:extLst>
              <a:ext uri="{FF2B5EF4-FFF2-40B4-BE49-F238E27FC236}">
                <a16:creationId xmlns:a16="http://schemas.microsoft.com/office/drawing/2014/main" id="{47AD6195-D228-4088-A6D9-5DFE8C09C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9713" y="90488"/>
            <a:ext cx="6024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ru-RU" sz="3600" b="1"/>
              <a:t>Основні функції телебачення</a:t>
            </a:r>
            <a:endParaRPr lang="ru-RU" altLang="ru-RU" sz="3600" b="1"/>
          </a:p>
        </p:txBody>
      </p:sp>
      <p:sp>
        <p:nvSpPr>
          <p:cNvPr id="3" name="Волна 2">
            <a:extLst>
              <a:ext uri="{FF2B5EF4-FFF2-40B4-BE49-F238E27FC236}">
                <a16:creationId xmlns:a16="http://schemas.microsoft.com/office/drawing/2014/main" id="{3ACC2D5B-6688-41D6-95DC-11FF4A505C14}"/>
              </a:ext>
            </a:extLst>
          </p:cNvPr>
          <p:cNvSpPr/>
          <p:nvPr/>
        </p:nvSpPr>
        <p:spPr>
          <a:xfrm>
            <a:off x="841375" y="990600"/>
            <a:ext cx="2825750" cy="1649413"/>
          </a:xfrm>
          <a:prstGeom prst="wave">
            <a:avLst/>
          </a:prstGeom>
          <a:solidFill>
            <a:srgbClr val="F46C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/>
              <a:t>Хронікальна</a:t>
            </a:r>
            <a:endParaRPr lang="ru-RU" sz="3600" dirty="0"/>
          </a:p>
        </p:txBody>
      </p:sp>
      <p:sp>
        <p:nvSpPr>
          <p:cNvPr id="4" name="Волна 3">
            <a:extLst>
              <a:ext uri="{FF2B5EF4-FFF2-40B4-BE49-F238E27FC236}">
                <a16:creationId xmlns:a16="http://schemas.microsoft.com/office/drawing/2014/main" id="{686CEAA6-CBF7-4113-9636-3EA1D9188C03}"/>
              </a:ext>
            </a:extLst>
          </p:cNvPr>
          <p:cNvSpPr/>
          <p:nvPr/>
        </p:nvSpPr>
        <p:spPr>
          <a:xfrm>
            <a:off x="7286625" y="1066800"/>
            <a:ext cx="4449763" cy="1477963"/>
          </a:xfrm>
          <a:prstGeom prst="wave">
            <a:avLst>
              <a:gd name="adj1" fmla="val 12500"/>
              <a:gd name="adj2" fmla="val 601"/>
            </a:avLst>
          </a:prstGeom>
          <a:solidFill>
            <a:srgbClr val="B10F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/>
              <a:t>Просвітницька та </a:t>
            </a:r>
            <a:r>
              <a:rPr lang="uk-UA" sz="3600" dirty="0" err="1"/>
              <a:t>освітньо</a:t>
            </a:r>
            <a:r>
              <a:rPr lang="uk-UA" sz="3600" dirty="0"/>
              <a:t>-виховна</a:t>
            </a:r>
            <a:endParaRPr lang="ru-RU" sz="3600" dirty="0"/>
          </a:p>
        </p:txBody>
      </p:sp>
      <p:sp>
        <p:nvSpPr>
          <p:cNvPr id="5" name="Двойная волна 4">
            <a:extLst>
              <a:ext uri="{FF2B5EF4-FFF2-40B4-BE49-F238E27FC236}">
                <a16:creationId xmlns:a16="http://schemas.microsoft.com/office/drawing/2014/main" id="{9CF30F90-CE6D-46D3-B5EE-63CBC7A5687A}"/>
              </a:ext>
            </a:extLst>
          </p:cNvPr>
          <p:cNvSpPr/>
          <p:nvPr/>
        </p:nvSpPr>
        <p:spPr>
          <a:xfrm>
            <a:off x="574675" y="4217988"/>
            <a:ext cx="3409950" cy="1260475"/>
          </a:xfrm>
          <a:prstGeom prst="doubleWave">
            <a:avLst/>
          </a:prstGeom>
          <a:solidFill>
            <a:srgbClr val="780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/>
              <a:t>Розважальна</a:t>
            </a:r>
            <a:endParaRPr lang="ru-RU" sz="3600" dirty="0"/>
          </a:p>
        </p:txBody>
      </p:sp>
      <p:sp>
        <p:nvSpPr>
          <p:cNvPr id="6" name="Двойная волна 5">
            <a:extLst>
              <a:ext uri="{FF2B5EF4-FFF2-40B4-BE49-F238E27FC236}">
                <a16:creationId xmlns:a16="http://schemas.microsoft.com/office/drawing/2014/main" id="{93B54E34-BF0F-477E-9802-251558046036}"/>
              </a:ext>
            </a:extLst>
          </p:cNvPr>
          <p:cNvSpPr/>
          <p:nvPr/>
        </p:nvSpPr>
        <p:spPr>
          <a:xfrm>
            <a:off x="8382000" y="4108450"/>
            <a:ext cx="3038475" cy="1479550"/>
          </a:xfrm>
          <a:prstGeom prst="doubleWave">
            <a:avLst/>
          </a:prstGeom>
          <a:gradFill>
            <a:gsLst>
              <a:gs pos="93000">
                <a:srgbClr val="1000E2"/>
              </a:gs>
              <a:gs pos="50000">
                <a:srgbClr val="ABE5CB"/>
              </a:gs>
              <a:gs pos="75000">
                <a:srgbClr val="15694F"/>
              </a:gs>
              <a:gs pos="22000">
                <a:schemeClr val="bg2">
                  <a:lumMod val="75000"/>
                </a:schemeClr>
              </a:gs>
            </a:gsLst>
            <a:path path="shap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dirty="0"/>
              <a:t>Рекламна</a:t>
            </a:r>
            <a:endParaRPr lang="ru-RU" sz="3600" dirty="0"/>
          </a:p>
        </p:txBody>
      </p:sp>
      <p:pic>
        <p:nvPicPr>
          <p:cNvPr id="6151" name="Picture 2" descr="Ð ÐµÐ·ÑÐ»ÑÑÐ°Ñ Ð¿Ð¾ÑÑÐºÑ Ð·Ð¾Ð±ÑÐ°Ð¶ÐµÐ½Ñ Ð·Ð° Ð·Ð°Ð¿Ð¸ÑÐ¾Ð¼ &quot;ÑÐµÐ»ÐµÐ±Ð°ÑÐµÐ½Ð½Ñ Ð½Ð° ÑÐ¾ÑÐ¾&quot;">
            <a:extLst>
              <a:ext uri="{FF2B5EF4-FFF2-40B4-BE49-F238E27FC236}">
                <a16:creationId xmlns:a16="http://schemas.microsoft.com/office/drawing/2014/main" id="{F2DF303F-A03B-470A-ABD0-492A6FF92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1806575"/>
            <a:ext cx="3684588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Рисунок 7">
            <a:extLst>
              <a:ext uri="{FF2B5EF4-FFF2-40B4-BE49-F238E27FC236}">
                <a16:creationId xmlns:a16="http://schemas.microsoft.com/office/drawing/2014/main" id="{CFF98CF9-16C8-42E4-BBAA-5CD8B4D3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5" y="1081088"/>
            <a:ext cx="89058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>
            <a:extLst>
              <a:ext uri="{FF2B5EF4-FFF2-40B4-BE49-F238E27FC236}">
                <a16:creationId xmlns:a16="http://schemas.microsoft.com/office/drawing/2014/main" id="{015A7C69-9579-4F22-8559-44282D300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" y="152400"/>
            <a:ext cx="121348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ru-RU" sz="3600" b="1" dirty="0">
                <a:solidFill>
                  <a:srgbClr val="C00000"/>
                </a:solidFill>
              </a:rPr>
              <a:t>Телебачення</a:t>
            </a:r>
            <a:r>
              <a:rPr lang="uk-UA" altLang="ru-RU" sz="3600" b="1" dirty="0"/>
              <a:t>- виробництво аудіовізуальних програм </a:t>
            </a:r>
          </a:p>
          <a:p>
            <a:pPr eaLnBrk="1" hangingPunct="1"/>
            <a:r>
              <a:rPr lang="uk-UA" altLang="ru-RU" sz="3600" b="1" dirty="0"/>
              <a:t>і передач або комплектування придбаних аудіовізуальних </a:t>
            </a:r>
          </a:p>
          <a:p>
            <a:pPr eaLnBrk="1" hangingPunct="1"/>
            <a:r>
              <a:rPr lang="uk-UA" altLang="ru-RU" sz="3600" b="1" dirty="0"/>
              <a:t>продуктів та їх поширення незалежно від технічних засобів</a:t>
            </a:r>
            <a:endParaRPr lang="ru-RU" altLang="ru-RU" sz="3600" b="1" dirty="0"/>
          </a:p>
          <a:p>
            <a:pPr eaLnBrk="1" hangingPunct="1"/>
            <a:endParaRPr lang="uk-UA" altLang="ru-RU" sz="3600" b="1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00B6FB-95AB-4A3F-901E-119F53320427}"/>
              </a:ext>
            </a:extLst>
          </p:cNvPr>
          <p:cNvSpPr/>
          <p:nvPr/>
        </p:nvSpPr>
        <p:spPr>
          <a:xfrm>
            <a:off x="2718581" y="1969208"/>
            <a:ext cx="57194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0" u="none" strike="noStrike" dirty="0" err="1">
                <a:solidFill>
                  <a:srgbClr val="FFFFFF"/>
                </a:solidFill>
                <a:effectLst/>
                <a:latin typeface="YouTube Noto"/>
                <a:hlinkClick r:id="rId4"/>
              </a:rPr>
              <a:t>Скорочена</a:t>
            </a:r>
            <a:r>
              <a:rPr lang="ru-RU" sz="3200" b="1" i="0" u="none" strike="noStrike" dirty="0">
                <a:solidFill>
                  <a:srgbClr val="FFFFFF"/>
                </a:solidFill>
                <a:effectLst/>
                <a:latin typeface="YouTube Noto"/>
                <a:hlinkClick r:id="rId4"/>
              </a:rPr>
              <a:t> </a:t>
            </a:r>
            <a:r>
              <a:rPr lang="ru-RU" sz="3200" b="1" i="0" u="none" strike="noStrike" dirty="0" err="1">
                <a:solidFill>
                  <a:srgbClr val="FFFFFF"/>
                </a:solidFill>
                <a:effectLst/>
                <a:latin typeface="YouTube Noto"/>
                <a:hlinkClick r:id="rId4"/>
              </a:rPr>
              <a:t>історія</a:t>
            </a:r>
            <a:r>
              <a:rPr lang="ru-RU" sz="3200" b="1" i="0" u="none" strike="noStrike" dirty="0">
                <a:solidFill>
                  <a:srgbClr val="FFFFFF"/>
                </a:solidFill>
                <a:effectLst/>
                <a:latin typeface="YouTube Noto"/>
                <a:hlinkClick r:id="rId4"/>
              </a:rPr>
              <a:t> </a:t>
            </a:r>
            <a:r>
              <a:rPr lang="ru-RU" sz="3200" b="1" i="0" u="none" strike="noStrike" dirty="0" err="1">
                <a:solidFill>
                  <a:srgbClr val="FFFFFF"/>
                </a:solidFill>
                <a:effectLst/>
                <a:latin typeface="YouTube Noto"/>
                <a:hlinkClick r:id="rId4"/>
              </a:rPr>
              <a:t>телебачення</a:t>
            </a:r>
            <a:endParaRPr lang="ru-RU" sz="3200" b="1" dirty="0"/>
          </a:p>
        </p:txBody>
      </p:sp>
      <p:pic>
        <p:nvPicPr>
          <p:cNvPr id="3" name="Скорочена історія телебачення">
            <a:hlinkClick r:id="" action="ppaction://media"/>
            <a:extLst>
              <a:ext uri="{FF2B5EF4-FFF2-40B4-BE49-F238E27FC236}">
                <a16:creationId xmlns:a16="http://schemas.microsoft.com/office/drawing/2014/main" id="{8F6A044D-C287-45B0-991F-CA42F9B596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14025" y="2661464"/>
            <a:ext cx="6713989" cy="3776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1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Ð ÐµÐ·ÑÐ»ÑÑÐ°Ñ Ð¿Ð¾ÑÑÐºÑ Ð·Ð¾Ð±ÑÐ°Ð¶ÐµÐ½Ñ Ð·Ð° Ð·Ð°Ð¿Ð¸ÑÐ¾Ð¼ &quot;ÑÐµÐ»ÐµÐ±Ð°ÑÐµÐ½Ð½Ñ Ð½Ð° ÑÐ¾ÑÐ¾&quot;">
            <a:extLst>
              <a:ext uri="{FF2B5EF4-FFF2-40B4-BE49-F238E27FC236}">
                <a16:creationId xmlns:a16="http://schemas.microsoft.com/office/drawing/2014/main" id="{CD902592-CDA1-4BE3-B39E-1AB04AD49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t="1176" r="780" b="1067"/>
          <a:stretch/>
        </p:blipFill>
        <p:spPr bwMode="auto">
          <a:xfrm>
            <a:off x="1283515" y="153252"/>
            <a:ext cx="8812789" cy="655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0E2DFB-236C-4F12-A605-6A70E7FB0253}"/>
              </a:ext>
            </a:extLst>
          </p:cNvPr>
          <p:cNvSpPr txBox="1"/>
          <p:nvPr/>
        </p:nvSpPr>
        <p:spPr>
          <a:xfrm>
            <a:off x="2121318" y="137101"/>
            <a:ext cx="87594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</a:rPr>
              <a:t>Наведіть приклади телепередач і телепрограм. </a:t>
            </a:r>
          </a:p>
          <a:p>
            <a:r>
              <a:rPr lang="uk-UA" sz="3200" b="1" dirty="0">
                <a:solidFill>
                  <a:srgbClr val="B10F83"/>
                </a:solidFill>
              </a:rPr>
              <a:t>Яким з них ви надаєте перевагу? </a:t>
            </a:r>
            <a:r>
              <a:rPr lang="uk-UA" sz="3200" b="1" dirty="0">
                <a:solidFill>
                  <a:srgbClr val="FFFF00"/>
                </a:solidFill>
              </a:rPr>
              <a:t>Чому?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D64CCD-782C-4944-ABD4-AE633AA66E3A}"/>
              </a:ext>
            </a:extLst>
          </p:cNvPr>
          <p:cNvSpPr txBox="1"/>
          <p:nvPr/>
        </p:nvSpPr>
        <p:spPr>
          <a:xfrm>
            <a:off x="1682643" y="1582860"/>
            <a:ext cx="45037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1000E2"/>
                </a:solidFill>
              </a:rPr>
              <a:t>Мистецький словничок:</a:t>
            </a:r>
            <a:endParaRPr lang="ru-RU" sz="3200" b="1" dirty="0">
              <a:solidFill>
                <a:srgbClr val="1000E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C9BEB-406A-48A6-8077-B9DF8D1245DA}"/>
              </a:ext>
            </a:extLst>
          </p:cNvPr>
          <p:cNvSpPr txBox="1"/>
          <p:nvPr/>
        </p:nvSpPr>
        <p:spPr>
          <a:xfrm>
            <a:off x="864066" y="2436785"/>
            <a:ext cx="4452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i="1" dirty="0">
                <a:solidFill>
                  <a:schemeClr val="accent2">
                    <a:lumMod val="50000"/>
                  </a:schemeClr>
                </a:solidFill>
              </a:rPr>
              <a:t>Програма на телебаченні-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6917D9-63D8-46DE-A2AB-D1BF539B9766}"/>
              </a:ext>
            </a:extLst>
          </p:cNvPr>
          <p:cNvSpPr txBox="1"/>
          <p:nvPr/>
        </p:nvSpPr>
        <p:spPr>
          <a:xfrm>
            <a:off x="781179" y="3167390"/>
            <a:ext cx="4887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i="1" dirty="0" err="1">
                <a:solidFill>
                  <a:srgbClr val="780E25"/>
                </a:solidFill>
              </a:rPr>
              <a:t>Телепередачею</a:t>
            </a:r>
            <a:r>
              <a:rPr lang="uk-UA" sz="2800" b="1" i="1" dirty="0">
                <a:solidFill>
                  <a:srgbClr val="780E25"/>
                </a:solidFill>
              </a:rPr>
              <a:t> називають …</a:t>
            </a:r>
            <a:endParaRPr lang="ru-RU" sz="2800" b="1" i="1" dirty="0">
              <a:solidFill>
                <a:srgbClr val="780E2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21C84-A647-43E0-9D3C-A2924330C842}"/>
              </a:ext>
            </a:extLst>
          </p:cNvPr>
          <p:cNvSpPr txBox="1"/>
          <p:nvPr/>
        </p:nvSpPr>
        <p:spPr>
          <a:xfrm>
            <a:off x="864066" y="4029753"/>
            <a:ext cx="6165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i="1" dirty="0" err="1">
                <a:solidFill>
                  <a:srgbClr val="7030A0"/>
                </a:solidFill>
              </a:rPr>
              <a:t>Телерадіотрансляція</a:t>
            </a:r>
            <a:r>
              <a:rPr lang="uk-UA" sz="2800" b="1" i="1" dirty="0">
                <a:solidFill>
                  <a:srgbClr val="7030A0"/>
                </a:solidFill>
              </a:rPr>
              <a:t> здійснюється …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6F9F87-DF9A-4335-86D8-6AE0CF9E5216}"/>
              </a:ext>
            </a:extLst>
          </p:cNvPr>
          <p:cNvSpPr txBox="1"/>
          <p:nvPr/>
        </p:nvSpPr>
        <p:spPr>
          <a:xfrm>
            <a:off x="864066" y="4950253"/>
            <a:ext cx="6085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i="1" dirty="0">
                <a:solidFill>
                  <a:srgbClr val="780E25"/>
                </a:solidFill>
              </a:rPr>
              <a:t>До екранних мистецтв належать …</a:t>
            </a:r>
            <a:endParaRPr lang="ru-RU" sz="2800" b="1" i="1" dirty="0">
              <a:solidFill>
                <a:srgbClr val="780E25"/>
              </a:solidFill>
            </a:endParaRPr>
          </a:p>
        </p:txBody>
      </p:sp>
      <p:pic>
        <p:nvPicPr>
          <p:cNvPr id="13314" name="Picture 2" descr="Ð ÐµÐ·ÑÐ»ÑÑÐ°Ñ Ð¿Ð¾ÑÑÐºÑ Ð·Ð¾Ð±ÑÐ°Ð¶ÐµÐ½Ñ Ð·Ð° Ð·Ð°Ð¿Ð¸ÑÐ¾Ð¼ &quot;ÑÐµÐ»ÐµÐ±Ð°ÑÐµÐ½Ð½Ñ Ð½Ð° ÑÐ¾ÑÐ¾&quot;">
            <a:extLst>
              <a:ext uri="{FF2B5EF4-FFF2-40B4-BE49-F238E27FC236}">
                <a16:creationId xmlns:a16="http://schemas.microsoft.com/office/drawing/2014/main" id="{516F46E2-678A-49D9-AB02-174A7ED18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1541">
            <a:off x="6798594" y="2095269"/>
            <a:ext cx="4947589" cy="268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1CDCF0-A0C2-4ABD-A824-6BB17BD51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8" y="1470183"/>
            <a:ext cx="1171575" cy="933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"/>
            <a:ext cx="10972800" cy="932721"/>
          </a:xfrm>
        </p:spPr>
        <p:txBody>
          <a:bodyPr>
            <a:normAutofit/>
          </a:bodyPr>
          <a:lstStyle/>
          <a:p>
            <a:r>
              <a:rPr lang="uk-UA" sz="4800" b="1" dirty="0"/>
              <a:t>Порівняйте  </a:t>
            </a:r>
            <a:r>
              <a:rPr lang="uk-UA" sz="4800" b="1" i="1" u="sng" dirty="0">
                <a:solidFill>
                  <a:srgbClr val="FF0000"/>
                </a:solidFill>
              </a:rPr>
              <a:t>дизайн </a:t>
            </a:r>
            <a:r>
              <a:rPr lang="uk-UA" sz="4800" b="1" dirty="0"/>
              <a:t>студій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Содержимое 7" descr="IMG_6648.png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3251" y="825848"/>
            <a:ext cx="4792909" cy="4443233"/>
          </a:xfrm>
        </p:spPr>
      </p:pic>
      <p:pic>
        <p:nvPicPr>
          <p:cNvPr id="10" name="Содержимое 6" descr="9.png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411" y="1115370"/>
            <a:ext cx="6369027" cy="3003625"/>
          </a:xfrm>
        </p:spPr>
      </p:pic>
    </p:spTree>
    <p:extLst>
      <p:ext uri="{BB962C8B-B14F-4D97-AF65-F5344CB8AC3E}">
        <p14:creationId xmlns:p14="http://schemas.microsoft.com/office/powerpoint/2010/main" val="254871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197" y="0"/>
            <a:ext cx="10515600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780E25"/>
                </a:solidFill>
              </a:rPr>
              <a:t>Порівняйте </a:t>
            </a:r>
            <a:r>
              <a:rPr lang="uk-UA" b="1" i="1" u="sng" dirty="0">
                <a:solidFill>
                  <a:srgbClr val="FF0000"/>
                </a:solidFill>
              </a:rPr>
              <a:t>дизайн</a:t>
            </a:r>
            <a:r>
              <a:rPr lang="uk-UA" b="1" dirty="0">
                <a:solidFill>
                  <a:srgbClr val="780E25"/>
                </a:solidFill>
              </a:rPr>
              <a:t> студій </a:t>
            </a:r>
          </a:p>
        </p:txBody>
      </p:sp>
      <p:pic>
        <p:nvPicPr>
          <p:cNvPr id="7" name="Содержимое 6" descr="opposite-studio.pn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197" y="1190005"/>
            <a:ext cx="5384800" cy="4896551"/>
          </a:xfrm>
        </p:spPr>
      </p:pic>
      <p:pic>
        <p:nvPicPr>
          <p:cNvPr id="10" name="Объект 9" descr="133838.jpg">
            <a:extLst>
              <a:ext uri="{FF2B5EF4-FFF2-40B4-BE49-F238E27FC236}">
                <a16:creationId xmlns:a16="http://schemas.microsoft.com/office/drawing/2014/main" id="{CCC30423-9048-47F5-82DC-B5C1322B44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7778" y="1190005"/>
            <a:ext cx="5920860" cy="394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30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 ÐµÐ·ÑÐ»ÑÑÐ°Ñ Ð¿Ð¾ÑÑÐºÑ Ð·Ð¾Ð±ÑÐ°Ð¶ÐµÐ½Ñ Ð·Ð° Ð·Ð°Ð¿Ð¸ÑÐ¾Ð¼ &quot;ÐÐ²ÑÐºÐ¾Ð¾Ð¿ÐµÑÐ°ÑÐ¾Ñ ÐÐ° ÑÐ¾ÑÐ¾&quot;">
            <a:extLst>
              <a:ext uri="{FF2B5EF4-FFF2-40B4-BE49-F238E27FC236}">
                <a16:creationId xmlns:a16="http://schemas.microsoft.com/office/drawing/2014/main" id="{8F6DF783-E595-48B5-9CD7-B2B4810B8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61" y="1364478"/>
            <a:ext cx="10022787" cy="491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BC5B72-05CE-461C-BD6D-0341379D5B47}"/>
              </a:ext>
            </a:extLst>
          </p:cNvPr>
          <p:cNvSpPr txBox="1"/>
          <p:nvPr/>
        </p:nvSpPr>
        <p:spPr>
          <a:xfrm>
            <a:off x="2130803" y="302004"/>
            <a:ext cx="7542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/>
              <a:t>Звукооператор та його функції </a:t>
            </a:r>
            <a:r>
              <a:rPr lang="uk-UA" b="1" dirty="0"/>
              <a:t>(с. 162-163)</a:t>
            </a:r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A102CE-8B0E-417B-BE11-DE6788277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740" y="362059"/>
            <a:ext cx="706387" cy="7063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D19E5C-BE7E-448B-B033-254D0B69E022}"/>
              </a:ext>
            </a:extLst>
          </p:cNvPr>
          <p:cNvSpPr txBox="1"/>
          <p:nvPr/>
        </p:nvSpPr>
        <p:spPr>
          <a:xfrm>
            <a:off x="3359614" y="128414"/>
            <a:ext cx="5592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/>
              <a:t>Професії на телебаченні</a:t>
            </a:r>
            <a:endParaRPr lang="ru-RU" sz="4000" b="1" dirty="0"/>
          </a:p>
        </p:txBody>
      </p:sp>
      <p:pic>
        <p:nvPicPr>
          <p:cNvPr id="9218" name="Picture 2" descr="Ð ÐµÐ·ÑÐ»ÑÑÐ°Ñ Ð¿Ð¾ÑÑÐºÑ Ð·Ð¾Ð±ÑÐ°Ð¶ÐµÐ½Ñ Ð·Ð° Ð·Ð°Ð¿Ð¸ÑÐ¾Ð¼ &quot;Ð¡ÑÐµÐ½Ð°ÑÐ¸ÑÑ Ð½Ð° ÑÐ¾ÑÐ¾&quot;">
            <a:extLst>
              <a:ext uri="{FF2B5EF4-FFF2-40B4-BE49-F238E27FC236}">
                <a16:creationId xmlns:a16="http://schemas.microsoft.com/office/drawing/2014/main" id="{1D8F182D-336C-4771-91A8-D79ABEDBF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" t="5075" r="32132"/>
          <a:stretch/>
        </p:blipFill>
        <p:spPr bwMode="auto">
          <a:xfrm>
            <a:off x="350743" y="738657"/>
            <a:ext cx="3833769" cy="336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1B6CE6-1D89-4572-9C29-4177256765FD}"/>
              </a:ext>
            </a:extLst>
          </p:cNvPr>
          <p:cNvSpPr txBox="1"/>
          <p:nvPr/>
        </p:nvSpPr>
        <p:spPr>
          <a:xfrm>
            <a:off x="455656" y="313080"/>
            <a:ext cx="181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rgbClr val="780E25"/>
                </a:solidFill>
              </a:rPr>
              <a:t>Сценарист</a:t>
            </a:r>
            <a:endParaRPr lang="ru-RU" sz="2800" b="1" dirty="0">
              <a:solidFill>
                <a:srgbClr val="780E25"/>
              </a:solidFill>
            </a:endParaRPr>
          </a:p>
        </p:txBody>
      </p:sp>
      <p:pic>
        <p:nvPicPr>
          <p:cNvPr id="9220" name="Picture 4" descr="Ð ÐµÐ·ÑÐ»ÑÑÐ°Ñ Ð¿Ð¾ÑÑÐºÑ Ð·Ð¾Ð±ÑÐ°Ð¶ÐµÐ½Ñ Ð·Ð° Ð·Ð°Ð¿Ð¸ÑÐ¾Ð¼ &quot;Ð ÐµÐ¶Ð¸ÑÐµÑ Ð½Ð° ÑÐ¾ÑÐ¾&quot;">
            <a:extLst>
              <a:ext uri="{FF2B5EF4-FFF2-40B4-BE49-F238E27FC236}">
                <a16:creationId xmlns:a16="http://schemas.microsoft.com/office/drawing/2014/main" id="{EC7A43E1-55D4-4ACB-87CC-5708EE6E2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1057012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AF397C-C16E-469F-A029-F9310B0924E4}"/>
              </a:ext>
            </a:extLst>
          </p:cNvPr>
          <p:cNvSpPr txBox="1"/>
          <p:nvPr/>
        </p:nvSpPr>
        <p:spPr>
          <a:xfrm>
            <a:off x="9240882" y="935939"/>
            <a:ext cx="15372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rgbClr val="780E25"/>
                </a:solidFill>
              </a:rPr>
              <a:t>Режисер</a:t>
            </a:r>
            <a:endParaRPr lang="ru-RU" sz="2800" b="1" dirty="0">
              <a:solidFill>
                <a:srgbClr val="780E25"/>
              </a:solidFill>
            </a:endParaRPr>
          </a:p>
        </p:txBody>
      </p:sp>
      <p:pic>
        <p:nvPicPr>
          <p:cNvPr id="9222" name="Picture 6" descr="Ð ÐµÐ·ÑÐ»ÑÑÐ°Ñ Ð¿Ð¾ÑÑÐºÑ Ð·Ð¾Ð±ÑÐ°Ð¶ÐµÐ½Ñ Ð·Ð° Ð·Ð°Ð¿Ð¸ÑÐ¾Ð¼ &quot;ÐÐºÑÐ¾Ñ Ð½Ð° ÑÐ¾ÑÐ¾&quot;">
            <a:extLst>
              <a:ext uri="{FF2B5EF4-FFF2-40B4-BE49-F238E27FC236}">
                <a16:creationId xmlns:a16="http://schemas.microsoft.com/office/drawing/2014/main" id="{770EFCE2-A75A-49E6-B31B-2A20FD1A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698" y="4006201"/>
            <a:ext cx="4013447" cy="267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642191-7A2E-4B2E-B033-B8D4983A9446}"/>
              </a:ext>
            </a:extLst>
          </p:cNvPr>
          <p:cNvSpPr txBox="1"/>
          <p:nvPr/>
        </p:nvSpPr>
        <p:spPr>
          <a:xfrm>
            <a:off x="9458570" y="3482981"/>
            <a:ext cx="1101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rgbClr val="780E25"/>
                </a:solidFill>
              </a:rPr>
              <a:t>Актор</a:t>
            </a:r>
            <a:endParaRPr lang="ru-RU" sz="2800" b="1" dirty="0">
              <a:solidFill>
                <a:srgbClr val="780E25"/>
              </a:solidFill>
            </a:endParaRPr>
          </a:p>
        </p:txBody>
      </p:sp>
      <p:pic>
        <p:nvPicPr>
          <p:cNvPr id="9224" name="Picture 8" descr="Ð ÐµÐ·ÑÐ»ÑÑÐ°Ñ Ð¿Ð¾ÑÑÐºÑ Ð·Ð¾Ð±ÑÐ°Ð¶ÐµÐ½Ñ Ð·Ð° Ð·Ð°Ð¿Ð¸ÑÐ¾Ð¼ &quot;ÐÐ²ÑÐºÐ¾ÑÐµÐ¶Ð¸ÑÐµÑ Ð½Ð° ÑÐ¾ÑÐ¾&quot;">
            <a:extLst>
              <a:ext uri="{FF2B5EF4-FFF2-40B4-BE49-F238E27FC236}">
                <a16:creationId xmlns:a16="http://schemas.microsoft.com/office/drawing/2014/main" id="{D925B03C-4CF1-4A90-84FA-810EFB5B1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0" t="5939" r="2336" b="5370"/>
          <a:stretch/>
        </p:blipFill>
        <p:spPr bwMode="auto">
          <a:xfrm>
            <a:off x="350743" y="4155321"/>
            <a:ext cx="3663338" cy="257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49F37E-8BD4-4F43-8D74-09D53B2F27E6}"/>
              </a:ext>
            </a:extLst>
          </p:cNvPr>
          <p:cNvSpPr txBox="1"/>
          <p:nvPr/>
        </p:nvSpPr>
        <p:spPr>
          <a:xfrm>
            <a:off x="4014081" y="5800988"/>
            <a:ext cx="2424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rgbClr val="780E25"/>
                </a:solidFill>
              </a:rPr>
              <a:t>Звукорежисер</a:t>
            </a:r>
            <a:endParaRPr lang="ru-RU" sz="2800" b="1" dirty="0">
              <a:solidFill>
                <a:srgbClr val="780E2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3F93FF-AEF7-44D4-B29D-8436C9F1C33F}"/>
              </a:ext>
            </a:extLst>
          </p:cNvPr>
          <p:cNvSpPr txBox="1"/>
          <p:nvPr/>
        </p:nvSpPr>
        <p:spPr>
          <a:xfrm>
            <a:off x="1129404" y="147301"/>
            <a:ext cx="105739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err="1">
                <a:solidFill>
                  <a:srgbClr val="780E25"/>
                </a:solidFill>
              </a:rPr>
              <a:t>Відеомистецтво</a:t>
            </a:r>
            <a:r>
              <a:rPr lang="uk-UA" sz="6000" b="1" dirty="0">
                <a:solidFill>
                  <a:srgbClr val="780E25"/>
                </a:solidFill>
              </a:rPr>
              <a:t>- це поєднання</a:t>
            </a:r>
            <a:endParaRPr lang="ru-RU" sz="6000" b="1" dirty="0">
              <a:solidFill>
                <a:srgbClr val="780E25"/>
              </a:solidFill>
            </a:endParaRPr>
          </a:p>
        </p:txBody>
      </p:sp>
      <p:sp>
        <p:nvSpPr>
          <p:cNvPr id="4" name="Блок-схема: магнитный диск 3">
            <a:extLst>
              <a:ext uri="{FF2B5EF4-FFF2-40B4-BE49-F238E27FC236}">
                <a16:creationId xmlns:a16="http://schemas.microsoft.com/office/drawing/2014/main" id="{AEB3C6AC-8D82-459E-902E-148B95508DA7}"/>
              </a:ext>
            </a:extLst>
          </p:cNvPr>
          <p:cNvSpPr/>
          <p:nvPr/>
        </p:nvSpPr>
        <p:spPr>
          <a:xfrm>
            <a:off x="1129404" y="1803425"/>
            <a:ext cx="4025301" cy="3455443"/>
          </a:xfrm>
          <a:prstGeom prst="flowChartMagneticDisk">
            <a:avLst/>
          </a:prstGeom>
          <a:solidFill>
            <a:srgbClr val="1000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solidFill>
                  <a:srgbClr val="FFC000"/>
                </a:solidFill>
              </a:rPr>
              <a:t>Кінематографа</a:t>
            </a:r>
            <a:endParaRPr lang="ru-RU" sz="4400" b="1" dirty="0">
              <a:solidFill>
                <a:srgbClr val="FFC000"/>
              </a:solidFill>
            </a:endParaRPr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7C131F2C-6E9C-4344-BCA0-741441B1E095}"/>
              </a:ext>
            </a:extLst>
          </p:cNvPr>
          <p:cNvSpPr/>
          <p:nvPr/>
        </p:nvSpPr>
        <p:spPr>
          <a:xfrm>
            <a:off x="6786282" y="1803427"/>
            <a:ext cx="3928333" cy="3455442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solidFill>
                  <a:srgbClr val="780E25"/>
                </a:solidFill>
              </a:rPr>
              <a:t>Телебачення</a:t>
            </a:r>
            <a:endParaRPr lang="ru-RU" sz="4400" b="1" dirty="0">
              <a:solidFill>
                <a:srgbClr val="780E2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BA5ADC-0F9A-43B0-9B89-B5F33BFE57CB}"/>
              </a:ext>
            </a:extLst>
          </p:cNvPr>
          <p:cNvSpPr txBox="1"/>
          <p:nvPr/>
        </p:nvSpPr>
        <p:spPr>
          <a:xfrm>
            <a:off x="922789" y="419450"/>
            <a:ext cx="101613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/>
              <a:t>Для вираження художнього задуму застосовують</a:t>
            </a:r>
          </a:p>
          <a:p>
            <a:pPr algn="ctr"/>
            <a:r>
              <a:rPr lang="uk-UA" sz="3600" b="1" dirty="0"/>
              <a:t> можливості</a:t>
            </a:r>
            <a:endParaRPr lang="ru-RU" sz="3600" b="1" dirty="0"/>
          </a:p>
        </p:txBody>
      </p:sp>
      <p:sp>
        <p:nvSpPr>
          <p:cNvPr id="3" name="Блок-схема: перфолента 2">
            <a:extLst>
              <a:ext uri="{FF2B5EF4-FFF2-40B4-BE49-F238E27FC236}">
                <a16:creationId xmlns:a16="http://schemas.microsoft.com/office/drawing/2014/main" id="{C710617F-9749-4380-8B7D-4AF8FF1C6308}"/>
              </a:ext>
            </a:extLst>
          </p:cNvPr>
          <p:cNvSpPr/>
          <p:nvPr/>
        </p:nvSpPr>
        <p:spPr>
          <a:xfrm>
            <a:off x="511728" y="1731237"/>
            <a:ext cx="3380763" cy="113184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FFC000"/>
                </a:solidFill>
              </a:rPr>
              <a:t>Відеотехніки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4" name="Волна 3">
            <a:extLst>
              <a:ext uri="{FF2B5EF4-FFF2-40B4-BE49-F238E27FC236}">
                <a16:creationId xmlns:a16="http://schemas.microsoft.com/office/drawing/2014/main" id="{7E5CFC52-2D4E-4226-8C08-8235F867B428}"/>
              </a:ext>
            </a:extLst>
          </p:cNvPr>
          <p:cNvSpPr/>
          <p:nvPr/>
        </p:nvSpPr>
        <p:spPr>
          <a:xfrm>
            <a:off x="2745998" y="3190249"/>
            <a:ext cx="3741490" cy="1131842"/>
          </a:xfrm>
          <a:prstGeom prst="wav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комп</a:t>
            </a:r>
            <a:r>
              <a:rPr lang="en-US" sz="3600" b="1" dirty="0"/>
              <a:t>`</a:t>
            </a:r>
            <a:r>
              <a:rPr lang="uk-UA" sz="3600" b="1" dirty="0" err="1"/>
              <a:t>ютерного</a:t>
            </a:r>
            <a:r>
              <a:rPr lang="uk-UA" sz="3600" b="1" dirty="0"/>
              <a:t> </a:t>
            </a:r>
            <a:endParaRPr lang="ru-RU" sz="3600" b="1" dirty="0"/>
          </a:p>
        </p:txBody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F6B17BE6-8916-404E-ADAA-7DDCFC622FC8}"/>
              </a:ext>
            </a:extLst>
          </p:cNvPr>
          <p:cNvSpPr/>
          <p:nvPr/>
        </p:nvSpPr>
        <p:spPr>
          <a:xfrm>
            <a:off x="8061820" y="3190249"/>
            <a:ext cx="2955227" cy="1057013"/>
          </a:xfrm>
          <a:prstGeom prst="wav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телевізійного</a:t>
            </a:r>
            <a:endParaRPr lang="ru-RU" sz="3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67A311-11AC-47DA-8BD4-9E190539F989}"/>
              </a:ext>
            </a:extLst>
          </p:cNvPr>
          <p:cNvSpPr txBox="1"/>
          <p:nvPr/>
        </p:nvSpPr>
        <p:spPr>
          <a:xfrm>
            <a:off x="7125414" y="3470418"/>
            <a:ext cx="298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і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A2C0E-F4F6-422B-9E64-9627E307068E}"/>
              </a:ext>
            </a:extLst>
          </p:cNvPr>
          <p:cNvSpPr txBox="1"/>
          <p:nvPr/>
        </p:nvSpPr>
        <p:spPr>
          <a:xfrm>
            <a:off x="5916186" y="5185282"/>
            <a:ext cx="2394373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зображень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Стрелка: штриховая вправо 8">
            <a:extLst>
              <a:ext uri="{FF2B5EF4-FFF2-40B4-BE49-F238E27FC236}">
                <a16:creationId xmlns:a16="http://schemas.microsoft.com/office/drawing/2014/main" id="{CFAC8C3E-CB6B-412A-9BA7-B40B72DF8877}"/>
              </a:ext>
            </a:extLst>
          </p:cNvPr>
          <p:cNvSpPr/>
          <p:nvPr/>
        </p:nvSpPr>
        <p:spPr>
          <a:xfrm rot="13106933">
            <a:off x="4109171" y="4679044"/>
            <a:ext cx="1790960" cy="484632"/>
          </a:xfrm>
          <a:prstGeom prst="strip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штриховая вправо 9">
            <a:extLst>
              <a:ext uri="{FF2B5EF4-FFF2-40B4-BE49-F238E27FC236}">
                <a16:creationId xmlns:a16="http://schemas.microsoft.com/office/drawing/2014/main" id="{3A67D408-7B13-42A1-9B5A-2F41E66CA86F}"/>
              </a:ext>
            </a:extLst>
          </p:cNvPr>
          <p:cNvSpPr/>
          <p:nvPr/>
        </p:nvSpPr>
        <p:spPr>
          <a:xfrm rot="18407093">
            <a:off x="8188791" y="4650037"/>
            <a:ext cx="1574505" cy="484632"/>
          </a:xfrm>
          <a:prstGeom prst="strip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AEB4E94-8C67-4D21-8369-A587843D8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5" y="3802308"/>
            <a:ext cx="1781175" cy="17811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6F2EF75-DC63-4A72-AADE-63787C4B4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74" y="2048140"/>
            <a:ext cx="1143000" cy="1238250"/>
          </a:xfrm>
          <a:prstGeom prst="rect">
            <a:avLst/>
          </a:prstGeom>
        </p:spPr>
      </p:pic>
      <p:pic>
        <p:nvPicPr>
          <p:cNvPr id="26626" name="Picture 2" descr="Ð ÐµÐ·ÑÐ»ÑÑÐ°Ñ Ð¿Ð¾ÑÑÐºÑ Ð·Ð¾Ð±ÑÐ°Ð¶ÐµÐ½Ñ Ð·Ð° Ð·Ð°Ð¿Ð¸ÑÐ¾Ð¼ &quot;ÑÐµÐ»ÐµÐ²ÑÐ·Ð¾Ñ Ð½Ð° ÑÐ¾ÑÐ¾Ð½Ð° ÑÑÑÐ±&quot;">
            <a:extLst>
              <a:ext uri="{FF2B5EF4-FFF2-40B4-BE49-F238E27FC236}">
                <a16:creationId xmlns:a16="http://schemas.microsoft.com/office/drawing/2014/main" id="{F45E2C63-B04D-4195-968D-9390CD115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60" b="95669" l="4250" r="96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44" t="5823" r="3635" b="4274"/>
          <a:stretch/>
        </p:blipFill>
        <p:spPr bwMode="auto">
          <a:xfrm>
            <a:off x="9539433" y="4887197"/>
            <a:ext cx="2197915" cy="139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8536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1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DA900C-67E1-414C-A2CE-F6A37C706662}"/>
              </a:ext>
            </a:extLst>
          </p:cNvPr>
          <p:cNvSpPr txBox="1"/>
          <p:nvPr/>
        </p:nvSpPr>
        <p:spPr>
          <a:xfrm>
            <a:off x="2551076" y="263632"/>
            <a:ext cx="77033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>
                <a:solidFill>
                  <a:srgbClr val="B10F83"/>
                </a:solidFill>
              </a:rPr>
              <a:t>Відеокліпи (</a:t>
            </a:r>
            <a:r>
              <a:rPr lang="uk-UA" sz="5400" b="1" dirty="0" err="1">
                <a:solidFill>
                  <a:srgbClr val="B10F83"/>
                </a:solidFill>
              </a:rPr>
              <a:t>відеороліки</a:t>
            </a:r>
            <a:r>
              <a:rPr lang="uk-UA" sz="5400" b="1" dirty="0">
                <a:solidFill>
                  <a:srgbClr val="B10F83"/>
                </a:solidFill>
              </a:rPr>
              <a:t>)</a:t>
            </a:r>
            <a:endParaRPr lang="ru-RU" sz="5400" b="1" dirty="0">
              <a:solidFill>
                <a:srgbClr val="B10F8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0F707-7014-4403-85E1-472C9E29D561}"/>
              </a:ext>
            </a:extLst>
          </p:cNvPr>
          <p:cNvSpPr txBox="1"/>
          <p:nvPr/>
        </p:nvSpPr>
        <p:spPr>
          <a:xfrm>
            <a:off x="3634044" y="1280637"/>
            <a:ext cx="4923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b="1" dirty="0">
                <a:solidFill>
                  <a:srgbClr val="780E25"/>
                </a:solidFill>
              </a:rPr>
              <a:t>Застосовують для</a:t>
            </a:r>
            <a:endParaRPr lang="ru-RU" sz="4800" b="1" dirty="0">
              <a:solidFill>
                <a:srgbClr val="780E25"/>
              </a:solidFill>
            </a:endParaRPr>
          </a:p>
        </p:txBody>
      </p:sp>
      <p:sp>
        <p:nvSpPr>
          <p:cNvPr id="4" name="Волна 3">
            <a:extLst>
              <a:ext uri="{FF2B5EF4-FFF2-40B4-BE49-F238E27FC236}">
                <a16:creationId xmlns:a16="http://schemas.microsoft.com/office/drawing/2014/main" id="{4954080B-B585-4590-B177-688BC9F37DFD}"/>
              </a:ext>
            </a:extLst>
          </p:cNvPr>
          <p:cNvSpPr/>
          <p:nvPr/>
        </p:nvSpPr>
        <p:spPr>
          <a:xfrm>
            <a:off x="529410" y="1971792"/>
            <a:ext cx="5088415" cy="3862678"/>
          </a:xfrm>
          <a:prstGeom prst="wav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7200" b="1" dirty="0">
                <a:solidFill>
                  <a:schemeClr val="tx1"/>
                </a:solidFill>
              </a:rPr>
              <a:t>Реклами</a:t>
            </a:r>
            <a:endParaRPr lang="ru-RU" sz="7200" b="1" dirty="0">
              <a:solidFill>
                <a:schemeClr val="tx1"/>
              </a:solidFill>
            </a:endParaRPr>
          </a:p>
        </p:txBody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BCD91E67-E9C8-42C7-B95C-7D65ABA16FE6}"/>
              </a:ext>
            </a:extLst>
          </p:cNvPr>
          <p:cNvSpPr/>
          <p:nvPr/>
        </p:nvSpPr>
        <p:spPr>
          <a:xfrm>
            <a:off x="5889812" y="2340529"/>
            <a:ext cx="6101427" cy="3862678"/>
          </a:xfrm>
          <a:prstGeom prst="wave">
            <a:avLst/>
          </a:prstGeom>
          <a:solidFill>
            <a:srgbClr val="780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7200" b="1" dirty="0">
                <a:solidFill>
                  <a:srgbClr val="FFFF00"/>
                </a:solidFill>
              </a:rPr>
              <a:t>Музичних відеокліпів</a:t>
            </a:r>
            <a:endParaRPr lang="ru-RU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1505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FDF5E5-12E6-4464-A9E9-7B656B9F1B4D}"/>
              </a:ext>
            </a:extLst>
          </p:cNvPr>
          <p:cNvSpPr txBox="1"/>
          <p:nvPr/>
        </p:nvSpPr>
        <p:spPr>
          <a:xfrm>
            <a:off x="2004367" y="469783"/>
            <a:ext cx="8183266" cy="584775"/>
          </a:xfrm>
          <a:prstGeom prst="rect">
            <a:avLst/>
          </a:prstGeom>
          <a:solidFill>
            <a:srgbClr val="780E25"/>
          </a:solidFill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FFFF00"/>
                </a:solidFill>
              </a:rPr>
              <a:t>Музичний відеокліп-це ілюстрація пісні </a:t>
            </a:r>
            <a:r>
              <a:rPr lang="uk-UA" sz="2000" b="1" dirty="0">
                <a:solidFill>
                  <a:srgbClr val="FFFF00"/>
                </a:solidFill>
              </a:rPr>
              <a:t>(с. 165)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3" name="videoplayback">
            <a:hlinkClick r:id="" action="ppaction://media"/>
            <a:extLst>
              <a:ext uri="{FF2B5EF4-FFF2-40B4-BE49-F238E27FC236}">
                <a16:creationId xmlns:a16="http://schemas.microsoft.com/office/drawing/2014/main" id="{1993FE9F-A807-4287-9E52-DCEA928DE7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31890" y="1638999"/>
            <a:ext cx="6096000" cy="3429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03E13B-8161-47AB-B673-A05AFD51DC74}"/>
              </a:ext>
            </a:extLst>
          </p:cNvPr>
          <p:cNvSpPr txBox="1"/>
          <p:nvPr/>
        </p:nvSpPr>
        <p:spPr>
          <a:xfrm>
            <a:off x="2082937" y="5573251"/>
            <a:ext cx="87007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>
                <a:solidFill>
                  <a:srgbClr val="FFFF00"/>
                </a:solidFill>
              </a:rPr>
              <a:t>«Україна-це ти» Тіна Кароль</a:t>
            </a:r>
            <a:endParaRPr lang="ru-RU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540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0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uka">
            <a:hlinkClick r:id="" action="ppaction://media"/>
            <a:extLst>
              <a:ext uri="{FF2B5EF4-FFF2-40B4-BE49-F238E27FC236}">
                <a16:creationId xmlns:a16="http://schemas.microsoft.com/office/drawing/2014/main" id="{502B41DA-740F-404B-B786-752C19E288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921017"/>
            <a:ext cx="6096000" cy="3429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56349B-B92E-4E30-9978-A75EF09EC3F0}"/>
              </a:ext>
            </a:extLst>
          </p:cNvPr>
          <p:cNvSpPr txBox="1"/>
          <p:nvPr/>
        </p:nvSpPr>
        <p:spPr>
          <a:xfrm>
            <a:off x="2474752" y="365662"/>
            <a:ext cx="7502965" cy="1015663"/>
          </a:xfrm>
          <a:prstGeom prst="rect">
            <a:avLst/>
          </a:prstGeom>
          <a:solidFill>
            <a:srgbClr val="780E25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>
                <a:solidFill>
                  <a:srgbClr val="FFFF00"/>
                </a:solidFill>
              </a:rPr>
              <a:t>«</a:t>
            </a:r>
            <a:r>
              <a:rPr lang="en-US" sz="6000" b="1" dirty="0">
                <a:solidFill>
                  <a:srgbClr val="FFFF00"/>
                </a:solidFill>
              </a:rPr>
              <a:t>Time</a:t>
            </a:r>
            <a:r>
              <a:rPr lang="uk-UA" sz="6000" b="1" dirty="0">
                <a:solidFill>
                  <a:srgbClr val="FFFF00"/>
                </a:solidFill>
              </a:rPr>
              <a:t>» </a:t>
            </a:r>
            <a:r>
              <a:rPr lang="en-US" sz="6000" b="1" dirty="0">
                <a:solidFill>
                  <a:srgbClr val="FFFF00"/>
                </a:solidFill>
              </a:rPr>
              <a:t>ONUKA</a:t>
            </a:r>
            <a:endParaRPr lang="ru-RU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68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5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CE7410-C4BB-49EE-98C3-05638C0FEF4E}"/>
              </a:ext>
            </a:extLst>
          </p:cNvPr>
          <p:cNvSpPr txBox="1"/>
          <p:nvPr/>
        </p:nvSpPr>
        <p:spPr>
          <a:xfrm>
            <a:off x="1913019" y="142505"/>
            <a:ext cx="9367949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uk-UA" sz="4800" b="1" dirty="0"/>
              <a:t>Розважальні телепрограми </a:t>
            </a:r>
            <a:r>
              <a:rPr lang="uk-UA" sz="4800" dirty="0"/>
              <a:t>(с.166)</a:t>
            </a:r>
            <a:endParaRPr lang="ru-RU" sz="4800" dirty="0"/>
          </a:p>
        </p:txBody>
      </p:sp>
      <p:sp>
        <p:nvSpPr>
          <p:cNvPr id="3" name="Звезда: 6 точек 2">
            <a:extLst>
              <a:ext uri="{FF2B5EF4-FFF2-40B4-BE49-F238E27FC236}">
                <a16:creationId xmlns:a16="http://schemas.microsoft.com/office/drawing/2014/main" id="{DFF07B66-2C58-41A1-A5FB-01700BCBFAF0}"/>
              </a:ext>
            </a:extLst>
          </p:cNvPr>
          <p:cNvSpPr/>
          <p:nvPr/>
        </p:nvSpPr>
        <p:spPr>
          <a:xfrm>
            <a:off x="566361" y="1134867"/>
            <a:ext cx="3688032" cy="2968946"/>
          </a:xfrm>
          <a:prstGeom prst="star6">
            <a:avLst/>
          </a:prstGeom>
          <a:solidFill>
            <a:srgbClr val="7030A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/>
              <a:t>телешоу</a:t>
            </a:r>
            <a:endParaRPr lang="ru-RU" sz="4800" dirty="0"/>
          </a:p>
        </p:txBody>
      </p:sp>
      <p:sp>
        <p:nvSpPr>
          <p:cNvPr id="4" name="Звезда: 12 точек 3">
            <a:extLst>
              <a:ext uri="{FF2B5EF4-FFF2-40B4-BE49-F238E27FC236}">
                <a16:creationId xmlns:a16="http://schemas.microsoft.com/office/drawing/2014/main" id="{270CA64B-FDF1-402C-BC77-38D2C2991790}"/>
              </a:ext>
            </a:extLst>
          </p:cNvPr>
          <p:cNvSpPr/>
          <p:nvPr/>
        </p:nvSpPr>
        <p:spPr>
          <a:xfrm>
            <a:off x="3083797" y="3526008"/>
            <a:ext cx="4934495" cy="3125803"/>
          </a:xfrm>
          <a:prstGeom prst="star1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/>
              <a:t>Ток-шоу</a:t>
            </a:r>
            <a:endParaRPr lang="ru-RU" sz="5400" b="1" dirty="0"/>
          </a:p>
        </p:txBody>
      </p:sp>
      <p:sp>
        <p:nvSpPr>
          <p:cNvPr id="5" name="Звезда: 24 точки 4">
            <a:extLst>
              <a:ext uri="{FF2B5EF4-FFF2-40B4-BE49-F238E27FC236}">
                <a16:creationId xmlns:a16="http://schemas.microsoft.com/office/drawing/2014/main" id="{514345AB-B7ED-43DE-B156-035D4D146845}"/>
              </a:ext>
            </a:extLst>
          </p:cNvPr>
          <p:cNvSpPr/>
          <p:nvPr/>
        </p:nvSpPr>
        <p:spPr>
          <a:xfrm>
            <a:off x="7193168" y="1241637"/>
            <a:ext cx="4934495" cy="2968946"/>
          </a:xfrm>
          <a:prstGeom prst="star24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err="1"/>
              <a:t>Реаліті</a:t>
            </a:r>
            <a:r>
              <a:rPr lang="uk-UA" sz="5400" b="1" dirty="0"/>
              <a:t>-шоу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441530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Діти України">
            <a:hlinkClick r:id="" action="ppaction://media"/>
            <a:extLst>
              <a:ext uri="{FF2B5EF4-FFF2-40B4-BE49-F238E27FC236}">
                <a16:creationId xmlns:a16="http://schemas.microsoft.com/office/drawing/2014/main" id="{6F6C115A-8122-492B-8D69-4AF3A159D6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2894" y="1714500"/>
            <a:ext cx="7566212" cy="42559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976E61-5AEE-49D0-9320-76ABD8165224}"/>
              </a:ext>
            </a:extLst>
          </p:cNvPr>
          <p:cNvSpPr txBox="1"/>
          <p:nvPr/>
        </p:nvSpPr>
        <p:spPr>
          <a:xfrm>
            <a:off x="579714" y="184887"/>
            <a:ext cx="11032572" cy="830997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uk-UA" sz="4800" b="1" dirty="0">
                <a:solidFill>
                  <a:srgbClr val="FFFF00"/>
                </a:solidFill>
              </a:rPr>
              <a:t>Україна має талант. Діти. </a:t>
            </a:r>
            <a:r>
              <a:rPr lang="uk-UA" sz="4800" b="1" dirty="0" err="1">
                <a:solidFill>
                  <a:srgbClr val="FFFF00"/>
                </a:solidFill>
              </a:rPr>
              <a:t>Обзор</a:t>
            </a:r>
            <a:r>
              <a:rPr lang="uk-UA" sz="4800" b="1" dirty="0">
                <a:solidFill>
                  <a:srgbClr val="FFFF00"/>
                </a:solidFill>
              </a:rPr>
              <a:t> виступів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54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F507A-F474-44A8-992E-1175562F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4683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/>
              <a:t>Історія </a:t>
            </a:r>
          </a:p>
        </p:txBody>
      </p:sp>
      <p:pic>
        <p:nvPicPr>
          <p:cNvPr id="8195" name="Содержимое 4" descr="8b2f4eee413a21f22058689c807ef673.jpg">
            <a:extLst>
              <a:ext uri="{FF2B5EF4-FFF2-40B4-BE49-F238E27FC236}">
                <a16:creationId xmlns:a16="http://schemas.microsoft.com/office/drawing/2014/main" id="{9F28CA47-C16F-4F7C-A61C-01B7ECB273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64450" y="506413"/>
            <a:ext cx="4216400" cy="5753100"/>
          </a:xfrm>
        </p:spPr>
      </p:pic>
      <p:sp>
        <p:nvSpPr>
          <p:cNvPr id="8196" name="Текст 3">
            <a:extLst>
              <a:ext uri="{FF2B5EF4-FFF2-40B4-BE49-F238E27FC236}">
                <a16:creationId xmlns:a16="http://schemas.microsoft.com/office/drawing/2014/main" id="{63F2D086-DD62-4E76-BB55-31ED8DB0D84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11150" y="719138"/>
            <a:ext cx="6480175" cy="6118225"/>
          </a:xfrm>
        </p:spPr>
        <p:txBody>
          <a:bodyPr/>
          <a:lstStyle/>
          <a:p>
            <a:r>
              <a:rPr lang="uk-UA" altLang="ru-RU" b="1"/>
              <a:t>Коли було винайдено телебачення? </a:t>
            </a:r>
          </a:p>
          <a:p>
            <a:r>
              <a:rPr lang="uk-UA" altLang="ru-RU" b="1"/>
              <a:t>Які вчені зробили значний внесок у його розвиток?</a:t>
            </a:r>
          </a:p>
          <a:p>
            <a:r>
              <a:rPr lang="uk-UA" altLang="ru-RU"/>
              <a:t> Телебачення було винайдене в 20-их роках 20 століття. Перші зображення, передані були відправлені давніми факсами. Концепція передачі за допомогою електрики рухомих телевізійних зображень з'явилася в 1878 році. </a:t>
            </a:r>
          </a:p>
          <a:p>
            <a:r>
              <a:rPr lang="uk-UA" altLang="ru-RU"/>
              <a:t>Думка, що, коли-небудь, світло можна буде передати як звуки, була витвором уяви авторів наукової фантастики. Ідея використовувати сканування для передачі зображень була впроваджена в практику в 1881.</a:t>
            </a:r>
          </a:p>
          <a:p>
            <a:r>
              <a:rPr lang="uk-UA" altLang="ru-RU"/>
              <a:t>У 1884 році </a:t>
            </a:r>
            <a:r>
              <a:rPr lang="uk-UA" altLang="ru-RU" b="1" u="sng"/>
              <a:t>Пауль Ніпков</a:t>
            </a:r>
            <a:r>
              <a:rPr lang="uk-UA" altLang="ru-RU"/>
              <a:t>, 23-річний студент університету в Німеччині , запатентував першу електромеханічну систему телебачення. </a:t>
            </a:r>
          </a:p>
          <a:p>
            <a:r>
              <a:rPr lang="uk-UA" altLang="ru-RU"/>
              <a:t>1907 року, російський вчений </a:t>
            </a:r>
            <a:r>
              <a:rPr lang="uk-UA" altLang="ru-RU" u="sng"/>
              <a:t>Борис Розінг</a:t>
            </a:r>
            <a:r>
              <a:rPr lang="uk-UA" altLang="ru-RU"/>
              <a:t>, став першим винахідником, який використав електронно-променеві трубки (ЕПТ) у приймальнику експериментальної системи телебачення. Для передачі простих геометричних форм до ЕПТ він використав дзеркальний барабанний сканер</a:t>
            </a:r>
          </a:p>
          <a:p>
            <a:r>
              <a:rPr lang="uk-UA" altLang="ru-RU" u="sng"/>
              <a:t>Гільєрмо Камарена </a:t>
            </a:r>
            <a:r>
              <a:rPr lang="uk-UA" altLang="ru-RU"/>
              <a:t>також відіграє важливу роль в історії телебачення. Його експерименти з телебаченням призвели до патенту на систему кольорового телебачення в 1940 році.</a:t>
            </a:r>
            <a:br>
              <a:rPr lang="uk-UA" altLang="ru-RU"/>
            </a:br>
            <a:r>
              <a:rPr lang="uk-UA" altLang="ru-RU"/>
              <a:t/>
            </a:r>
            <a:br>
              <a:rPr lang="uk-UA" altLang="ru-RU"/>
            </a:br>
            <a:endParaRPr lang="uk-UA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344</Words>
  <Application>Microsoft Office PowerPoint</Application>
  <PresentationFormat>Широкоэкранный</PresentationFormat>
  <Paragraphs>80</Paragraphs>
  <Slides>20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YouTube Noto</vt:lpstr>
      <vt:lpstr>Тема Office</vt:lpstr>
      <vt:lpstr>Телебачення:погляд у світ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Порівняйте  дизайн студій</vt:lpstr>
      <vt:lpstr>Порівняйте дизайн студій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Історія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</dc:creator>
  <cp:lastModifiedBy>Игорь</cp:lastModifiedBy>
  <cp:revision>69</cp:revision>
  <dcterms:created xsi:type="dcterms:W3CDTF">2018-04-14T10:00:05Z</dcterms:created>
  <dcterms:modified xsi:type="dcterms:W3CDTF">2019-03-06T16:17:04Z</dcterms:modified>
</cp:coreProperties>
</file>