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94620" autoAdjust="0"/>
  </p:normalViewPr>
  <p:slideViewPr>
    <p:cSldViewPr>
      <p:cViewPr varScale="1">
        <p:scale>
          <a:sx n="66" d="100"/>
          <a:sy n="66" d="100"/>
        </p:scale>
        <p:origin x="-144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782E71E-A034-4FC6-A8D2-202AEF522FE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A5D7147-71E3-44AA-BE4F-383379F21C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VzlqR7iWa8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YM7bTJ4md2Y" TargetMode="External"/><Relationship Id="rId4" Type="http://schemas.openxmlformats.org/officeDocument/2006/relationships/hyperlink" Target="https://www.youtube.com/watch?v=CLGaKvWBCN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wPx-kKJAqk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kMG9K9YDGFA&amp;feature=emb_logo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TTRhvqOYVw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443608"/>
            <a:ext cx="8229600" cy="292149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Ритми  та кольори </a:t>
            </a:r>
            <a:r>
              <a:rPr lang="uk-UA" dirty="0" err="1" smtClean="0">
                <a:solidFill>
                  <a:schemeClr val="bg1"/>
                </a:solidFill>
              </a:rPr>
              <a:t>африки</a:t>
            </a:r>
            <a:r>
              <a:rPr lang="uk-UA" dirty="0" smtClean="0">
                <a:solidFill>
                  <a:schemeClr val="bg1"/>
                </a:solidFill>
              </a:rPr>
              <a:t/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/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err="1" smtClean="0">
                <a:solidFill>
                  <a:schemeClr val="bg1"/>
                </a:solidFill>
              </a:rPr>
              <a:t>америка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1152128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Урок 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мистецтва </a:t>
            </a:r>
            <a:r>
              <a:rPr lang="uk-UA" dirty="0" smtClean="0">
                <a:solidFill>
                  <a:schemeClr val="bg1"/>
                </a:solidFill>
              </a:rPr>
              <a:t>у </a:t>
            </a:r>
            <a:r>
              <a:rPr lang="uk-UA" dirty="0" smtClean="0">
                <a:solidFill>
                  <a:schemeClr val="bg1"/>
                </a:solidFill>
              </a:rPr>
              <a:t>4 </a:t>
            </a:r>
            <a:r>
              <a:rPr lang="uk-UA" dirty="0" smtClean="0">
                <a:solidFill>
                  <a:schemeClr val="bg1"/>
                </a:solidFill>
              </a:rPr>
              <a:t>класі</a:t>
            </a:r>
            <a:endParaRPr lang="uk-UA" dirty="0" smtClean="0">
              <a:solidFill>
                <a:schemeClr val="bg1"/>
              </a:solidFill>
            </a:endParaRPr>
          </a:p>
          <a:p>
            <a:pPr algn="r"/>
            <a:r>
              <a:rPr lang="uk-UA" i="1" dirty="0" smtClean="0">
                <a:solidFill>
                  <a:schemeClr val="bg1"/>
                </a:solidFill>
              </a:rPr>
              <a:t>Вчитель </a:t>
            </a:r>
            <a:r>
              <a:rPr lang="uk-UA" i="1" dirty="0" err="1" smtClean="0">
                <a:solidFill>
                  <a:schemeClr val="bg1"/>
                </a:solidFill>
              </a:rPr>
              <a:t>Топольницька</a:t>
            </a:r>
            <a:r>
              <a:rPr lang="uk-UA" i="1" dirty="0" smtClean="0">
                <a:solidFill>
                  <a:schemeClr val="bg1"/>
                </a:solidFill>
              </a:rPr>
              <a:t> Т.А.</a:t>
            </a:r>
          </a:p>
          <a:p>
            <a:pPr algn="just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АФРИКА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26" name="AutoShape 2" descr="ÐÐµÐ¾Ð³ÑÐ°ÑÐ¸ÑÐµÑÐºÐ°Ñ (ÑÐ¸Ð·Ð¸ÑÐµÑÐºÐ°Ñ) Ð¸ Ð¿Ð¾Ð»Ð¸ÑÐ¸ÑÐµÑÐºÐ°Ñ ÐºÐ°ÑÑÐ° ÐÑÑÐ¸ÐºÐ¸ Ð½Ð° ÑÑÑÑÐºÐ¾Ð¼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ÐµÐ¾Ð³ÑÐ°ÑÐ¸ÑÐµÑÐºÐ°Ñ (ÑÐ¸Ð·Ð¸ÑÐµÑÐºÐ°Ñ) Ð¸ Ð¿Ð¾Ð»Ð¸ÑÐ¸ÑÐµÑÐºÐ°Ñ ÐºÐ°ÑÑÐ° ÐÑÑÐ¸ÐºÐ¸ Ð½Ð° ÑÑÑÑÐºÐ¾Ð¼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ÐÐ°ÑÑÐ° (ÐÐµÐ¾Ð³ÑÐ°ÑÐ¸ÑÐµÑÐºÐ¸Ð¹ Ð°ÑÐ»Ð°Ñ Ð´Ð»Ñ ÑÑÐ¸ÑÐµÐ»ÐµÐ¹ ÑÑÐµÐ´Ð½ÐµÐ¹ ÑÐºÐ¾Ð»Ñ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ÐÐ°ÑÑÑ ÐÑÑÐ¸Ðº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2160240" cy="2936327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uk-UA" b="1" dirty="0" smtClean="0">
                <a:solidFill>
                  <a:schemeClr val="bg1"/>
                </a:solidFill>
                <a:hlinkClick r:id="rId3"/>
              </a:rPr>
              <a:t>1.</a:t>
            </a:r>
            <a:r>
              <a:rPr lang="ru-RU" b="1" u="sng" dirty="0" err="1" smtClean="0">
                <a:hlinkClick r:id="rId3"/>
              </a:rPr>
              <a:t>https</a:t>
            </a:r>
            <a:r>
              <a:rPr lang="uk-UA" b="1" u="sng" dirty="0" smtClean="0">
                <a:hlinkClick r:id="rId3"/>
              </a:rPr>
              <a:t>://</a:t>
            </a:r>
            <a:r>
              <a:rPr lang="ru-RU" b="1" u="sng" dirty="0" err="1" smtClean="0">
                <a:hlinkClick r:id="rId3"/>
              </a:rPr>
              <a:t>www</a:t>
            </a:r>
            <a:r>
              <a:rPr lang="uk-UA" b="1" u="sng" dirty="0" smtClean="0">
                <a:hlinkClick r:id="rId3"/>
              </a:rPr>
              <a:t>.</a:t>
            </a:r>
            <a:r>
              <a:rPr lang="ru-RU" b="1" u="sng" dirty="0" err="1" smtClean="0">
                <a:hlinkClick r:id="rId3"/>
              </a:rPr>
              <a:t>youtube</a:t>
            </a:r>
            <a:r>
              <a:rPr lang="uk-UA" b="1" u="sng" dirty="0" smtClean="0">
                <a:hlinkClick r:id="rId3"/>
              </a:rPr>
              <a:t>.</a:t>
            </a:r>
            <a:r>
              <a:rPr lang="ru-RU" b="1" u="sng" dirty="0" err="1" smtClean="0">
                <a:hlinkClick r:id="rId3"/>
              </a:rPr>
              <a:t>com</a:t>
            </a:r>
            <a:r>
              <a:rPr lang="uk-UA" b="1" u="sng" dirty="0" smtClean="0">
                <a:hlinkClick r:id="rId3"/>
              </a:rPr>
              <a:t>/</a:t>
            </a:r>
            <a:r>
              <a:rPr lang="ru-RU" b="1" u="sng" dirty="0" err="1" smtClean="0">
                <a:hlinkClick r:id="rId3"/>
              </a:rPr>
              <a:t>watch</a:t>
            </a:r>
            <a:r>
              <a:rPr lang="uk-UA" b="1" u="sng" dirty="0" smtClean="0">
                <a:hlinkClick r:id="rId3"/>
              </a:rPr>
              <a:t>?</a:t>
            </a:r>
            <a:r>
              <a:rPr lang="ru-RU" b="1" u="sng" dirty="0" err="1" smtClean="0">
                <a:hlinkClick r:id="rId3"/>
              </a:rPr>
              <a:t>v</a:t>
            </a:r>
            <a:r>
              <a:rPr lang="uk-UA" b="1" u="sng" dirty="0" smtClean="0">
                <a:hlinkClick r:id="rId3"/>
              </a:rPr>
              <a:t>=</a:t>
            </a:r>
            <a:r>
              <a:rPr lang="ru-RU" b="1" u="sng" dirty="0" err="1" smtClean="0">
                <a:hlinkClick r:id="rId3"/>
              </a:rPr>
              <a:t>xVzlqR</a:t>
            </a:r>
            <a:r>
              <a:rPr lang="uk-UA" b="1" u="sng" dirty="0" smtClean="0">
                <a:hlinkClick r:id="rId3"/>
              </a:rPr>
              <a:t>7</a:t>
            </a:r>
            <a:r>
              <a:rPr lang="ru-RU" b="1" u="sng" dirty="0" err="1" smtClean="0">
                <a:hlinkClick r:id="rId3"/>
              </a:rPr>
              <a:t>iWa</a:t>
            </a:r>
            <a:r>
              <a:rPr lang="uk-UA" b="1" u="sng" dirty="0" smtClean="0">
                <a:hlinkClick r:id="rId3"/>
              </a:rPr>
              <a:t>8</a:t>
            </a:r>
            <a:endParaRPr lang="ru-RU" dirty="0" smtClean="0"/>
          </a:p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                      Африка – </a:t>
            </a:r>
            <a:r>
              <a:rPr lang="ru-RU" b="1" dirty="0" err="1" smtClean="0">
                <a:solidFill>
                  <a:schemeClr val="bg1"/>
                </a:solidFill>
              </a:rPr>
              <a:t>найспекотніший</a:t>
            </a:r>
            <a:r>
              <a:rPr lang="ru-RU" b="1" dirty="0" smtClean="0">
                <a:solidFill>
                  <a:schemeClr val="bg1"/>
                </a:solidFill>
              </a:rPr>
              <a:t> континент </a:t>
            </a:r>
            <a:r>
              <a:rPr lang="ru-RU" b="1" dirty="0" err="1" smtClean="0">
                <a:solidFill>
                  <a:schemeClr val="bg1"/>
                </a:solidFill>
              </a:rPr>
              <a:t>нашої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планети</a:t>
            </a:r>
            <a:r>
              <a:rPr lang="ru-RU" b="1" dirty="0" smtClean="0">
                <a:solidFill>
                  <a:schemeClr val="bg1"/>
                </a:solidFill>
              </a:rPr>
              <a:t>. Там </a:t>
            </a:r>
            <a:r>
              <a:rPr lang="ru-RU" b="1" dirty="0" err="1" smtClean="0">
                <a:solidFill>
                  <a:schemeClr val="bg1"/>
                </a:solidFill>
              </a:rPr>
              <a:t>живе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багато</a:t>
            </a:r>
            <a:r>
              <a:rPr lang="ru-RU" b="1" dirty="0" smtClean="0">
                <a:solidFill>
                  <a:schemeClr val="bg1"/>
                </a:solidFill>
              </a:rPr>
              <a:t> маленьких </a:t>
            </a:r>
            <a:r>
              <a:rPr lang="ru-RU" b="1" dirty="0" err="1" smtClean="0">
                <a:solidFill>
                  <a:schemeClr val="bg1"/>
                </a:solidFill>
              </a:rPr>
              <a:t>народів</a:t>
            </a:r>
            <a:r>
              <a:rPr lang="ru-RU" b="1" dirty="0" smtClean="0">
                <a:solidFill>
                  <a:schemeClr val="bg1"/>
                </a:solidFill>
              </a:rPr>
              <a:t> та </a:t>
            </a:r>
            <a:r>
              <a:rPr lang="ru-RU" b="1" dirty="0" err="1" smtClean="0">
                <a:solidFill>
                  <a:schemeClr val="bg1"/>
                </a:solidFill>
              </a:rPr>
              <a:t>існує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понад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дві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тисячі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місцевих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мов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r>
              <a:rPr lang="uk-UA" dirty="0" smtClean="0"/>
              <a:t> </a:t>
            </a:r>
            <a:r>
              <a:rPr lang="uk-UA" b="1" dirty="0" smtClean="0">
                <a:solidFill>
                  <a:schemeClr val="bg1"/>
                </a:solidFill>
              </a:rPr>
              <a:t> Африканці заклинали стихії за допомогою мови жестів і танців, співів і звучання інструментів.</a:t>
            </a:r>
            <a:r>
              <a:rPr lang="ru-RU" b="1" dirty="0" smtClean="0">
                <a:solidFill>
                  <a:schemeClr val="bg1"/>
                </a:solidFill>
              </a:rPr>
              <a:t> З </a:t>
            </a:r>
            <a:r>
              <a:rPr lang="ru-RU" b="1" dirty="0" err="1" smtClean="0">
                <a:solidFill>
                  <a:schemeClr val="bg1"/>
                </a:solidFill>
              </a:rPr>
              <a:t>найдавніших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часів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музика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посідає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важливе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місце</a:t>
            </a:r>
            <a:r>
              <a:rPr lang="ru-RU" b="1" dirty="0" smtClean="0">
                <a:solidFill>
                  <a:schemeClr val="bg1"/>
                </a:solidFill>
              </a:rPr>
              <a:t> в </a:t>
            </a:r>
            <a:r>
              <a:rPr lang="ru-RU" b="1" dirty="0" err="1" smtClean="0">
                <a:solidFill>
                  <a:schemeClr val="bg1"/>
                </a:solidFill>
              </a:rPr>
              <a:t>житті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народів</a:t>
            </a:r>
            <a:r>
              <a:rPr lang="ru-RU" b="1" dirty="0" smtClean="0">
                <a:solidFill>
                  <a:schemeClr val="bg1"/>
                </a:solidFill>
              </a:rPr>
              <a:t> Африки: вона </a:t>
            </a:r>
            <a:r>
              <a:rPr lang="ru-RU" b="1" dirty="0" err="1" smtClean="0">
                <a:solidFill>
                  <a:schemeClr val="bg1"/>
                </a:solidFill>
              </a:rPr>
              <a:t>звучить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під</a:t>
            </a:r>
            <a:r>
              <a:rPr lang="ru-RU" b="1" dirty="0" smtClean="0">
                <a:solidFill>
                  <a:schemeClr val="bg1"/>
                </a:solidFill>
              </a:rPr>
              <a:t> час </a:t>
            </a:r>
            <a:r>
              <a:rPr lang="ru-RU" b="1" dirty="0" err="1" smtClean="0">
                <a:solidFill>
                  <a:schemeClr val="bg1"/>
                </a:solidFill>
              </a:rPr>
              <a:t>релігійних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обрядів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ритуалів</a:t>
            </a:r>
            <a:r>
              <a:rPr lang="ru-RU" b="1" dirty="0" smtClean="0">
                <a:solidFill>
                  <a:schemeClr val="bg1"/>
                </a:solidFill>
              </a:rPr>
              <a:t>, свят та </a:t>
            </a:r>
            <a:r>
              <a:rPr lang="ru-RU" b="1" dirty="0" err="1" smtClean="0">
                <a:solidFill>
                  <a:schemeClr val="bg1"/>
                </a:solidFill>
              </a:rPr>
              <a:t>побутових</a:t>
            </a:r>
            <a:r>
              <a:rPr lang="ru-RU" b="1" dirty="0" smtClean="0">
                <a:solidFill>
                  <a:schemeClr val="bg1"/>
                </a:solidFill>
              </a:rPr>
              <a:t> справ.</a:t>
            </a:r>
            <a:r>
              <a:rPr lang="en-US" dirty="0" smtClean="0">
                <a:hlinkClick r:id="rId4"/>
              </a:rPr>
              <a:t> </a:t>
            </a:r>
            <a:r>
              <a:rPr lang="en-US" b="1" dirty="0" smtClean="0">
                <a:hlinkClick r:id="rId4"/>
              </a:rPr>
              <a:t>https://www.youtube.com/watch?v=CLGaKvWBCNE</a:t>
            </a:r>
            <a:r>
              <a:rPr lang="ru-RU" b="1" dirty="0" smtClean="0"/>
              <a:t> </a:t>
            </a:r>
            <a:r>
              <a:rPr lang="en-US" b="1" dirty="0" smtClean="0">
                <a:hlinkClick r:id="rId5"/>
              </a:rPr>
              <a:t>https://www.youtube.com/watch?v=YM7bTJ4md2Y</a:t>
            </a:r>
            <a:r>
              <a:rPr lang="ru-RU" b="1" dirty="0" smtClean="0"/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Африканські  барабани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362" name="AutoShape 2" descr="ÐÐ°ÑÐ°Ð±Ð°Ð½ Â«Ð¢Ð°Ð¼-ÑÐ°Ð¼Â» - ÐºÑÐ¿Ð¸ÑÑ Ð² ÐÐ¸ÐµÐ²Ðµ, Ð£ÐºÑÐ°Ð¸Ð½Ðµ Ð² Ð¸Ð½ÑÐµÑÐ½ÐµÑ-Ð¼Ð°Ð³Ð°Ð·Ð¸Ð½Ðµ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ÐÑÑÐ¸Ð² Ð¢Ð°Ð¼-ÑÐ°Ð¼, Ð´Ð¶ÐµÐ¼Ð±Ðµ, Ð±Ð¾Ð½Ð³Ð¾ Ð°ÑÑÐ¸ÐºÐ°Ð½ÑÐºÐ¸Ð¹ Ð±Ð°ÑÐ°Ð±Ð°Ð½ (15 ÑÐ¼): 200 Ð³ÑÐ½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6" name="Picture 6" descr="ÐÐ°ÑÐ°Ð±Ð°Ð½Ñ. ÑÐ°Ð¼-ÑÐ°Ð¼. Ð ÑÑÐ½Ð°Ñ ÑÐ°Ð±Ð¾ÑÐ° | Festima.Ru - ÐÐ¾Ð½Ð¸ÑÐ¾ÑÐ¸Ð½Ð³ Ð¾Ð±ÑÑÐ²Ð»ÐµÐ½Ð¸Ð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10124"/>
            <a:ext cx="2228850" cy="2047876"/>
          </a:xfrm>
          <a:prstGeom prst="rect">
            <a:avLst/>
          </a:prstGeom>
          <a:noFill/>
        </p:spPr>
      </p:pic>
      <p:pic>
        <p:nvPicPr>
          <p:cNvPr id="15368" name="Picture 8" descr="ÐÐ°ÑÐ°Ð±Ð°Ð½ Ð¢Ð°Ð¼-ÑÐ°Ð¼ Ð´Ð¶Ð°Ð¼Ð±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714875"/>
            <a:ext cx="2143125" cy="2143125"/>
          </a:xfrm>
          <a:prstGeom prst="rect">
            <a:avLst/>
          </a:prstGeom>
          <a:noFill/>
        </p:spPr>
      </p:pic>
      <p:pic>
        <p:nvPicPr>
          <p:cNvPr id="15370" name="Picture 10" descr="ÐÐ°ÑÐ°Ð±Ð°Ð½ ÑÐ°Ð¼-ÑÐ°Ð¼ ÑÐ²ÐµÑÐ½Ð¾Ð¹ 25 ÑÐ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7500" y="5019675"/>
            <a:ext cx="2476500" cy="183832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  </a:t>
            </a:r>
            <a:r>
              <a:rPr lang="ru-RU" b="1" dirty="0" err="1" smtClean="0">
                <a:solidFill>
                  <a:schemeClr val="bg1"/>
                </a:solidFill>
              </a:rPr>
              <a:t>Існує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декілька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десятків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основних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типів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барабанів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сотні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їхніх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різновидів</a:t>
            </a:r>
            <a:r>
              <a:rPr lang="ru-RU" b="1" dirty="0" smtClean="0">
                <a:solidFill>
                  <a:schemeClr val="bg1"/>
                </a:solidFill>
              </a:rPr>
              <a:t>: </a:t>
            </a:r>
            <a:r>
              <a:rPr lang="ru-RU" b="1" dirty="0" err="1" smtClean="0">
                <a:solidFill>
                  <a:schemeClr val="bg1"/>
                </a:solidFill>
              </a:rPr>
              <a:t>від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малесеньких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брязкалець</a:t>
            </a:r>
            <a:r>
              <a:rPr lang="ru-RU" b="1" dirty="0" smtClean="0">
                <a:solidFill>
                  <a:schemeClr val="bg1"/>
                </a:solidFill>
              </a:rPr>
              <a:t>  до </a:t>
            </a:r>
            <a:r>
              <a:rPr lang="ru-RU" b="1" dirty="0" err="1" smtClean="0">
                <a:solidFill>
                  <a:schemeClr val="bg1"/>
                </a:solidFill>
              </a:rPr>
              <a:t>величезних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двохметрових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вертикальних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барабанів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Найвідоміший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африканський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інструмент</a:t>
            </a:r>
            <a:r>
              <a:rPr lang="ru-RU" b="1" dirty="0" smtClean="0">
                <a:solidFill>
                  <a:schemeClr val="bg1"/>
                </a:solidFill>
              </a:rPr>
              <a:t> – барабан там-там</a:t>
            </a:r>
            <a:r>
              <a:rPr lang="ru-RU" b="1" i="1" dirty="0" smtClean="0">
                <a:solidFill>
                  <a:schemeClr val="bg1"/>
                </a:solidFill>
              </a:rPr>
              <a:t> . </a:t>
            </a:r>
            <a:r>
              <a:rPr lang="en-US" b="1" dirty="0" smtClean="0">
                <a:hlinkClick r:id="rId5"/>
              </a:rPr>
              <a:t>https://www.youtube.com/watch?v=swPx-kKJAqk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68801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b="1" dirty="0" err="1" smtClean="0">
                <a:solidFill>
                  <a:schemeClr val="bg1"/>
                </a:solidFill>
              </a:rPr>
              <a:t>Існує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багато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барабанів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різною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висотою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звучання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Деякі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барабани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використовували</a:t>
            </a:r>
            <a:r>
              <a:rPr lang="ru-RU" b="1" dirty="0" smtClean="0">
                <a:solidFill>
                  <a:schemeClr val="bg1"/>
                </a:solidFill>
              </a:rPr>
              <a:t> парами. Один </a:t>
            </a:r>
            <a:r>
              <a:rPr lang="ru-RU" b="1" dirty="0" err="1" smtClean="0">
                <a:solidFill>
                  <a:schemeClr val="bg1"/>
                </a:solidFill>
              </a:rPr>
              <a:t>вважали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чоловічим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Він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низьке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звучання</a:t>
            </a:r>
            <a:r>
              <a:rPr lang="ru-RU" b="1" dirty="0" smtClean="0">
                <a:solidFill>
                  <a:schemeClr val="bg1"/>
                </a:solidFill>
              </a:rPr>
              <a:t>, а </a:t>
            </a:r>
            <a:r>
              <a:rPr lang="ru-RU" b="1" dirty="0" err="1" smtClean="0">
                <a:solidFill>
                  <a:schemeClr val="bg1"/>
                </a:solidFill>
              </a:rPr>
              <a:t>інший</a:t>
            </a:r>
            <a:r>
              <a:rPr lang="ru-RU" b="1" dirty="0" smtClean="0">
                <a:solidFill>
                  <a:schemeClr val="bg1"/>
                </a:solidFill>
              </a:rPr>
              <a:t> – </a:t>
            </a:r>
            <a:r>
              <a:rPr lang="ru-RU" b="1" dirty="0" err="1" smtClean="0">
                <a:solidFill>
                  <a:schemeClr val="bg1"/>
                </a:solidFill>
              </a:rPr>
              <a:t>жіночим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Існують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ударні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інструменти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створені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висушених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гарбузів,шматочків</a:t>
            </a:r>
            <a:r>
              <a:rPr lang="ru-RU" b="1" dirty="0" smtClean="0">
                <a:solidFill>
                  <a:schemeClr val="bg1"/>
                </a:solidFill>
              </a:rPr>
              <a:t> сухого дерева.</a:t>
            </a:r>
          </a:p>
        </p:txBody>
      </p:sp>
      <p:pic>
        <p:nvPicPr>
          <p:cNvPr id="16386" name="Picture 2" descr="African traditional musical instruments â Stock Vector Â© Lemuur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75"/>
            <a:ext cx="2143125" cy="2143125"/>
          </a:xfrm>
          <a:prstGeom prst="rect">
            <a:avLst/>
          </a:prstGeom>
          <a:noFill/>
        </p:spPr>
      </p:pic>
      <p:pic>
        <p:nvPicPr>
          <p:cNvPr id="16388" name="Picture 4" descr="5 Ð¼ÑÐ·Ð¸ÑÐ½Ð¸Ñ ÑÐ½ÑÑÑÑÐ¼ÐµÐ½ÑÑÐ² ÐÑÑÐ¸ÐºÐ¸ | Peace Bl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356992"/>
            <a:ext cx="4676775" cy="981076"/>
          </a:xfrm>
          <a:prstGeom prst="rect">
            <a:avLst/>
          </a:prstGeom>
          <a:noFill/>
        </p:spPr>
      </p:pic>
      <p:sp>
        <p:nvSpPr>
          <p:cNvPr id="16390" name="AutoShape 6" descr="5 Ð¼ÑÐ·Ð¸ÑÐ½Ð¸Ñ ÑÐ½ÑÑÑÑÐ¼ÐµÐ½ÑÑÐ² ÐÑÑÐ¸ÐºÐ¸ | Peace Blo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5 Ð¼ÑÐ·Ð¸ÑÐ½Ð¸Ñ ÑÐ½ÑÑÑÑÐ¼ÐµÐ½ÑÑÐ² ÐÑÑÐ¸ÐºÐ¸ | Peace Blo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5 Ð¼ÑÐ·Ð¸ÑÐ½Ð¸Ñ ÑÐ½ÑÑÑÑÐ¼ÐµÐ½ÑÑÐ² ÐÑÑÐ¸ÐºÐ¸ | Peace Blo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6" name="Picture 12" descr="ÐÑÐ·Ð¸ÑÐ½Ð¾-ÑÐ°Ð½ÑÑÐ²Ð°Ð»ÑÐ½Ð° Ð¼Ð°Ð³ÑÑ Ð°ÑÑÐ¸ÐºÐ°Ð½ÑÑÐ² - ÐÑÐ´ÑÑÑÐ½Ð¸Ðº Ð· ÐÐ¸ÑÑÐµÑÑÐ²Ð°. 10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875" y="4365104"/>
            <a:ext cx="2905125" cy="1571626"/>
          </a:xfrm>
          <a:prstGeom prst="rect">
            <a:avLst/>
          </a:prstGeom>
          <a:noFill/>
        </p:spPr>
      </p:pic>
      <p:pic>
        <p:nvPicPr>
          <p:cNvPr id="16398" name="Picture 14" descr="ÐÑÐµÐ·ÐµÐ½ÑÐ°ÑÑÑ &quot;ÐÑÐ·Ð¸ÑÐ½Ñ ÑÐ½ÑÑÑÑÐ¼ÐµÐ½ÑÐ¸ Ð½Ð°ÑÐ¾Ð´ÑÐ² ÐÑÑÐ¸ÐºÐ¸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725144"/>
            <a:ext cx="28575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548680"/>
            <a:ext cx="8229600" cy="1872208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Америка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3331698"/>
            <a:ext cx="8208912" cy="2689590"/>
          </a:xfrm>
        </p:spPr>
        <p:txBody>
          <a:bodyPr>
            <a:normAutofit/>
          </a:bodyPr>
          <a:lstStyle/>
          <a:p>
            <a:pPr algn="just"/>
            <a:r>
              <a:rPr lang="uk-UA" sz="3600" b="1" dirty="0" smtClean="0">
                <a:solidFill>
                  <a:schemeClr val="bg1"/>
                </a:solidFill>
              </a:rPr>
              <a:t>Джордж </a:t>
            </a:r>
            <a:r>
              <a:rPr lang="uk-UA" sz="3600" b="1" dirty="0" err="1" smtClean="0">
                <a:solidFill>
                  <a:schemeClr val="bg1"/>
                </a:solidFill>
              </a:rPr>
              <a:t>Гершвін</a:t>
            </a:r>
            <a:r>
              <a:rPr lang="uk-UA" sz="3600" b="1" dirty="0" smtClean="0">
                <a:solidFill>
                  <a:schemeClr val="bg1"/>
                </a:solidFill>
              </a:rPr>
              <a:t>. </a:t>
            </a:r>
            <a:r>
              <a:rPr lang="uk-UA" sz="3600" b="1" dirty="0" err="1" smtClean="0">
                <a:solidFill>
                  <a:schemeClr val="bg1"/>
                </a:solidFill>
              </a:rPr>
              <a:t>“Колискова”</a:t>
            </a:r>
            <a:r>
              <a:rPr lang="uk-UA" sz="3600" b="1" dirty="0" smtClean="0">
                <a:solidFill>
                  <a:schemeClr val="bg1"/>
                </a:solidFill>
              </a:rPr>
              <a:t> з опери </a:t>
            </a:r>
            <a:r>
              <a:rPr lang="uk-UA" sz="3600" b="1" dirty="0" err="1" smtClean="0">
                <a:solidFill>
                  <a:schemeClr val="bg1"/>
                </a:solidFill>
              </a:rPr>
              <a:t>“Поргі</a:t>
            </a:r>
            <a:r>
              <a:rPr lang="uk-UA" sz="3600" b="1" dirty="0" smtClean="0">
                <a:solidFill>
                  <a:schemeClr val="bg1"/>
                </a:solidFill>
              </a:rPr>
              <a:t>  і  </a:t>
            </a:r>
            <a:r>
              <a:rPr lang="uk-UA" sz="3600" b="1" dirty="0" err="1" smtClean="0">
                <a:solidFill>
                  <a:schemeClr val="bg1"/>
                </a:solidFill>
              </a:rPr>
              <a:t>Бесс”</a:t>
            </a:r>
            <a:r>
              <a:rPr lang="uk-UA" sz="3600" b="1" dirty="0" smtClean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7412" name="AutoShape 4" descr="ÐÐ¶Ð¾ÑÐ´Ð¶ ÐÐµÑÑÐ²Ð¸Ð½ - Ð³ÐµÐ½Ð¸Ð¹ XX Ð²Ðµ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ÐÐ¶Ð¾ÑÐ´Ð¶ ÐÐµÑÑÐ²Ð¸Ð½ - Ð³ÐµÐ½Ð¸Ð¹ XX Ð²Ðµ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ÐÐ¶Ð¾ÑÐ´Ð¶ ÐÐµÑÑÐ²Ð¸Ð½ : ÐÐ¾ÑÐºÐ¾Ð²ÑÐºÐ°Ñ Ð³Ð¾ÑÑÐ´Ð°ÑÑÑÐ²ÐµÐ½Ð½Ð°Ñ Ð°ÐºÐ°Ð´ÐµÐ¼Ð¸ÑÐµÑÐºÐ°Ñ ÑÐ¸Ð»Ð°ÑÐ¼Ð¾Ð½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ÐÐ¶Ð¾ÑÐ´Ð¶ ÐÐµÑÑÐ²Ð¸Ð½ : ÐÐ¾ÑÐºÐ¾Ð²ÑÐºÐ°Ñ Ð³Ð¾ÑÑÐ´Ð°ÑÑÑÐ²ÐµÐ½Ð½Ð°Ñ Ð°ÐºÐ°Ð´ÐµÐ¼Ð¸ÑÐµÑÐºÐ°Ñ ÑÐ¸Ð»Ð°ÑÐ¼Ð¾Ð½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ÐÐ¶Ð°Ñ ÐÐ¶Ð¾ÑÐ´Ð¶ ÐÐµÑÑÐ²Ð¸Ð½ - ÐÐ ÐÐÐ¦ Ð´Ð¶Ð°Ð·Ð° ÐÐ¸Ð´ÐµÐ¾ - 3 ÐÐºÑÑÐ±ÑÑ 2015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2733675" cy="1666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Колискова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708525"/>
          </a:xfrm>
        </p:spPr>
        <p:txBody>
          <a:bodyPr/>
          <a:lstStyle/>
          <a:p>
            <a:endParaRPr lang="uk-UA" dirty="0" smtClean="0"/>
          </a:p>
          <a:p>
            <a:endParaRPr lang="ru-RU" dirty="0"/>
          </a:p>
        </p:txBody>
      </p:sp>
      <p:sp>
        <p:nvSpPr>
          <p:cNvPr id="18434" name="AutoShape 2" descr="Ð­Ð»Ð»Ð° Ð¤Ð¸ÑÐ´Ð¶ÐµÑÐ°Ð»ÑÐ´ Ð¸ ÐÑÐ¸ ÐÑÐ¼ÑÑÑÐ¾Ð½Ð³ - Summertime - Ð­Ð»ÐµÐºÑÑÐ¾Ð±Ð»ÑÐ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Ð­Ð»Ð»Ð° Ð¤Ð¸ÑÐ´Ð¶ÐµÑÐ°Ð»ÑÐ´ Ð¸ ÐÑÐ¸ ÐÑÐ¼ÑÑÑÐ¾Ð½Ð³ - Summertime - Ð­Ð»ÐµÐºÑÑÐ¾Ð±Ð»ÑÐ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Christmas Jazz Songs - Louis Armstrong, Ella Fitzgerald, ÐÐ¸ÑÐ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0" name="Picture 8" descr="All ÑÐ»Ð»Ð° ÑÐ¸ÑÐ´Ð¶ÐµÑÐ°Ð»ÑÐ´ Ð¸ Ð»ÑÐ¸ Ð°ÑÐ¼ÑÑÑÐ¾Ð½Ð³ SummertimeâPowiat Bielsko Bia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5190257" cy="2376264"/>
          </a:xfrm>
          <a:prstGeom prst="rect">
            <a:avLst/>
          </a:prstGeom>
          <a:noFill/>
        </p:spPr>
      </p:pic>
      <p:pic>
        <p:nvPicPr>
          <p:cNvPr id="18442" name="Picture 10" descr="These two set the standard in jazz... &quot;take it Ella&quot; | Louis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268760"/>
            <a:ext cx="3727301" cy="372730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2" y="3789040"/>
            <a:ext cx="49685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Коли </a:t>
            </a:r>
            <a:r>
              <a:rPr lang="ru-RU" sz="2000" b="1" dirty="0" err="1" smtClean="0">
                <a:solidFill>
                  <a:schemeClr val="bg1"/>
                </a:solidFill>
              </a:rPr>
              <a:t>мова</a:t>
            </a:r>
            <a:r>
              <a:rPr lang="ru-RU" sz="2000" b="1" dirty="0" smtClean="0">
                <a:solidFill>
                  <a:schemeClr val="bg1"/>
                </a:solidFill>
              </a:rPr>
              <a:t> заходить про джаз, </a:t>
            </a:r>
            <a:r>
              <a:rPr lang="ru-RU" sz="2000" b="1" dirty="0" err="1" smtClean="0">
                <a:solidFill>
                  <a:schemeClr val="bg1"/>
                </a:solidFill>
              </a:rPr>
              <a:t>багато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хто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згадує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саме</a:t>
            </a:r>
            <a:r>
              <a:rPr lang="ru-RU" sz="2000" b="1" dirty="0" smtClean="0">
                <a:solidFill>
                  <a:schemeClr val="bg1"/>
                </a:solidFill>
              </a:rPr>
              <a:t> «</a:t>
            </a:r>
            <a:r>
              <a:rPr lang="ru-RU" sz="2000" b="1" dirty="0" err="1" smtClean="0">
                <a:solidFill>
                  <a:schemeClr val="bg1"/>
                </a:solidFill>
              </a:rPr>
              <a:t>Summertime</a:t>
            </a:r>
            <a:r>
              <a:rPr lang="ru-RU" sz="2000" b="1" dirty="0" smtClean="0">
                <a:solidFill>
                  <a:schemeClr val="bg1"/>
                </a:solidFill>
              </a:rPr>
              <a:t>». Цей </a:t>
            </a:r>
            <a:r>
              <a:rPr lang="ru-RU" sz="2000" b="1" dirty="0" err="1" smtClean="0">
                <a:solidFill>
                  <a:schemeClr val="bg1"/>
                </a:solidFill>
              </a:rPr>
              <a:t>твір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був</a:t>
            </a:r>
            <a:r>
              <a:rPr lang="ru-RU" sz="2000" b="1" dirty="0" smtClean="0">
                <a:solidFill>
                  <a:schemeClr val="bg1"/>
                </a:solidFill>
              </a:rPr>
              <a:t> написаний Джорджем </a:t>
            </a:r>
            <a:r>
              <a:rPr lang="ru-RU" sz="2000" b="1" dirty="0" err="1" smtClean="0">
                <a:solidFill>
                  <a:schemeClr val="bg1"/>
                </a:solidFill>
              </a:rPr>
              <a:t>Гершвіном</a:t>
            </a:r>
            <a:r>
              <a:rPr lang="ru-RU" sz="2000" b="1" dirty="0" smtClean="0">
                <a:solidFill>
                  <a:schemeClr val="bg1"/>
                </a:solidFill>
              </a:rPr>
              <a:t> у 1935 </a:t>
            </a:r>
            <a:r>
              <a:rPr lang="ru-RU" sz="2000" b="1" dirty="0" err="1" smtClean="0">
                <a:solidFill>
                  <a:schemeClr val="bg1"/>
                </a:solidFill>
              </a:rPr>
              <a:t>році</a:t>
            </a:r>
            <a:r>
              <a:rPr lang="ru-RU" sz="2000" b="1" dirty="0" smtClean="0">
                <a:solidFill>
                  <a:schemeClr val="bg1"/>
                </a:solidFill>
              </a:rPr>
              <a:t> для опери «</a:t>
            </a:r>
            <a:r>
              <a:rPr lang="ru-RU" sz="2000" b="1" dirty="0" err="1" smtClean="0">
                <a:solidFill>
                  <a:schemeClr val="bg1"/>
                </a:solidFill>
              </a:rPr>
              <a:t>Поргі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Бесс</a:t>
            </a:r>
            <a:r>
              <a:rPr lang="ru-RU" sz="2000" b="1" dirty="0" smtClean="0">
                <a:solidFill>
                  <a:schemeClr val="bg1"/>
                </a:solidFill>
              </a:rPr>
              <a:t>». Легендарна </a:t>
            </a:r>
            <a:r>
              <a:rPr lang="ru-RU" sz="2000" b="1" dirty="0" err="1" smtClean="0">
                <a:solidFill>
                  <a:schemeClr val="bg1"/>
                </a:solidFill>
              </a:rPr>
              <a:t>арія</a:t>
            </a:r>
            <a:r>
              <a:rPr lang="ru-RU" sz="2000" b="1" dirty="0" smtClean="0">
                <a:solidFill>
                  <a:schemeClr val="bg1"/>
                </a:solidFill>
              </a:rPr>
              <a:t> </a:t>
            </a:r>
            <a:r>
              <a:rPr lang="ru-RU" sz="2000" b="1" dirty="0" err="1" smtClean="0">
                <a:solidFill>
                  <a:schemeClr val="bg1"/>
                </a:solidFill>
              </a:rPr>
              <a:t>йшла</a:t>
            </a:r>
            <a:r>
              <a:rPr lang="ru-RU" sz="2000" b="1" dirty="0" smtClean="0">
                <a:solidFill>
                  <a:schemeClr val="bg1"/>
                </a:solidFill>
              </a:rPr>
              <a:t> до </a:t>
            </a:r>
            <a:r>
              <a:rPr lang="ru-RU" sz="2000" b="1" dirty="0" err="1" smtClean="0">
                <a:solidFill>
                  <a:schemeClr val="bg1"/>
                </a:solidFill>
              </a:rPr>
              <a:t>широкої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аудиторії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довгі</a:t>
            </a:r>
            <a:r>
              <a:rPr lang="ru-RU" sz="2000" b="1" dirty="0" smtClean="0">
                <a:solidFill>
                  <a:schemeClr val="bg1"/>
                </a:solidFill>
              </a:rPr>
              <a:t> 20 </a:t>
            </a:r>
            <a:r>
              <a:rPr lang="ru-RU" sz="2000" b="1" dirty="0" err="1" smtClean="0">
                <a:solidFill>
                  <a:schemeClr val="bg1"/>
                </a:solidFill>
              </a:rPr>
              <a:t>років</a:t>
            </a:r>
            <a:r>
              <a:rPr lang="ru-RU" sz="2000" b="1" dirty="0" smtClean="0">
                <a:solidFill>
                  <a:schemeClr val="bg1"/>
                </a:solidFill>
              </a:rPr>
              <a:t>. </a:t>
            </a:r>
            <a:r>
              <a:rPr lang="ru-RU" sz="2000" b="1" dirty="0" err="1" smtClean="0">
                <a:solidFill>
                  <a:schemeClr val="bg1"/>
                </a:solidFill>
              </a:rPr>
              <a:t>Лише</a:t>
            </a:r>
            <a:r>
              <a:rPr lang="ru-RU" sz="2000" b="1" dirty="0" smtClean="0">
                <a:solidFill>
                  <a:schemeClr val="bg1"/>
                </a:solidFill>
              </a:rPr>
              <a:t> у </a:t>
            </a:r>
            <a:r>
              <a:rPr lang="ru-RU" sz="2000" b="1" dirty="0" err="1" smtClean="0">
                <a:solidFill>
                  <a:schemeClr val="bg1"/>
                </a:solidFill>
              </a:rPr>
              <a:t>середині</a:t>
            </a:r>
            <a:r>
              <a:rPr lang="ru-RU" sz="2000" b="1" dirty="0" smtClean="0">
                <a:solidFill>
                  <a:schemeClr val="bg1"/>
                </a:solidFill>
              </a:rPr>
              <a:t> 50-х </a:t>
            </a:r>
            <a:r>
              <a:rPr lang="ru-RU" sz="2000" b="1" dirty="0" err="1" smtClean="0">
                <a:solidFill>
                  <a:schemeClr val="bg1"/>
                </a:solidFill>
              </a:rPr>
              <a:t>після</a:t>
            </a:r>
            <a:r>
              <a:rPr lang="ru-RU" sz="2000" b="1" dirty="0" smtClean="0">
                <a:solidFill>
                  <a:schemeClr val="bg1"/>
                </a:solidFill>
              </a:rPr>
              <a:t> того, як прозвучала у </a:t>
            </a:r>
            <a:r>
              <a:rPr lang="ru-RU" sz="2000" b="1" dirty="0" err="1" smtClean="0">
                <a:solidFill>
                  <a:schemeClr val="bg1"/>
                </a:solidFill>
              </a:rPr>
              <a:t>неперевершеному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дуеті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Луї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Армстронга</a:t>
            </a:r>
            <a:r>
              <a:rPr lang="ru-RU" sz="2000" b="1" dirty="0" smtClean="0">
                <a:solidFill>
                  <a:schemeClr val="bg1"/>
                </a:solidFill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</a:rPr>
              <a:t>Елли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Фіцджеральд</a:t>
            </a:r>
            <a:r>
              <a:rPr lang="ru-RU" sz="2000" b="1" dirty="0" smtClean="0">
                <a:solidFill>
                  <a:schemeClr val="bg1"/>
                </a:solidFill>
              </a:rPr>
              <a:t>, вона </a:t>
            </a:r>
            <a:r>
              <a:rPr lang="ru-RU" sz="2000" b="1" dirty="0" err="1" smtClean="0">
                <a:solidFill>
                  <a:schemeClr val="bg1"/>
                </a:solidFill>
              </a:rPr>
              <a:t>отримала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масове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визнання</a:t>
            </a:r>
            <a:r>
              <a:rPr lang="ru-RU" sz="2000" b="1" dirty="0" smtClean="0">
                <a:solidFill>
                  <a:schemeClr val="bg1"/>
                </a:solidFill>
              </a:rPr>
              <a:t>. </a:t>
            </a:r>
            <a:r>
              <a:rPr lang="uk-UA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“ Ой ходить сон коло </a:t>
            </a:r>
            <a:r>
              <a:rPr lang="uk-UA" dirty="0" err="1" smtClean="0">
                <a:solidFill>
                  <a:schemeClr val="bg1"/>
                </a:solidFill>
              </a:rPr>
              <a:t>вікон”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12776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bg1"/>
                </a:solidFill>
              </a:rPr>
              <a:t>Кажуть, </a:t>
            </a:r>
            <a:r>
              <a:rPr lang="uk-UA" sz="2400" b="1" dirty="0" err="1" smtClean="0">
                <a:solidFill>
                  <a:schemeClr val="bg1"/>
                </a:solidFill>
              </a:rPr>
              <a:t>Гершвін</a:t>
            </a:r>
            <a:r>
              <a:rPr lang="uk-UA" sz="2400" b="1" dirty="0" smtClean="0">
                <a:solidFill>
                  <a:schemeClr val="bg1"/>
                </a:solidFill>
              </a:rPr>
              <a:t> написав цю арію під враженням від української колискової пісні «Ой ходить сон коло вікон», яку композитор почув в Нью-Йорку у виконанні Українського Національного Хору під керуванням Олександра Кошиця.​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71600" y="3449990"/>
            <a:ext cx="69127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https://www.youtube.com/watch?v=kMG9K9YDGFA&amp;feature=emb_logo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AutoShape 3" descr="ÐÐ¾Ð»Ð¸ÑÐºÐ¾Ð²Ñ ÑÐºÑÐ°ÑÐ½ÑÑÐºÐ¾Ñ Ð¼Ð¾Ð²Ð¾Ñ - Ð¼ÑÐ»ÑÑÐ¸ÐºÐ¸ Ð´Ð»Ñ Ð´ÑÑÐµÐ¹ Ð²ÑÐ´ Ð¥Ð¼Ð°ÑÐ¸Ð½ÐºÐ¸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9" name="AutoShape 5" descr="ÐÐ½Ð¸Ð³Ð° ÐÐ¾Ð»Ð¸ÑÐºÐ¾Ð²Ñ ÐºÑÐ¿Ð¸ÑÐ¸ Ð² Ð£ÐºÑÐ°ÑÐ½Ñ â» ÐÐ¸Ð´Ð°Ð²Ð½Ð¸ÑÐ¸Ð¹ Ð´ÑÐ¼ Ð¨ÐºÐ¾Ð»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ÐÐ¾Ð»Ð¸ÑÐºÐ¾Ð²Ð° - Ð¢ÐÐ¨Ð ÐÐÐ§ÐÐ  ÐÐ ÐÐÐÐ Ð ÑÐ° ÑÐ½ÑÑ Ð´Ð¸ÑÑÑÑ Ð¿ÑÑÐ½Ñ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ÐÐ¾Ð»Ð¸ÑÐºÐ¾Ð²Ñ Ð¿ÑÑÐ½Ñ - Ð¿ÑÐµÐ·ÐµÐ½ÑÐ°ÑÑÑ Ð· Ð¼ÑÐ·Ð¸Ðº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Ð£ÐºÑÐ°ÑÐ½ÑÑÐºÑ ÐºÐ¾Ð»Ð¸ÑÐºÐ¾Ð²Ñ Ð´Ð»Ñ Ð´ÑÑÐµÐ¹ (ÐÐÐÐÐ) - Amazing Ukrain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3169"/>
            <a:ext cx="3059832" cy="2164831"/>
          </a:xfrm>
          <a:prstGeom prst="rect">
            <a:avLst/>
          </a:prstGeom>
          <a:noFill/>
        </p:spPr>
      </p:pic>
      <p:pic>
        <p:nvPicPr>
          <p:cNvPr id="1037" name="Picture 13" descr="ÐÐ¾Ð»Ð¸ÑÐºÐ¾Ð²Ñ Ð¿ÑÑÐ½Ñ - Ð¿ÑÐµÐ·ÐµÐ½ÑÐ°ÑÑÑ Ð· Ð¼ÑÐ·Ð¸ÐºÐ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4149080"/>
            <a:ext cx="3230647" cy="2420888"/>
          </a:xfrm>
          <a:prstGeom prst="rect">
            <a:avLst/>
          </a:prstGeom>
          <a:noFill/>
        </p:spPr>
      </p:pic>
      <p:pic>
        <p:nvPicPr>
          <p:cNvPr id="1039" name="Picture 15" descr="ÐÐ¾Ð»Ð¸ÑÐºÐ¾Ð²Ñ Ð¿ÑÑÐ½Ñ: ÑÐ¸ Ð²Ð°ÑÑÐ¾ ÑÐ¿ÑÐ²Ð°ÑÐ¸ Ð´ÑÑÑÐ¼ | ÐÐ¾Ð²Ð¸Ð½Ð¸ Ð½Ð° Gazeta.u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933056"/>
            <a:ext cx="2390775" cy="191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ÐÑÐºÐ¾Ð»ÑÐ½ÑÐ¹ ÐºÑÐº-ÑÐ¾Ðº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1513" y="4387225"/>
            <a:ext cx="4392487" cy="24707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chemeClr val="bg1"/>
                </a:solidFill>
              </a:rPr>
              <a:t/>
            </a:r>
            <a:br>
              <a:rPr lang="uk-UA" i="1" dirty="0" smtClean="0">
                <a:solidFill>
                  <a:schemeClr val="bg1"/>
                </a:solidFill>
              </a:rPr>
            </a:br>
            <a:r>
              <a:rPr lang="uk-UA" i="1" dirty="0" smtClean="0">
                <a:solidFill>
                  <a:schemeClr val="bg1"/>
                </a:solidFill>
              </a:rPr>
              <a:t/>
            </a:r>
            <a:br>
              <a:rPr lang="uk-UA" i="1" dirty="0" smtClean="0">
                <a:solidFill>
                  <a:schemeClr val="bg1"/>
                </a:solidFill>
              </a:rPr>
            </a:br>
            <a:r>
              <a:rPr lang="uk-UA" i="1" dirty="0" smtClean="0">
                <a:solidFill>
                  <a:schemeClr val="bg1"/>
                </a:solidFill>
              </a:rPr>
              <a:t/>
            </a:r>
            <a:br>
              <a:rPr lang="uk-UA" i="1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К. Дебюссі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err="1" smtClean="0">
                <a:solidFill>
                  <a:schemeClr val="bg1"/>
                </a:solidFill>
              </a:rPr>
              <a:t>“Ляльковий</a:t>
            </a:r>
            <a:r>
              <a:rPr lang="uk-UA" dirty="0" smtClean="0">
                <a:solidFill>
                  <a:schemeClr val="bg1"/>
                </a:solidFill>
              </a:rPr>
              <a:t>  </a:t>
            </a:r>
            <a:r>
              <a:rPr lang="uk-UA" dirty="0" err="1" smtClean="0">
                <a:solidFill>
                  <a:schemeClr val="bg1"/>
                </a:solidFill>
              </a:rPr>
              <a:t>кек</a:t>
            </a:r>
            <a:r>
              <a:rPr lang="uk-UA" dirty="0" smtClean="0">
                <a:solidFill>
                  <a:schemeClr val="bg1"/>
                </a:solidFill>
              </a:rPr>
              <a:t> – </a:t>
            </a:r>
            <a:r>
              <a:rPr lang="uk-UA" dirty="0" err="1" smtClean="0">
                <a:solidFill>
                  <a:schemeClr val="bg1"/>
                </a:solidFill>
              </a:rPr>
              <a:t>уок”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i="1" dirty="0" smtClean="0">
                <a:solidFill>
                  <a:schemeClr val="bg1"/>
                </a:solidFill>
              </a:rPr>
              <a:t/>
            </a:r>
            <a:br>
              <a:rPr lang="uk-UA" i="1" dirty="0" smtClean="0">
                <a:solidFill>
                  <a:schemeClr val="bg1"/>
                </a:solidFill>
              </a:rPr>
            </a:br>
            <a:r>
              <a:rPr lang="uk-UA" i="1" dirty="0" err="1" smtClean="0">
                <a:solidFill>
                  <a:schemeClr val="accent6">
                    <a:lumMod val="50000"/>
                  </a:schemeClr>
                </a:solidFill>
              </a:rPr>
              <a:t>Кек</a:t>
            </a:r>
            <a:r>
              <a:rPr lang="uk-UA" i="1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uk-UA" i="1" dirty="0" err="1" smtClean="0">
                <a:solidFill>
                  <a:schemeClr val="accent6">
                    <a:lumMod val="50000"/>
                  </a:schemeClr>
                </a:solidFill>
              </a:rPr>
              <a:t>уок</a:t>
            </a:r>
            <a:r>
              <a:rPr lang="uk-UA" i="1" dirty="0" smtClean="0">
                <a:solidFill>
                  <a:schemeClr val="accent6">
                    <a:lumMod val="50000"/>
                  </a:schemeClr>
                </a:solidFill>
              </a:rPr>
              <a:t> – “ гуляння з </a:t>
            </a:r>
            <a:r>
              <a:rPr lang="uk-UA" i="1" dirty="0" err="1" smtClean="0">
                <a:solidFill>
                  <a:schemeClr val="accent6">
                    <a:lumMod val="50000"/>
                  </a:schemeClr>
                </a:solidFill>
              </a:rPr>
              <a:t>пирогом”</a:t>
            </a:r>
            <a:r>
              <a:rPr lang="uk-UA" i="1" dirty="0" smtClean="0">
                <a:solidFill>
                  <a:schemeClr val="accent6">
                    <a:lumMod val="50000"/>
                  </a:schemeClr>
                </a:solidFill>
              </a:rPr>
              <a:t> – негритянський танець під акомпанемент банджо, гітари      або  мандоліни</a:t>
            </a:r>
            <a:br>
              <a:rPr lang="uk-UA" i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458" name="AutoShape 2" descr="ÐÑÐºÐ¾Ð»ÑÐ½ÑÐ¹ ÐºÑÐº-ÑÐ¾Ðº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ÐÑÐºÐ¾Ð»ÑÐ½ÑÐ¹ ÐºÑÐº-ÑÐ¾Ðº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43934"/>
            <a:ext cx="5181868" cy="369332"/>
          </a:xfrm>
          <a:prstGeom prst="rect">
            <a:avLst/>
          </a:prstGeom>
          <a:solidFill>
            <a:srgbClr val="F9F9F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3"/>
              </a:rPr>
              <a:t>https://www.youtube.com/watch?v=KTTRhvqOYVw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242</TotalTime>
  <Words>203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Ритми  та кольори африки  америка</vt:lpstr>
      <vt:lpstr>АФРИКА</vt:lpstr>
      <vt:lpstr>Африканські  барабани</vt:lpstr>
      <vt:lpstr>Слайд 4</vt:lpstr>
      <vt:lpstr>Америка</vt:lpstr>
      <vt:lpstr>Колискова</vt:lpstr>
      <vt:lpstr>“ Ой ходить сон коло вікон”</vt:lpstr>
      <vt:lpstr>   К. Дебюссі “Ляльковий  кек – уок”  Кек – уок – “ гуляння з пирогом” – негритянський танець під акомпанемент банджо, гітари      або  мандоліни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Ритми  та кольори африки  америка</dc:title>
  <dc:creator>Extrem</dc:creator>
  <cp:lastModifiedBy>Extrem</cp:lastModifiedBy>
  <cp:revision>25</cp:revision>
  <dcterms:created xsi:type="dcterms:W3CDTF">2020-04-05T17:27:43Z</dcterms:created>
  <dcterms:modified xsi:type="dcterms:W3CDTF">2020-04-06T08:38:00Z</dcterms:modified>
</cp:coreProperties>
</file>