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7" r:id="rId10"/>
    <p:sldId id="268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5480"/>
    <a:srgbClr val="2E2C2D"/>
    <a:srgbClr val="47627F"/>
    <a:srgbClr val="04105A"/>
    <a:srgbClr val="ED613E"/>
    <a:srgbClr val="BF3C48"/>
    <a:srgbClr val="856E45"/>
    <a:srgbClr val="6F267F"/>
    <a:srgbClr val="FECB00"/>
    <a:srgbClr val="729F1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31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51010"/>
            <a:ext cx="6011849" cy="2387600"/>
          </a:xfrm>
        </p:spPr>
        <p:txBody>
          <a:bodyPr/>
          <a:lstStyle/>
          <a:p>
            <a:r>
              <a:rPr lang="uk-UA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РОК – ОПЕРА</a:t>
            </a:r>
            <a:br>
              <a:rPr lang="uk-UA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uk-UA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Історія 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5648" y="4470400"/>
            <a:ext cx="4992624" cy="2387600"/>
          </a:xfrm>
        </p:spPr>
        <p:txBody>
          <a:bodyPr>
            <a:normAutofit/>
          </a:bodyPr>
          <a:lstStyle/>
          <a:p>
            <a:r>
              <a:rPr lang="uk-UA" b="1" dirty="0">
                <a:latin typeface="Verdana" panose="020B0604030504040204" pitchFamily="34" charset="0"/>
                <a:ea typeface="Verdana" panose="020B0604030504040204" pitchFamily="34" charset="0"/>
              </a:rPr>
              <a:t>Дистанційне навчання</a:t>
            </a:r>
          </a:p>
          <a:p>
            <a:r>
              <a:rPr lang="uk-UA" b="1" dirty="0">
                <a:latin typeface="Verdana" panose="020B0604030504040204" pitchFamily="34" charset="0"/>
                <a:ea typeface="Verdana" panose="020B0604030504040204" pitchFamily="34" charset="0"/>
              </a:rPr>
              <a:t>Музичне мистецтво</a:t>
            </a:r>
          </a:p>
          <a:p>
            <a:r>
              <a:rPr lang="uk-UA" b="1" dirty="0">
                <a:latin typeface="Verdana" panose="020B0604030504040204" pitchFamily="34" charset="0"/>
                <a:ea typeface="Verdana" panose="020B0604030504040204" pitchFamily="34" charset="0"/>
              </a:rPr>
              <a:t>7 клас </a:t>
            </a:r>
          </a:p>
          <a:p>
            <a:r>
              <a:rPr lang="uk-UA" b="1" dirty="0">
                <a:latin typeface="Verdana" panose="020B0604030504040204" pitchFamily="34" charset="0"/>
                <a:ea typeface="Verdana" panose="020B0604030504040204" pitchFamily="34" charset="0"/>
              </a:rPr>
              <a:t>Урок № 30</a:t>
            </a:r>
          </a:p>
          <a:p>
            <a:endParaRPr lang="uk-UA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853" y="466617"/>
            <a:ext cx="6294294" cy="89620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Дорогий друже!</a:t>
            </a:r>
            <a:br>
              <a:rPr lang="uk-UA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uk-UA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Сьогодні ти дізнаєшся про:</a:t>
            </a:r>
            <a:endParaRPr lang="en-US" b="1" i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164108" y="5593106"/>
            <a:ext cx="8464726" cy="1200151"/>
            <a:chOff x="1242" y="1303"/>
            <a:chExt cx="3222" cy="756"/>
          </a:xfrm>
        </p:grpSpPr>
        <p:sp>
          <p:nvSpPr>
            <p:cNvPr id="82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gray">
            <a:xfrm rot="3419336">
              <a:off x="1191" y="1456"/>
              <a:ext cx="369" cy="26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4" name="Text Box 5"/>
            <p:cNvSpPr txBox="1">
              <a:spLocks noChangeArrowheads="1"/>
            </p:cNvSpPr>
            <p:nvPr/>
          </p:nvSpPr>
          <p:spPr bwMode="gray">
            <a:xfrm>
              <a:off x="1604" y="1303"/>
              <a:ext cx="1960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spc="-150" dirty="0">
                  <a:latin typeface="Verdana" panose="020B0604030504040204" pitchFamily="34" charset="0"/>
                  <a:ea typeface="Verdana" panose="020B0604030504040204" pitchFamily="34" charset="0"/>
                </a:rPr>
                <a:t>Головні відмінності рок-опери </a:t>
              </a:r>
            </a:p>
            <a:p>
              <a:pPr algn="l"/>
              <a:r>
                <a:rPr lang="uk-UA" sz="2400" b="1" spc="-150" dirty="0">
                  <a:latin typeface="Verdana" panose="020B0604030504040204" pitchFamily="34" charset="0"/>
                  <a:ea typeface="Verdana" panose="020B0604030504040204" pitchFamily="34" charset="0"/>
                </a:rPr>
                <a:t>та класичних опер. </a:t>
              </a:r>
            </a:p>
            <a:p>
              <a:pPr algn="l"/>
              <a:endParaRPr lang="en-US" sz="2400" dirty="0"/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4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555759" y="1958913"/>
            <a:ext cx="8073077" cy="831057"/>
            <a:chOff x="1258" y="2036"/>
            <a:chExt cx="3206" cy="349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gray">
            <a:xfrm rot="3419336">
              <a:off x="1245" y="2079"/>
              <a:ext cx="285" cy="259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gray">
            <a:xfrm>
              <a:off x="1627" y="2036"/>
              <a:ext cx="207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spc="-150" dirty="0">
                  <a:latin typeface="Verdana" panose="020B0604030504040204" pitchFamily="34" charset="0"/>
                  <a:ea typeface="Verdana" panose="020B0604030504040204" pitchFamily="34" charset="0"/>
                </a:rPr>
                <a:t>Історію виникнення рок-опери</a:t>
              </a:r>
            </a:p>
            <a:p>
              <a:pPr algn="l"/>
              <a:r>
                <a:rPr lang="uk-UA" sz="2400" b="1" spc="-150" dirty="0">
                  <a:latin typeface="Verdana" panose="020B0604030504040204" pitchFamily="34" charset="0"/>
                  <a:ea typeface="Verdana" panose="020B0604030504040204" pitchFamily="34" charset="0"/>
                </a:rPr>
                <a:t> як театрального жанру.</a:t>
              </a:r>
              <a:endParaRPr lang="en-US" sz="2400" b="1" spc="-15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gray">
            <a:xfrm>
              <a:off x="1347" y="2091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1</a:t>
              </a:r>
            </a:p>
          </p:txBody>
        </p:sp>
      </p:grpSp>
      <p:grpSp>
        <p:nvGrpSpPr>
          <p:cNvPr id="91" name="Group 12"/>
          <p:cNvGrpSpPr>
            <a:grpSpLocks/>
          </p:cNvGrpSpPr>
          <p:nvPr/>
        </p:nvGrpSpPr>
        <p:grpSpPr bwMode="auto">
          <a:xfrm>
            <a:off x="21485" y="3104497"/>
            <a:ext cx="9106468" cy="830263"/>
            <a:chOff x="1242" y="2512"/>
            <a:chExt cx="3406" cy="523"/>
          </a:xfrm>
        </p:grpSpPr>
        <p:sp>
          <p:nvSpPr>
            <p:cNvPr id="92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gray">
            <a:xfrm rot="3419336">
              <a:off x="1185" y="2663"/>
              <a:ext cx="374" cy="259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4" name="Text Box 15"/>
            <p:cNvSpPr txBox="1">
              <a:spLocks noChangeArrowheads="1"/>
            </p:cNvSpPr>
            <p:nvPr/>
          </p:nvSpPr>
          <p:spPr bwMode="gray">
            <a:xfrm>
              <a:off x="1626" y="2512"/>
              <a:ext cx="302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spc="-150" dirty="0">
                  <a:latin typeface="Verdana" panose="020B0604030504040204" pitchFamily="34" charset="0"/>
                  <a:ea typeface="Verdana" panose="020B0604030504040204" pitchFamily="34" charset="0"/>
                </a:rPr>
                <a:t>Приклади зарубіжних та вітчизняних рок-опер </a:t>
              </a:r>
            </a:p>
            <a:p>
              <a:pPr algn="l"/>
              <a:r>
                <a:rPr lang="uk-UA" sz="2400" b="1" spc="-150" dirty="0">
                  <a:latin typeface="Verdana" panose="020B0604030504040204" pitchFamily="34" charset="0"/>
                  <a:ea typeface="Verdana" panose="020B0604030504040204" pitchFamily="34" charset="0"/>
                </a:rPr>
                <a:t>та познайомишся з їх творцями.</a:t>
              </a:r>
              <a:endParaRPr lang="en-US" sz="2400" b="1" spc="-15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gray">
            <a:xfrm>
              <a:off x="1320" y="2619"/>
              <a:ext cx="17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2</a:t>
              </a:r>
            </a:p>
          </p:txBody>
        </p:sp>
      </p:grpSp>
      <p:grpSp>
        <p:nvGrpSpPr>
          <p:cNvPr id="96" name="Group 17"/>
          <p:cNvGrpSpPr>
            <a:grpSpLocks/>
          </p:cNvGrpSpPr>
          <p:nvPr/>
        </p:nvGrpSpPr>
        <p:grpSpPr bwMode="auto">
          <a:xfrm>
            <a:off x="501580" y="4433569"/>
            <a:ext cx="8075075" cy="799425"/>
            <a:chOff x="1252" y="3243"/>
            <a:chExt cx="3212" cy="337"/>
          </a:xfrm>
        </p:grpSpPr>
        <p:sp>
          <p:nvSpPr>
            <p:cNvPr id="97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gray">
            <a:xfrm rot="3419336">
              <a:off x="1245" y="3250"/>
              <a:ext cx="301" cy="287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9" name="Text Box 20"/>
            <p:cNvSpPr txBox="1">
              <a:spLocks noChangeArrowheads="1"/>
            </p:cNvSpPr>
            <p:nvPr/>
          </p:nvSpPr>
          <p:spPr bwMode="gray">
            <a:xfrm>
              <a:off x="1694" y="3347"/>
              <a:ext cx="2274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Особливості жанру рок-опери</a:t>
              </a:r>
              <a:r>
                <a:rPr lang="uk-UA" sz="2400" dirty="0"/>
                <a:t>.</a:t>
              </a:r>
              <a:endParaRPr lang="en-US" sz="2400" dirty="0"/>
            </a:p>
          </p:txBody>
        </p:sp>
        <p:sp>
          <p:nvSpPr>
            <p:cNvPr id="100" name="Text Box 21"/>
            <p:cNvSpPr txBox="1">
              <a:spLocks noChangeArrowheads="1"/>
            </p:cNvSpPr>
            <p:nvPr/>
          </p:nvSpPr>
          <p:spPr bwMode="gray">
            <a:xfrm>
              <a:off x="1331" y="3285"/>
              <a:ext cx="230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7763CA3-F074-41E7-B4E3-2D1C458AD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289" y="4552593"/>
            <a:ext cx="3036711" cy="2173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41F9044-4AF9-4BE2-B9A2-776D70B4C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073" y="5373511"/>
            <a:ext cx="2705805" cy="1484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99795AC-B6D4-4CC7-A3BD-EDADCB3ED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355" y="4684889"/>
            <a:ext cx="4086606" cy="2173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8888566-9636-4EC8-84F7-7CE32DC8C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1761" y="-109931"/>
            <a:ext cx="2810933" cy="1653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2863CF-9B55-41AA-B5B2-39AD50C2B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578" y="-124178"/>
            <a:ext cx="5183338" cy="2472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Блок-схема: перфострічка 1">
            <a:extLst>
              <a:ext uri="{FF2B5EF4-FFF2-40B4-BE49-F238E27FC236}">
                <a16:creationId xmlns:a16="http://schemas.microsoft.com/office/drawing/2014/main" xmlns="" id="{96246F52-BFA9-4275-B3CB-F62A2454263D}"/>
              </a:ext>
            </a:extLst>
          </p:cNvPr>
          <p:cNvSpPr/>
          <p:nvPr/>
        </p:nvSpPr>
        <p:spPr>
          <a:xfrm>
            <a:off x="0" y="824089"/>
            <a:ext cx="9144000" cy="4786489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Рок-опера — це театралізована вистава з сюжетом, дійовими особами, декораціями. Музику в стилі рок у такій виставі може виконувати і гурт, і класичний оркестр, або ж всі разом. У цьому музичному жанрі використовуються елементи музичної мови фольклору, джазу та інших мистецьких стилів. У виставах з’являються масові танці, специфічна пластика, найрізноманітніші прийоми звукового оформлення та світлові ефекти.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72382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26AC777-7B39-4709-9D44-897D8DCDD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935" y="5181600"/>
            <a:ext cx="1582129" cy="1766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C201CCB-B2D3-4588-BB8B-0995A2597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192" y="-112889"/>
            <a:ext cx="3246616" cy="2464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EF97EE9-9168-4291-A143-2D56AF8E0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681" y="-112889"/>
            <a:ext cx="2923822" cy="211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816CE12-D727-4A5A-9897-943CFCEAF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639" y="4230995"/>
            <a:ext cx="4049361" cy="2627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Блок-схема: перфострічка 2">
            <a:extLst>
              <a:ext uri="{FF2B5EF4-FFF2-40B4-BE49-F238E27FC236}">
                <a16:creationId xmlns:a16="http://schemas.microsoft.com/office/drawing/2014/main" xmlns="" id="{394EED88-3FCD-4419-8B33-EC504AE07FD0}"/>
              </a:ext>
            </a:extLst>
          </p:cNvPr>
          <p:cNvSpPr/>
          <p:nvPr/>
        </p:nvSpPr>
        <p:spPr>
          <a:xfrm>
            <a:off x="-79023" y="712852"/>
            <a:ext cx="9144000" cy="4831645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Цей жанр започаткував британський гурт «Хто» («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The Who»), 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що створив рок-опери «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Томмі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» і «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Квадрофонія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». Сьогодні найвидатнішим та найуспішнішим вважають твір «Ісус Христос — суперзірка» британського композитора Ендрю 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Ллойда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Веббера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. Часто головні партії в рок-операх виконували рок-музиканти. Так, партію Ісуса у вищезгаданій рок-опері виконав вокаліст групи «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Діп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Перпл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» 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Йєп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Гіллап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AE528F7-E8C7-47DF-903D-2ADB8DF6C7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381"/>
          <a:stretch/>
        </p:blipFill>
        <p:spPr>
          <a:xfrm>
            <a:off x="-158046" y="5012267"/>
            <a:ext cx="4207408" cy="1845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3527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1C1BDBB-CBCE-48B7-9929-6E2271F65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12" y="541866"/>
            <a:ext cx="4762244" cy="2539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4021032-3854-4094-ADE5-EE689DE3C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647" y="0"/>
            <a:ext cx="3315521" cy="1952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Блок-схема: перфострічка 2">
            <a:extLst>
              <a:ext uri="{FF2B5EF4-FFF2-40B4-BE49-F238E27FC236}">
                <a16:creationId xmlns:a16="http://schemas.microsoft.com/office/drawing/2014/main" xmlns="" id="{D40C3627-472F-4F4E-9926-A4A146CFE633}"/>
              </a:ext>
            </a:extLst>
          </p:cNvPr>
          <p:cNvSpPr/>
          <p:nvPr/>
        </p:nvSpPr>
        <p:spPr>
          <a:xfrm>
            <a:off x="0" y="1811866"/>
            <a:ext cx="9144000" cy="5046134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У Радянському Союзі перші рок-опери з’явилися в 70-х роках </a:t>
            </a:r>
            <a:r>
              <a:rPr lang="en-US" b="1" spc="-150" dirty="0">
                <a:latin typeface="Verdana" panose="020B0604030504040204" pitchFamily="34" charset="0"/>
                <a:ea typeface="Verdana" panose="020B0604030504040204" pitchFamily="34" charset="0"/>
              </a:rPr>
              <a:t>XX 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ст., найвідомішими з яких є «Орфей і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Евридика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»,</a:t>
            </a:r>
          </a:p>
          <a:p>
            <a:pPr algn="ctr"/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«Зірка та смерть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Хоакіна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Мур'єти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» та «Юнона і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Авось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».</a:t>
            </a:r>
          </a:p>
          <a:p>
            <a:pPr algn="ctr"/>
            <a:endParaRPr lang="uk-UA" b="1" spc="-15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Відомий композитор Олексій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Рибніков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стверджує, що сучасна серйозна рок-опера не заперечує досягнень  класики, а додає нові інструменти, електроніку, нову техніку, звукозапис. Та найголовніше вона привносить смак і дихання сучасності. На сцені театру «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Ленком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» (м. Санкт-Петербург) уже; понад чверть століття з великим успіхом йде рок-опера « Юнона і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Авось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» вищезгаданого композитора. Упродовж цього часу головну чоловічу роль виконував відомий актор театру і кіно Микола Караченцов</a:t>
            </a:r>
          </a:p>
        </p:txBody>
      </p:sp>
    </p:spTree>
    <p:extLst>
      <p:ext uri="{BB962C8B-B14F-4D97-AF65-F5344CB8AC3E}">
        <p14:creationId xmlns:p14="http://schemas.microsoft.com/office/powerpoint/2010/main" xmlns="" val="385176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ерфострічка 2">
            <a:extLst>
              <a:ext uri="{FF2B5EF4-FFF2-40B4-BE49-F238E27FC236}">
                <a16:creationId xmlns:a16="http://schemas.microsoft.com/office/drawing/2014/main" xmlns="" id="{8EFBA365-ADAC-4A9E-A108-0B2221814AAA}"/>
              </a:ext>
            </a:extLst>
          </p:cNvPr>
          <p:cNvSpPr/>
          <p:nvPr/>
        </p:nvSpPr>
        <p:spPr>
          <a:xfrm>
            <a:off x="-79023" y="0"/>
            <a:ext cx="9144000" cy="6824870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uk-UA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Сюжет рок-опери «Юнона та </a:t>
            </a:r>
            <a:r>
              <a:rPr lang="uk-UA" sz="2400" b="1" dirty="0" err="1">
                <a:latin typeface="Verdana" panose="020B0604030504040204" pitchFamily="34" charset="0"/>
                <a:ea typeface="Verdana" panose="020B0604030504040204" pitchFamily="34" charset="0"/>
              </a:rPr>
              <a:t>Авось</a:t>
            </a:r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» заснований на реальних подіях і присвячений подорожі на двох однойменних вітрильниках Миколи Рязанова до Каліфорнії в 1806 році і його зустрічі з юною </a:t>
            </a:r>
            <a:r>
              <a:rPr lang="uk-UA" sz="2400" b="1" dirty="0" err="1">
                <a:latin typeface="Verdana" panose="020B0604030504040204" pitchFamily="34" charset="0"/>
                <a:ea typeface="Verdana" panose="020B0604030504040204" pitchFamily="34" charset="0"/>
              </a:rPr>
              <a:t>Кончітою</a:t>
            </a:r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b="1" dirty="0" err="1">
                <a:latin typeface="Verdana" panose="020B0604030504040204" pitchFamily="34" charset="0"/>
                <a:ea typeface="Verdana" panose="020B0604030504040204" pitchFamily="34" charset="0"/>
              </a:rPr>
              <a:t>Аргуельо</a:t>
            </a:r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 – дочкою коменданта Сан-Франциско, у яку він до нестями закохався. Рязанов змушений повернутись до Росії, де він має бажання виклопотати дозвіл на шлюб з католичкою.</a:t>
            </a:r>
          </a:p>
          <a:p>
            <a:pPr algn="ctr"/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Однак по дорозі він тяжко захворів і помер.</a:t>
            </a:r>
          </a:p>
          <a:p>
            <a:pPr algn="ctr"/>
            <a:r>
              <a:rPr lang="uk-UA" sz="2400" b="1" dirty="0" err="1">
                <a:latin typeface="Verdana" panose="020B0604030504040204" pitchFamily="34" charset="0"/>
                <a:ea typeface="Verdana" panose="020B0604030504040204" pitchFamily="34" charset="0"/>
              </a:rPr>
              <a:t>Кончіта</a:t>
            </a:r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 чекала коханого понад 35 років.</a:t>
            </a:r>
          </a:p>
          <a:p>
            <a:pPr algn="ctr"/>
            <a:endParaRPr lang="uk-UA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uk-UA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70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A92FBB7-D60E-43CE-8954-4952ECAD4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765" y="0"/>
            <a:ext cx="5273001" cy="3963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B5A0E8-8281-4909-A74D-52653655D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17" y="-26504"/>
            <a:ext cx="5075583" cy="3455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Блок-схема: перфострічка 2">
            <a:extLst>
              <a:ext uri="{FF2B5EF4-FFF2-40B4-BE49-F238E27FC236}">
                <a16:creationId xmlns:a16="http://schemas.microsoft.com/office/drawing/2014/main" xmlns="" id="{9A3E8FDC-65B2-4950-B049-E8146A936A6E}"/>
              </a:ext>
            </a:extLst>
          </p:cNvPr>
          <p:cNvSpPr/>
          <p:nvPr/>
        </p:nvSpPr>
        <p:spPr>
          <a:xfrm>
            <a:off x="0" y="3048001"/>
            <a:ext cx="9144000" cy="3836504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Декілька років тому світ сприйняв оваціями прем’єру французької рок-опери «Моцарт». Ця вистава полонила тисячі сердець поціновувачів такої музики в багатьох країнах світу, зокрема, Бельгії, Швейцарії, України, Японії, Китаю та Росії. Рок-опера присвячена історії життя Вольфганга Амадея Моцарта. Музику до неї написали композитори Жан-П’єр </a:t>
            </a:r>
            <a:r>
              <a:rPr lang="uk-UA" sz="2000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Піло</a:t>
            </a:r>
            <a:r>
              <a:rPr lang="uk-UA" sz="2000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та Олів’є </a:t>
            </a:r>
            <a:r>
              <a:rPr lang="uk-UA" sz="2000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Шультез</a:t>
            </a:r>
            <a:r>
              <a:rPr lang="uk-UA" sz="2000" b="1" spc="-150" dirty="0">
                <a:latin typeface="Verdana" panose="020B0604030504040204" pitchFamily="34" charset="0"/>
                <a:ea typeface="Verdana" panose="020B0604030504040204" pitchFamily="34" charset="0"/>
              </a:rPr>
              <a:t>, а вірші — </a:t>
            </a:r>
            <a:r>
              <a:rPr lang="uk-UA" sz="2000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Дов</a:t>
            </a:r>
            <a:r>
              <a:rPr lang="uk-UA" sz="2000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Аттья</a:t>
            </a:r>
            <a:r>
              <a:rPr lang="uk-UA" sz="2000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та Франсуа </a:t>
            </a:r>
            <a:r>
              <a:rPr lang="uk-UA" sz="2000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Шоке</a:t>
            </a:r>
            <a:r>
              <a:rPr lang="uk-UA" sz="2000" b="1" spc="-15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8036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стрічка 1">
            <a:extLst>
              <a:ext uri="{FF2B5EF4-FFF2-40B4-BE49-F238E27FC236}">
                <a16:creationId xmlns:a16="http://schemas.microsoft.com/office/drawing/2014/main" xmlns="" id="{0B01E269-7290-4361-9037-1045548A086F}"/>
              </a:ext>
            </a:extLst>
          </p:cNvPr>
          <p:cNvSpPr/>
          <p:nvPr/>
        </p:nvSpPr>
        <p:spPr>
          <a:xfrm>
            <a:off x="0" y="-132522"/>
            <a:ext cx="9144000" cy="7368209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Найвідомішою українською рок-оперою вважають твір «Біла ворона», музику до якого написав композитор Геннадій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Татарченко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, а вірші — Юрій Рибчинський. В опері йдеться про трагічну долю французької національної героїні — Жанни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д'Арк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. Ось як розповідає про свій проект автор музики: «Вона пожертвувала молодістю, не створила сім’ю, натомість свідомо пішла на смерть в ім’я того, щоб Франція стала Францією. Подвиг Жанни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д’Арк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 полягає в тому, що в період Столітньої війни самого поняття «нація» не існувало, а тільки «народність». Ще до народження Жанни існувала легенда, що мине кілька десятків років і Францію врятує цнотлива діва. Саме ця легенда й підтримувала французів, які вірили в перемогу над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бургундцями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.»</a:t>
            </a:r>
          </a:p>
          <a:p>
            <a:pPr algn="ctr"/>
            <a:endParaRPr lang="uk-UA" b="1" spc="-15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Прем’єра рок-опери відбулася в 1989 р. в Академічному драматичному театрі імені Івана Франка. Упродовж 11 років вистава «Біла ворона» з успіхом йшла в театрі, її побачили сотні тисяч глядачів не тільки Києва, а й Польщі, Австрії, Німеччини та інших країн</a:t>
            </a:r>
          </a:p>
        </p:txBody>
      </p:sp>
    </p:spTree>
    <p:extLst>
      <p:ext uri="{BB962C8B-B14F-4D97-AF65-F5344CB8AC3E}">
        <p14:creationId xmlns:p14="http://schemas.microsoft.com/office/powerpoint/2010/main" xmlns="" val="24618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ульбашка прямої мови: прямокутна 1">
            <a:extLst>
              <a:ext uri="{FF2B5EF4-FFF2-40B4-BE49-F238E27FC236}">
                <a16:creationId xmlns:a16="http://schemas.microsoft.com/office/drawing/2014/main" xmlns="" id="{0176E0BD-B9D3-40A1-A1CA-B08DDE7D830A}"/>
              </a:ext>
            </a:extLst>
          </p:cNvPr>
          <p:cNvSpPr/>
          <p:nvPr/>
        </p:nvSpPr>
        <p:spPr>
          <a:xfrm>
            <a:off x="0" y="0"/>
            <a:ext cx="9144000" cy="2782957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Часто арії з відомих рок-опер здобувають популярність у масового слухача. Відбувається це завдяки естрадним співакам, які з допомогою аранжувальників інтерпретують твір, надають йому іншого звучання й колориту. Так сталося з композицією «</a:t>
            </a:r>
            <a:r>
              <a:rPr lang="uk-UA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Віват</a:t>
            </a:r>
            <a:r>
              <a:rPr lang="uk-UA" sz="2000" b="1" dirty="0">
                <a:latin typeface="Verdana" panose="020B0604030504040204" pitchFamily="34" charset="0"/>
                <a:ea typeface="Verdana" panose="020B0604030504040204" pitchFamily="34" charset="0"/>
              </a:rPr>
              <a:t>, король», в основі мелодії куплету якої лежить фрагмент з рок-опери «Біла ворони».</a:t>
            </a:r>
          </a:p>
          <a:p>
            <a:pPr algn="ctr"/>
            <a:endParaRPr lang="uk-UA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Музика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 Г. Татарченка, </a:t>
            </a:r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Вірші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 Ю. </a:t>
            </a:r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Рибчинського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, «</a:t>
            </a:r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Віват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, король» у </a:t>
            </a:r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виконанні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Тамари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Гвардцителі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Віват Король">
            <a:hlinkClick r:id="" action="ppaction://media"/>
            <a:extLst>
              <a:ext uri="{FF2B5EF4-FFF2-40B4-BE49-F238E27FC236}">
                <a16:creationId xmlns:a16="http://schemas.microsoft.com/office/drawing/2014/main" xmlns="" id="{812E1DA9-553E-4AFD-9382-6AD2C835804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2782957"/>
            <a:ext cx="9143999" cy="407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11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6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F6518654-6930-4EA9-9B39-8D553844E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470" y="2342558"/>
            <a:ext cx="3868340" cy="823912"/>
          </a:xfrm>
        </p:spPr>
        <p:txBody>
          <a:bodyPr>
            <a:noAutofit/>
          </a:bodyPr>
          <a:lstStyle/>
          <a:p>
            <a:pPr algn="ctr"/>
            <a:r>
              <a:rPr lang="uk-UA" sz="3600" dirty="0">
                <a:latin typeface="Verdana" panose="020B0604030504040204" pitchFamily="34" charset="0"/>
                <a:ea typeface="Verdana" panose="020B0604030504040204" pitchFamily="34" charset="0"/>
              </a:rPr>
              <a:t>Спільні риси опери та рок-опери:</a:t>
            </a:r>
            <a:r>
              <a:rPr lang="uk-UA" sz="3600" dirty="0"/>
              <a:t>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7D4CBA4D-6150-498E-8729-491C7A952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2035" y="3326295"/>
            <a:ext cx="4482600" cy="3933151"/>
          </a:xfrm>
        </p:spPr>
        <p:txBody>
          <a:bodyPr>
            <a:normAutofit/>
          </a:bodyPr>
          <a:lstStyle/>
          <a:p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Присутній літературний сюжет та </a:t>
            </a:r>
            <a:r>
              <a:rPr lang="uk-UA" b="1" spc="-150" dirty="0" err="1">
                <a:latin typeface="Verdana" panose="020B0604030504040204" pitchFamily="34" charset="0"/>
                <a:ea typeface="Verdana" panose="020B0604030504040204" pitchFamily="34" charset="0"/>
              </a:rPr>
              <a:t>лібретто</a:t>
            </a:r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Сюжет поділяється на акти.</a:t>
            </a:r>
          </a:p>
          <a:p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Присутні номери: арія, монолог, хор, розмовні діалоги.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27BC2E1A-95A2-4DC5-A477-620B1D16B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94635" y="1194457"/>
            <a:ext cx="3887391" cy="823912"/>
          </a:xfrm>
        </p:spPr>
        <p:txBody>
          <a:bodyPr>
            <a:noAutofit/>
          </a:bodyPr>
          <a:lstStyle/>
          <a:p>
            <a:pPr algn="ctr"/>
            <a:r>
              <a:rPr lang="uk-UA" sz="3200" dirty="0">
                <a:latin typeface="Verdana" panose="020B0604030504040204" pitchFamily="34" charset="0"/>
                <a:ea typeface="Verdana" panose="020B0604030504040204" pitchFamily="34" charset="0"/>
              </a:rPr>
              <a:t>Відмінні риси опери та рок –опери: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99721A25-BC9F-492C-A7BA-9895FA392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1400" y="2185317"/>
            <a:ext cx="4482600" cy="4839630"/>
          </a:xfrm>
        </p:spPr>
        <p:txBody>
          <a:bodyPr>
            <a:normAutofit/>
          </a:bodyPr>
          <a:lstStyle/>
          <a:p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Танцювальні епізоди із специфічною пластикою лише у рок-опері.</a:t>
            </a:r>
          </a:p>
          <a:p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Найрізноманітніші прийоми звукового оформлення та світлові ефекти – у рок-опері.</a:t>
            </a:r>
          </a:p>
          <a:p>
            <a:r>
              <a:rPr lang="uk-UA" b="1" spc="-150" dirty="0">
                <a:latin typeface="Verdana" panose="020B0604030504040204" pitchFamily="34" charset="0"/>
                <a:ea typeface="Verdana" panose="020B0604030504040204" pitchFamily="34" charset="0"/>
              </a:rPr>
              <a:t>Своєрідна музична мова у рок-опері.</a:t>
            </a:r>
          </a:p>
          <a:p>
            <a:endParaRPr lang="uk-UA" dirty="0"/>
          </a:p>
        </p:txBody>
      </p:sp>
      <p:sp>
        <p:nvSpPr>
          <p:cNvPr id="7" name="Пляма: 8 точок 6">
            <a:extLst>
              <a:ext uri="{FF2B5EF4-FFF2-40B4-BE49-F238E27FC236}">
                <a16:creationId xmlns:a16="http://schemas.microsoft.com/office/drawing/2014/main" xmlns="" id="{CE4E898E-A70A-486F-A434-7FFA0722B497}"/>
              </a:ext>
            </a:extLst>
          </p:cNvPr>
          <p:cNvSpPr/>
          <p:nvPr/>
        </p:nvSpPr>
        <p:spPr>
          <a:xfrm>
            <a:off x="1007165" y="0"/>
            <a:ext cx="3887391" cy="1855304"/>
          </a:xfrm>
          <a:prstGeom prst="irregularSeal1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Verdana" panose="020B0604030504040204" pitchFamily="34" charset="0"/>
                <a:ea typeface="Verdana" panose="020B0604030504040204" pitchFamily="34" charset="0"/>
              </a:rPr>
              <a:t>Підведемо підсумки</a:t>
            </a:r>
            <a:r>
              <a:rPr lang="uk-UA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3168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8681C5B-B752-4ADE-A634-6E18E6726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309C413E-E03D-4E30-99D4-FB8E8282252D}"/>
              </a:ext>
            </a:extLst>
          </p:cNvPr>
          <p:cNvSpPr/>
          <p:nvPr/>
        </p:nvSpPr>
        <p:spPr>
          <a:xfrm>
            <a:off x="119269" y="4319056"/>
            <a:ext cx="361784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Дякую за увагу!</a:t>
            </a:r>
          </a:p>
          <a:p>
            <a:pPr algn="ctr"/>
            <a:r>
              <a:rPr lang="uk-UA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Ви мої – </a:t>
            </a:r>
            <a:r>
              <a:rPr lang="uk-UA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супергерої</a:t>
            </a:r>
            <a:r>
              <a:rPr lang="uk-UA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)) </a:t>
            </a:r>
            <a:endParaRPr lang="uk-UA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294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</TotalTime>
  <Words>760</Words>
  <Application>Microsoft Office PowerPoint</Application>
  <PresentationFormat>Экран (4:3)</PresentationFormat>
  <Paragraphs>46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РОК – ОПЕРА Історія </vt:lpstr>
      <vt:lpstr>Дорогий друже! Сьогодні ти дізнаєшся про: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Roshko</cp:lastModifiedBy>
  <cp:revision>46</cp:revision>
  <dcterms:created xsi:type="dcterms:W3CDTF">2018-09-04T12:10:47Z</dcterms:created>
  <dcterms:modified xsi:type="dcterms:W3CDTF">2022-04-05T21:48:10Z</dcterms:modified>
</cp:coreProperties>
</file>