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media/image6.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8" r:id="rId3"/>
    <p:sldId id="257" r:id="rId4"/>
    <p:sldId id="259" r:id="rId5"/>
    <p:sldId id="260" r:id="rId6"/>
    <p:sldId id="261" r:id="rId7"/>
    <p:sldId id="262" r:id="rId8"/>
    <p:sldId id="263" r:id="rId9"/>
    <p:sldId id="264" r:id="rId10"/>
    <p:sldId id="265" r:id="rId11"/>
    <p:sldId id="266" r:id="rId12"/>
    <p:sldId id="268" r:id="rId13"/>
    <p:sldId id="269" r:id="rId14"/>
    <p:sldId id="267" r:id="rId15"/>
    <p:sldId id="270" r:id="rId16"/>
    <p:sldId id="271" r:id="rId17"/>
    <p:sldId id="273" r:id="rId18"/>
    <p:sldId id="274" r:id="rId19"/>
    <p:sldId id="275" r:id="rId20"/>
    <p:sldId id="272"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Помір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132"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0">
                      <a:schemeClr val="tx1"/>
                    </a:gs>
                    <a:gs pos="68000">
                      <a:srgbClr val="F1F1F1"/>
                    </a:gs>
                    <a:gs pos="100000">
                      <a:schemeClr val="bg1">
                        <a:lumMod val="11000"/>
                        <a:lumOff val="89000"/>
                      </a:schemeClr>
                    </a:gs>
                  </a:gsLst>
                  <a:lin ang="5400000" scaled="1"/>
                  <a:tileRect/>
                </a:gradFill>
                <a:effectLst>
                  <a:outerShdw blurRad="469900" dist="342900" dir="5400000" sy="-20000" rotWithShape="0">
                    <a:prstClr val="black">
                      <a:alpha val="66000"/>
                    </a:prstClr>
                  </a:outerShdw>
                </a:effectLst>
              </a:defRPr>
            </a:lvl1pPr>
          </a:lstStyle>
          <a:p>
            <a:pPr lvl="0" algn="r"/>
            <a:r>
              <a:rPr lang="uk-UA" smtClean="0"/>
              <a:t>Зразок заголовка</a:t>
            </a:r>
            <a:endParaRPr lang="en-US" dirty="0"/>
          </a:p>
        </p:txBody>
      </p:sp>
      <p:sp>
        <p:nvSpPr>
          <p:cNvPr id="3" name="Subtitle 2"/>
          <p:cNvSpPr>
            <a:spLocks noGrp="1"/>
          </p:cNvSpPr>
          <p:nvPr>
            <p:ph type="subTitle" idx="1"/>
          </p:nvPr>
        </p:nvSpPr>
        <p:spPr>
          <a:xfrm>
            <a:off x="2209799" y="3694375"/>
            <a:ext cx="9144000" cy="754025"/>
          </a:xfrm>
        </p:spPr>
        <p:txBody>
          <a:bodyPr vert="horz" lIns="91440" tIns="45720" rIns="91440" bIns="45720" rtlCol="0"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stStyle>
          <a:p>
            <a:pPr marL="0" lvl="0" indent="0" algn="r">
              <a:buNone/>
            </a:pPr>
            <a:r>
              <a:rPr lang="uk-UA" smtClean="0"/>
              <a:t>Клацніть, щоб редагувати стиль зразка підзаголовка</a:t>
            </a:r>
            <a:endParaRPr lang="en-US" dirty="0"/>
          </a:p>
        </p:txBody>
      </p:sp>
      <p:sp>
        <p:nvSpPr>
          <p:cNvPr id="7" name="Date Placeholder 6"/>
          <p:cNvSpPr>
            <a:spLocks noGrp="1"/>
          </p:cNvSpPr>
          <p:nvPr>
            <p:ph type="dt" sz="half" idx="10"/>
          </p:nvPr>
        </p:nvSpPr>
        <p:spPr/>
        <p:txBody>
          <a:bodyPr/>
          <a:lstStyle/>
          <a:p>
            <a:fld id="{01085783-861F-48F4-AC84-F83FEA76A205}" type="datetimeFigureOut">
              <a:rPr lang="uk-UA" smtClean="0"/>
              <a:t>24.03.2020</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EBED00F6-D5AE-42E8-B30E-00055C29261A}" type="slidenum">
              <a:rPr lang="uk-UA" smtClean="0"/>
              <a:t>‹№›</a:t>
            </a:fld>
            <a:endParaRPr lang="uk-UA"/>
          </a:p>
        </p:txBody>
      </p:sp>
    </p:spTree>
    <p:extLst>
      <p:ext uri="{BB962C8B-B14F-4D97-AF65-F5344CB8AC3E}">
        <p14:creationId xmlns:p14="http://schemas.microsoft.com/office/powerpoint/2010/main" val="16936003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об’єкт">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uk-UA" smtClean="0"/>
              <a:t>Зразок заголовка</a:t>
            </a:r>
            <a:endParaRPr lang="en-US" dirty="0"/>
          </a:p>
        </p:txBody>
      </p:sp>
      <p:sp>
        <p:nvSpPr>
          <p:cNvPr id="3" name="Content Placeholder 2"/>
          <p:cNvSpPr>
            <a:spLocks noGrp="1"/>
          </p:cNvSpPr>
          <p:nvPr>
            <p:ph idx="1"/>
          </p:nvPr>
        </p:nvSpPr>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10"/>
          </p:nvPr>
        </p:nvSpPr>
        <p:spPr/>
        <p:txBody>
          <a:bodyPr/>
          <a:lstStyle/>
          <a:p>
            <a:fld id="{01085783-861F-48F4-AC84-F83FEA76A205}" type="datetimeFigureOut">
              <a:rPr lang="uk-UA" smtClean="0"/>
              <a:t>24.03.2020</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BED00F6-D5AE-42E8-B30E-00055C29261A}" type="slidenum">
              <a:rPr lang="uk-UA" smtClean="0"/>
              <a:t>‹№›</a:t>
            </a:fld>
            <a:endParaRPr lang="uk-UA"/>
          </a:p>
        </p:txBody>
      </p:sp>
    </p:spTree>
    <p:extLst>
      <p:ext uri="{BB962C8B-B14F-4D97-AF65-F5344CB8AC3E}">
        <p14:creationId xmlns:p14="http://schemas.microsoft.com/office/powerpoint/2010/main" val="712797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озділу">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32000"/>
                        <a:lumOff val="68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uk-UA" smtClean="0"/>
              <a:t>Зразок заголовка</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smtClean="0"/>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01085783-861F-48F4-AC84-F83FEA76A205}" type="datetimeFigureOut">
              <a:rPr lang="uk-UA" smtClean="0"/>
              <a:t>24.03.2020</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BED00F6-D5AE-42E8-B30E-00055C29261A}" type="slidenum">
              <a:rPr lang="uk-UA" smtClean="0"/>
              <a:t>‹№›</a:t>
            </a:fld>
            <a:endParaRPr lang="uk-UA"/>
          </a:p>
        </p:txBody>
      </p:sp>
    </p:spTree>
    <p:extLst>
      <p:ext uri="{BB962C8B-B14F-4D97-AF65-F5344CB8AC3E}">
        <p14:creationId xmlns:p14="http://schemas.microsoft.com/office/powerpoint/2010/main" val="318935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5" name="Date Placeholder 4"/>
          <p:cNvSpPr>
            <a:spLocks noGrp="1"/>
          </p:cNvSpPr>
          <p:nvPr>
            <p:ph type="dt" sz="half" idx="10"/>
          </p:nvPr>
        </p:nvSpPr>
        <p:spPr/>
        <p:txBody>
          <a:bodyPr/>
          <a:lstStyle/>
          <a:p>
            <a:fld id="{01085783-861F-48F4-AC84-F83FEA76A205}" type="datetimeFigureOut">
              <a:rPr lang="uk-UA" smtClean="0"/>
              <a:t>24.03.2020</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EBED00F6-D5AE-42E8-B30E-00055C29261A}" type="slidenum">
              <a:rPr lang="uk-UA" smtClean="0"/>
              <a:t>‹№›</a:t>
            </a:fld>
            <a:endParaRPr lang="uk-UA"/>
          </a:p>
        </p:txBody>
      </p:sp>
    </p:spTree>
    <p:extLst>
      <p:ext uri="{BB962C8B-B14F-4D97-AF65-F5344CB8AC3E}">
        <p14:creationId xmlns:p14="http://schemas.microsoft.com/office/powerpoint/2010/main" val="1086162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uk-UA" smtClean="0"/>
              <a:t>Зразок заголовка</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4" name="Content Placeholder 3"/>
          <p:cNvSpPr>
            <a:spLocks noGrp="1"/>
          </p:cNvSpPr>
          <p:nvPr>
            <p:ph sz="half" idx="2"/>
          </p:nvPr>
        </p:nvSpPr>
        <p:spPr>
          <a:xfrm>
            <a:off x="1120000" y="2505075"/>
            <a:ext cx="5025216" cy="3684588"/>
          </a:xfrm>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uk-UA" smtClean="0"/>
              <a:t>Редагувати стиль зразка тексту</a:t>
            </a:r>
          </a:p>
        </p:txBody>
      </p:sp>
      <p:sp>
        <p:nvSpPr>
          <p:cNvPr id="6" name="Content Placeholder 5"/>
          <p:cNvSpPr>
            <a:spLocks noGrp="1"/>
          </p:cNvSpPr>
          <p:nvPr>
            <p:ph sz="quarter" idx="4"/>
          </p:nvPr>
        </p:nvSpPr>
        <p:spPr>
          <a:xfrm>
            <a:off x="6319840" y="2505075"/>
            <a:ext cx="5035548" cy="3684588"/>
          </a:xfrm>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7" name="Date Placeholder 6"/>
          <p:cNvSpPr>
            <a:spLocks noGrp="1"/>
          </p:cNvSpPr>
          <p:nvPr>
            <p:ph type="dt" sz="half" idx="10"/>
          </p:nvPr>
        </p:nvSpPr>
        <p:spPr/>
        <p:txBody>
          <a:bodyPr/>
          <a:lstStyle/>
          <a:p>
            <a:fld id="{01085783-861F-48F4-AC84-F83FEA76A205}" type="datetimeFigureOut">
              <a:rPr lang="uk-UA" smtClean="0"/>
              <a:t>24.03.2020</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EBED00F6-D5AE-42E8-B30E-00055C29261A}" type="slidenum">
              <a:rPr lang="uk-UA" smtClean="0"/>
              <a:t>‹№›</a:t>
            </a:fld>
            <a:endParaRPr lang="uk-UA"/>
          </a:p>
        </p:txBody>
      </p:sp>
    </p:spTree>
    <p:extLst>
      <p:ext uri="{BB962C8B-B14F-4D97-AF65-F5344CB8AC3E}">
        <p14:creationId xmlns:p14="http://schemas.microsoft.com/office/powerpoint/2010/main" val="968118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dirty="0"/>
          </a:p>
        </p:txBody>
      </p:sp>
      <p:sp>
        <p:nvSpPr>
          <p:cNvPr id="3" name="Date Placeholder 2"/>
          <p:cNvSpPr>
            <a:spLocks noGrp="1"/>
          </p:cNvSpPr>
          <p:nvPr>
            <p:ph type="dt" sz="half" idx="10"/>
          </p:nvPr>
        </p:nvSpPr>
        <p:spPr/>
        <p:txBody>
          <a:bodyPr/>
          <a:lstStyle/>
          <a:p>
            <a:fld id="{01085783-861F-48F4-AC84-F83FEA76A205}" type="datetimeFigureOut">
              <a:rPr lang="uk-UA" smtClean="0"/>
              <a:t>24.03.2020</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EBED00F6-D5AE-42E8-B30E-00055C29261A}" type="slidenum">
              <a:rPr lang="uk-UA" smtClean="0"/>
              <a:t>‹№›</a:t>
            </a:fld>
            <a:endParaRPr lang="uk-UA"/>
          </a:p>
        </p:txBody>
      </p:sp>
    </p:spTree>
    <p:extLst>
      <p:ext uri="{BB962C8B-B14F-4D97-AF65-F5344CB8AC3E}">
        <p14:creationId xmlns:p14="http://schemas.microsoft.com/office/powerpoint/2010/main" val="3204236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085783-861F-48F4-AC84-F83FEA76A205}" type="datetimeFigureOut">
              <a:rPr lang="uk-UA" smtClean="0"/>
              <a:t>24.03.2020</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EBED00F6-D5AE-42E8-B30E-00055C29261A}" type="slidenum">
              <a:rPr lang="uk-UA" smtClean="0"/>
              <a:t>‹№›</a:t>
            </a:fld>
            <a:endParaRPr lang="uk-UA"/>
          </a:p>
        </p:txBody>
      </p:sp>
    </p:spTree>
    <p:extLst>
      <p:ext uri="{BB962C8B-B14F-4D97-AF65-F5344CB8AC3E}">
        <p14:creationId xmlns:p14="http://schemas.microsoft.com/office/powerpoint/2010/main" val="1873928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uk-UA" smtClean="0"/>
              <a:t>Зразок заголовка</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smtClean="0"/>
              <a:t>Редагувати стиль зразка тексту</a:t>
            </a:r>
          </a:p>
        </p:txBody>
      </p:sp>
      <p:sp>
        <p:nvSpPr>
          <p:cNvPr id="5" name="Date Placeholder 4"/>
          <p:cNvSpPr>
            <a:spLocks noGrp="1"/>
          </p:cNvSpPr>
          <p:nvPr>
            <p:ph type="dt" sz="half" idx="10"/>
          </p:nvPr>
        </p:nvSpPr>
        <p:spPr/>
        <p:txBody>
          <a:bodyPr/>
          <a:lstStyle/>
          <a:p>
            <a:fld id="{01085783-861F-48F4-AC84-F83FEA76A205}" type="datetimeFigureOut">
              <a:rPr lang="uk-UA" smtClean="0"/>
              <a:t>24.03.2020</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EBED00F6-D5AE-42E8-B30E-00055C29261A}" type="slidenum">
              <a:rPr lang="uk-UA" smtClean="0"/>
              <a:t>‹№›</a:t>
            </a:fld>
            <a:endParaRPr lang="uk-UA"/>
          </a:p>
        </p:txBody>
      </p:sp>
    </p:spTree>
    <p:extLst>
      <p:ext uri="{BB962C8B-B14F-4D97-AF65-F5344CB8AC3E}">
        <p14:creationId xmlns:p14="http://schemas.microsoft.com/office/powerpoint/2010/main" val="9844336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Зображення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uk-UA" smtClean="0"/>
              <a:t>Зразок заголовка</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smtClean="0"/>
              <a:t>Клацніть піктограму, щоб додати зображення</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smtClean="0"/>
              <a:t>Редагувати стиль зразка тексту</a:t>
            </a:r>
          </a:p>
        </p:txBody>
      </p:sp>
      <p:sp>
        <p:nvSpPr>
          <p:cNvPr id="5" name="Date Placeholder 4"/>
          <p:cNvSpPr>
            <a:spLocks noGrp="1"/>
          </p:cNvSpPr>
          <p:nvPr>
            <p:ph type="dt" sz="half" idx="10"/>
          </p:nvPr>
        </p:nvSpPr>
        <p:spPr/>
        <p:txBody>
          <a:bodyPr/>
          <a:lstStyle/>
          <a:p>
            <a:fld id="{01085783-861F-48F4-AC84-F83FEA76A205}" type="datetimeFigureOut">
              <a:rPr lang="uk-UA" smtClean="0"/>
              <a:t>24.03.2020</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EBED00F6-D5AE-42E8-B30E-00055C29261A}" type="slidenum">
              <a:rPr lang="uk-UA" smtClean="0"/>
              <a:t>‹№›</a:t>
            </a:fld>
            <a:endParaRPr lang="uk-UA"/>
          </a:p>
        </p:txBody>
      </p:sp>
    </p:spTree>
    <p:extLst>
      <p:ext uri="{BB962C8B-B14F-4D97-AF65-F5344CB8AC3E}">
        <p14:creationId xmlns:p14="http://schemas.microsoft.com/office/powerpoint/2010/main" val="2263088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 фотографія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uk-UA" smtClean="0"/>
              <a:t>Зразок заголовка</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smtClean="0"/>
              <a:t>Клацніть піктограму, щоб додати зображення</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smtClean="0"/>
              <a:t>Редагувати стиль зразка тексту</a:t>
            </a:r>
          </a:p>
        </p:txBody>
      </p:sp>
      <p:sp>
        <p:nvSpPr>
          <p:cNvPr id="5" name="Date Placeholder 4"/>
          <p:cNvSpPr>
            <a:spLocks noGrp="1"/>
          </p:cNvSpPr>
          <p:nvPr>
            <p:ph type="dt" sz="half" idx="10"/>
          </p:nvPr>
        </p:nvSpPr>
        <p:spPr/>
        <p:txBody>
          <a:bodyPr/>
          <a:lstStyle/>
          <a:p>
            <a:fld id="{01085783-861F-48F4-AC84-F83FEA76A205}" type="datetimeFigureOut">
              <a:rPr lang="uk-UA" smtClean="0"/>
              <a:t>24.03.2020</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EBED00F6-D5AE-42E8-B30E-00055C29261A}" type="slidenum">
              <a:rPr lang="uk-UA" smtClean="0"/>
              <a:t>‹№›</a:t>
            </a:fld>
            <a:endParaRPr lang="uk-UA"/>
          </a:p>
        </p:txBody>
      </p:sp>
    </p:spTree>
    <p:extLst>
      <p:ext uri="{BB962C8B-B14F-4D97-AF65-F5344CB8AC3E}">
        <p14:creationId xmlns:p14="http://schemas.microsoft.com/office/powerpoint/2010/main" val="1318912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uk-UA" smtClean="0"/>
              <a:t>Зразок заголовка</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smtClean="0"/>
              <a:t>Редагувати стиль зразка тексту</a:t>
            </a:r>
          </a:p>
        </p:txBody>
      </p:sp>
      <p:sp>
        <p:nvSpPr>
          <p:cNvPr id="5" name="Date Placeholder 4"/>
          <p:cNvSpPr>
            <a:spLocks noGrp="1"/>
          </p:cNvSpPr>
          <p:nvPr>
            <p:ph type="dt" sz="half" idx="10"/>
          </p:nvPr>
        </p:nvSpPr>
        <p:spPr/>
        <p:txBody>
          <a:bodyPr/>
          <a:lstStyle/>
          <a:p>
            <a:fld id="{01085783-861F-48F4-AC84-F83FEA76A205}" type="datetimeFigureOut">
              <a:rPr lang="uk-UA" smtClean="0"/>
              <a:t>24.03.2020</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EBED00F6-D5AE-42E8-B30E-00055C29261A}" type="slidenum">
              <a:rPr lang="uk-UA" smtClean="0"/>
              <a:t>‹№›</a:t>
            </a:fld>
            <a:endParaRPr lang="uk-UA"/>
          </a:p>
        </p:txBody>
      </p:sp>
    </p:spTree>
    <p:extLst>
      <p:ext uri="{BB962C8B-B14F-4D97-AF65-F5344CB8AC3E}">
        <p14:creationId xmlns:p14="http://schemas.microsoft.com/office/powerpoint/2010/main" val="1107421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uk-UA" smtClean="0"/>
              <a:t>Зразок заголовка</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smtClean="0"/>
              <a:t>Редагувати стиль зразка тексту</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smtClean="0"/>
              <a:t>Редагувати стиль зразка тексту</a:t>
            </a:r>
          </a:p>
        </p:txBody>
      </p:sp>
      <p:sp>
        <p:nvSpPr>
          <p:cNvPr id="5" name="Date Placeholder 4"/>
          <p:cNvSpPr>
            <a:spLocks noGrp="1"/>
          </p:cNvSpPr>
          <p:nvPr>
            <p:ph type="dt" sz="half" idx="10"/>
          </p:nvPr>
        </p:nvSpPr>
        <p:spPr/>
        <p:txBody>
          <a:bodyPr/>
          <a:lstStyle/>
          <a:p>
            <a:fld id="{01085783-861F-48F4-AC84-F83FEA76A205}" type="datetimeFigureOut">
              <a:rPr lang="uk-UA" smtClean="0"/>
              <a:t>24.03.2020</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EBED00F6-D5AE-42E8-B30E-00055C29261A}" type="slidenum">
              <a:rPr lang="uk-UA" smtClean="0"/>
              <a:t>‹№›</a:t>
            </a:fld>
            <a:endParaRPr lang="uk-UA"/>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6661079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uk-UA" smtClean="0"/>
              <a:t>Зразок заголовка</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smtClean="0"/>
              <a:t>Редагувати стиль зразка тексту</a:t>
            </a:r>
          </a:p>
        </p:txBody>
      </p:sp>
      <p:sp>
        <p:nvSpPr>
          <p:cNvPr id="5" name="Date Placeholder 4"/>
          <p:cNvSpPr>
            <a:spLocks noGrp="1"/>
          </p:cNvSpPr>
          <p:nvPr>
            <p:ph type="dt" sz="half" idx="10"/>
          </p:nvPr>
        </p:nvSpPr>
        <p:spPr/>
        <p:txBody>
          <a:bodyPr/>
          <a:lstStyle/>
          <a:p>
            <a:fld id="{01085783-861F-48F4-AC84-F83FEA76A205}" type="datetimeFigureOut">
              <a:rPr lang="uk-UA" smtClean="0"/>
              <a:t>24.03.2020</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EBED00F6-D5AE-42E8-B30E-00055C29261A}" type="slidenum">
              <a:rPr lang="uk-UA" smtClean="0"/>
              <a:t>‹№›</a:t>
            </a:fld>
            <a:endParaRPr lang="uk-UA"/>
          </a:p>
        </p:txBody>
      </p:sp>
    </p:spTree>
    <p:extLst>
      <p:ext uri="{BB962C8B-B14F-4D97-AF65-F5344CB8AC3E}">
        <p14:creationId xmlns:p14="http://schemas.microsoft.com/office/powerpoint/2010/main" val="21311402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uk-UA" smtClean="0"/>
              <a:t>Зразок заголовка</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uk-UA" smtClean="0"/>
              <a:t>Редагувати стиль зразка тексту</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uk-UA" smtClean="0"/>
              <a:t>Редагувати стиль зразка тексту</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sp>
        <p:nvSpPr>
          <p:cNvPr id="3" name="Date Placeholder 2"/>
          <p:cNvSpPr>
            <a:spLocks noGrp="1"/>
          </p:cNvSpPr>
          <p:nvPr>
            <p:ph type="dt" sz="half" idx="10"/>
          </p:nvPr>
        </p:nvSpPr>
        <p:spPr/>
        <p:txBody>
          <a:bodyPr/>
          <a:lstStyle/>
          <a:p>
            <a:fld id="{01085783-861F-48F4-AC84-F83FEA76A205}" type="datetimeFigureOut">
              <a:rPr lang="uk-UA" smtClean="0"/>
              <a:t>24.03.2020</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EBED00F6-D5AE-42E8-B30E-00055C29261A}" type="slidenum">
              <a:rPr lang="uk-UA" smtClean="0"/>
              <a:t>‹№›</a:t>
            </a:fld>
            <a:endParaRPr lang="uk-UA"/>
          </a:p>
        </p:txBody>
      </p:sp>
    </p:spTree>
    <p:extLst>
      <p:ext uri="{BB962C8B-B14F-4D97-AF65-F5344CB8AC3E}">
        <p14:creationId xmlns:p14="http://schemas.microsoft.com/office/powerpoint/2010/main" val="2871065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колонки з малюнками">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uk-UA" smtClean="0"/>
              <a:t>Зразок заголовка</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smtClean="0"/>
              <a:t>Клацніть піктограму, щоб додати зображення</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smtClean="0"/>
              <a:t>Клацніть піктограму, щоб додати зображення</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smtClean="0"/>
              <a:t>Клацніть піктограму, щоб додати зображення</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sp>
        <p:nvSpPr>
          <p:cNvPr id="3" name="Date Placeholder 2"/>
          <p:cNvSpPr>
            <a:spLocks noGrp="1"/>
          </p:cNvSpPr>
          <p:nvPr>
            <p:ph type="dt" sz="half" idx="10"/>
          </p:nvPr>
        </p:nvSpPr>
        <p:spPr/>
        <p:txBody>
          <a:bodyPr/>
          <a:lstStyle/>
          <a:p>
            <a:fld id="{01085783-861F-48F4-AC84-F83FEA76A205}" type="datetimeFigureOut">
              <a:rPr lang="uk-UA" smtClean="0"/>
              <a:t>24.03.2020</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EBED00F6-D5AE-42E8-B30E-00055C29261A}" type="slidenum">
              <a:rPr lang="uk-UA" smtClean="0"/>
              <a:t>‹№›</a:t>
            </a:fld>
            <a:endParaRPr lang="uk-UA"/>
          </a:p>
        </p:txBody>
      </p:sp>
    </p:spTree>
    <p:extLst>
      <p:ext uri="{BB962C8B-B14F-4D97-AF65-F5344CB8AC3E}">
        <p14:creationId xmlns:p14="http://schemas.microsoft.com/office/powerpoint/2010/main" val="31443097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dirty="0"/>
          </a:p>
        </p:txBody>
      </p:sp>
      <p:sp>
        <p:nvSpPr>
          <p:cNvPr id="3" name="Vertical Text Placeholder 2"/>
          <p:cNvSpPr>
            <a:spLocks noGrp="1"/>
          </p:cNvSpPr>
          <p:nvPr>
            <p:ph type="body" orient="vert" idx="1"/>
          </p:nvPr>
        </p:nvSpPr>
        <p:spPr/>
        <p:txBody>
          <a:bodyPr vert="eaVert"/>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10"/>
          </p:nvPr>
        </p:nvSpPr>
        <p:spPr/>
        <p:txBody>
          <a:bodyPr/>
          <a:lstStyle/>
          <a:p>
            <a:fld id="{01085783-861F-48F4-AC84-F83FEA76A205}" type="datetimeFigureOut">
              <a:rPr lang="uk-UA" smtClean="0"/>
              <a:t>24.03.2020</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BED00F6-D5AE-42E8-B30E-00055C29261A}" type="slidenum">
              <a:rPr lang="uk-UA" smtClean="0"/>
              <a:t>‹№›</a:t>
            </a:fld>
            <a:endParaRPr lang="uk-UA"/>
          </a:p>
        </p:txBody>
      </p:sp>
    </p:spTree>
    <p:extLst>
      <p:ext uri="{BB962C8B-B14F-4D97-AF65-F5344CB8AC3E}">
        <p14:creationId xmlns:p14="http://schemas.microsoft.com/office/powerpoint/2010/main" val="24899977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uk-UA" smtClean="0"/>
              <a:t>Зразок заголовка</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10"/>
          </p:nvPr>
        </p:nvSpPr>
        <p:spPr/>
        <p:txBody>
          <a:bodyPr/>
          <a:lstStyle/>
          <a:p>
            <a:fld id="{01085783-861F-48F4-AC84-F83FEA76A205}" type="datetimeFigureOut">
              <a:rPr lang="uk-UA" smtClean="0"/>
              <a:t>24.03.2020</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BED00F6-D5AE-42E8-B30E-00055C29261A}" type="slidenum">
              <a:rPr lang="uk-UA" smtClean="0"/>
              <a:t>‹№›</a:t>
            </a:fld>
            <a:endParaRPr lang="uk-UA"/>
          </a:p>
        </p:txBody>
      </p:sp>
    </p:spTree>
    <p:extLst>
      <p:ext uri="{BB962C8B-B14F-4D97-AF65-F5344CB8AC3E}">
        <p14:creationId xmlns:p14="http://schemas.microsoft.com/office/powerpoint/2010/main" val="2405058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smtClean="0"/>
              <a:t>Зразок заголовка</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01085783-861F-48F4-AC84-F83FEA76A205}" type="datetimeFigureOut">
              <a:rPr lang="uk-UA" smtClean="0"/>
              <a:t>24.03.2020</a:t>
            </a:fld>
            <a:endParaRPr lang="uk-U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uk-U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EBED00F6-D5AE-42E8-B30E-00055C29261A}" type="slidenum">
              <a:rPr lang="uk-UA" smtClean="0"/>
              <a:t>‹№›</a:t>
            </a:fld>
            <a:endParaRPr lang="uk-UA"/>
          </a:p>
        </p:txBody>
      </p:sp>
    </p:spTree>
    <p:extLst>
      <p:ext uri="{BB962C8B-B14F-4D97-AF65-F5344CB8AC3E}">
        <p14:creationId xmlns:p14="http://schemas.microsoft.com/office/powerpoint/2010/main" val="2252901842"/>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13000"/>
                  <a:lumOff val="87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47799" y="446208"/>
            <a:ext cx="9339263" cy="3397129"/>
          </a:xfrm>
        </p:spPr>
        <p:txBody>
          <a:bodyPr>
            <a:normAutofit/>
          </a:bodyPr>
          <a:lstStyle/>
          <a:p>
            <a:pPr algn="l"/>
            <a:r>
              <a:rPr lang="uk-UA" sz="4800" dirty="0" smtClean="0">
                <a:latin typeface="Times New Roman" panose="02020603050405020304" pitchFamily="18" charset="0"/>
                <a:cs typeface="Times New Roman" panose="02020603050405020304" pitchFamily="18" charset="0"/>
              </a:rPr>
              <a:t>Теплова дія струму. </a:t>
            </a:r>
            <a:br>
              <a:rPr lang="uk-UA" sz="4800" dirty="0" smtClean="0">
                <a:latin typeface="Times New Roman" panose="02020603050405020304" pitchFamily="18" charset="0"/>
                <a:cs typeface="Times New Roman" panose="02020603050405020304" pitchFamily="18" charset="0"/>
              </a:rPr>
            </a:br>
            <a:r>
              <a:rPr lang="uk-UA" sz="4800" dirty="0" smtClean="0">
                <a:latin typeface="Times New Roman" panose="02020603050405020304" pitchFamily="18" charset="0"/>
                <a:cs typeface="Times New Roman" panose="02020603050405020304" pitchFamily="18" charset="0"/>
              </a:rPr>
              <a:t>Закон Джоуля –Ленца.</a:t>
            </a:r>
            <a:br>
              <a:rPr lang="uk-UA" sz="4800" dirty="0" smtClean="0">
                <a:latin typeface="Times New Roman" panose="02020603050405020304" pitchFamily="18" charset="0"/>
                <a:cs typeface="Times New Roman" panose="02020603050405020304" pitchFamily="18" charset="0"/>
              </a:rPr>
            </a:br>
            <a:r>
              <a:rPr lang="uk-UA" sz="4800" dirty="0" smtClean="0">
                <a:latin typeface="Times New Roman" panose="02020603050405020304" pitchFamily="18" charset="0"/>
                <a:cs typeface="Times New Roman" panose="02020603050405020304" pitchFamily="18" charset="0"/>
              </a:rPr>
              <a:t>Електричні нагрівальні пристрої. </a:t>
            </a:r>
            <a:br>
              <a:rPr lang="uk-UA" sz="4800" dirty="0" smtClean="0">
                <a:latin typeface="Times New Roman" panose="02020603050405020304" pitchFamily="18" charset="0"/>
                <a:cs typeface="Times New Roman" panose="02020603050405020304" pitchFamily="18" charset="0"/>
              </a:rPr>
            </a:br>
            <a:r>
              <a:rPr lang="uk-UA" sz="4800" dirty="0" smtClean="0">
                <a:latin typeface="Times New Roman" panose="02020603050405020304" pitchFamily="18" charset="0"/>
                <a:cs typeface="Times New Roman" panose="02020603050405020304" pitchFamily="18" charset="0"/>
              </a:rPr>
              <a:t>Запобіжники</a:t>
            </a:r>
            <a:endParaRPr lang="uk-UA" sz="4800" dirty="0">
              <a:latin typeface="Times New Roman" panose="02020603050405020304" pitchFamily="18" charset="0"/>
              <a:cs typeface="Times New Roman" panose="02020603050405020304" pitchFamily="18" charset="0"/>
            </a:endParaRPr>
          </a:p>
        </p:txBody>
      </p:sp>
      <p:sp>
        <p:nvSpPr>
          <p:cNvPr id="3" name="Підзаголовок 2"/>
          <p:cNvSpPr>
            <a:spLocks noGrp="1"/>
          </p:cNvSpPr>
          <p:nvPr>
            <p:ph type="subTitle" idx="1"/>
          </p:nvPr>
        </p:nvSpPr>
        <p:spPr>
          <a:xfrm>
            <a:off x="1780308" y="5728505"/>
            <a:ext cx="9144000" cy="754025"/>
          </a:xfrm>
        </p:spPr>
        <p:txBody>
          <a:bodyPr/>
          <a:lstStyle/>
          <a:p>
            <a:r>
              <a:rPr lang="uk-UA" dirty="0" smtClean="0"/>
              <a:t>Вчитель: </a:t>
            </a:r>
            <a:r>
              <a:rPr lang="uk-UA" dirty="0" err="1" smtClean="0"/>
              <a:t>Курчинська</a:t>
            </a:r>
            <a:r>
              <a:rPr lang="uk-UA" dirty="0" smtClean="0"/>
              <a:t> Д.В.</a:t>
            </a:r>
            <a:endParaRPr lang="uk-UA" dirty="0"/>
          </a:p>
        </p:txBody>
      </p:sp>
    </p:spTree>
    <p:extLst>
      <p:ext uri="{BB962C8B-B14F-4D97-AF65-F5344CB8AC3E}">
        <p14:creationId xmlns:p14="http://schemas.microsoft.com/office/powerpoint/2010/main" val="211245591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8138" y="2057401"/>
            <a:ext cx="7905750" cy="1462087"/>
          </a:xfrm>
        </p:spPr>
        <p:txBody>
          <a:bodyPr>
            <a:noAutofit/>
          </a:bodyPr>
          <a:lstStyle/>
          <a:p>
            <a:r>
              <a:rPr lang="uk-UA" sz="3600" dirty="0">
                <a:latin typeface="Times New Roman" panose="02020603050405020304" pitchFamily="18" charset="0"/>
                <a:cs typeface="Times New Roman" panose="02020603050405020304" pitchFamily="18" charset="0"/>
              </a:rPr>
              <a:t>Кожний з вас зустрічався з явищем нагрівання електричних приладів під час їх роботи. Завдяки тепловій дії нагріваються праска та інші електронагрівальні прилади. Але під час роботи деяких приладів їх нагрівання майже не спостерігається. </a:t>
            </a:r>
            <a:r>
              <a:rPr lang="uk-UA" sz="3600" dirty="0" smtClean="0">
                <a:latin typeface="Times New Roman" panose="02020603050405020304" pitchFamily="18" charset="0"/>
                <a:cs typeface="Times New Roman" panose="02020603050405020304" pitchFamily="18" charset="0"/>
              </a:rPr>
              <a:t>Перед нами </a:t>
            </a:r>
            <a:r>
              <a:rPr lang="uk-UA" sz="3600" dirty="0">
                <a:latin typeface="Times New Roman" panose="02020603050405020304" pitchFamily="18" charset="0"/>
                <a:cs typeface="Times New Roman" panose="02020603050405020304" pitchFamily="18" charset="0"/>
              </a:rPr>
              <a:t>постає завдання – дізнатися від чого залежить теплова дія електричного струму.</a:t>
            </a: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6452" y="142875"/>
            <a:ext cx="3519736" cy="3148719"/>
          </a:xfrm>
          <a:prstGeom prst="rect">
            <a:avLst/>
          </a:prstGeom>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5116" y="3048706"/>
            <a:ext cx="2982407" cy="3566406"/>
          </a:xfrm>
          <a:prstGeom prst="rect">
            <a:avLst/>
          </a:prstGeom>
        </p:spPr>
      </p:pic>
    </p:spTree>
    <p:extLst>
      <p:ext uri="{BB962C8B-B14F-4D97-AF65-F5344CB8AC3E}">
        <p14:creationId xmlns:p14="http://schemas.microsoft.com/office/powerpoint/2010/main" val="338998672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0577" y="3228976"/>
            <a:ext cx="6091238" cy="276226"/>
          </a:xfrm>
        </p:spPr>
        <p:txBody>
          <a:bodyPr>
            <a:noAutofit/>
          </a:bodyPr>
          <a:lstStyle/>
          <a:p>
            <a:r>
              <a:rPr lang="ru-RU" sz="2800" dirty="0" err="1">
                <a:solidFill>
                  <a:schemeClr val="accent2">
                    <a:lumMod val="40000"/>
                    <a:lumOff val="60000"/>
                  </a:schemeClr>
                </a:solidFill>
              </a:rPr>
              <a:t>Що</a:t>
            </a:r>
            <a:r>
              <a:rPr lang="ru-RU" sz="2800" dirty="0">
                <a:solidFill>
                  <a:schemeClr val="accent2">
                    <a:lumMod val="40000"/>
                    <a:lumOff val="60000"/>
                  </a:schemeClr>
                </a:solidFill>
              </a:rPr>
              <a:t> </a:t>
            </a:r>
            <a:r>
              <a:rPr lang="ru-RU" sz="2800" dirty="0" err="1">
                <a:solidFill>
                  <a:schemeClr val="accent2">
                    <a:lumMod val="40000"/>
                    <a:lumOff val="60000"/>
                  </a:schemeClr>
                </a:solidFill>
              </a:rPr>
              <a:t>спричиняє</a:t>
            </a:r>
            <a:r>
              <a:rPr lang="ru-RU" sz="2800" dirty="0">
                <a:solidFill>
                  <a:schemeClr val="accent2">
                    <a:lumMod val="40000"/>
                    <a:lumOff val="60000"/>
                  </a:schemeClr>
                </a:solidFill>
              </a:rPr>
              <a:t> </a:t>
            </a:r>
            <a:r>
              <a:rPr lang="ru-RU" sz="2800" dirty="0" err="1">
                <a:solidFill>
                  <a:schemeClr val="accent2">
                    <a:lumMod val="40000"/>
                    <a:lumOff val="60000"/>
                  </a:schemeClr>
                </a:solidFill>
              </a:rPr>
              <a:t>нагрівання</a:t>
            </a:r>
            <a:r>
              <a:rPr lang="ru-RU" sz="2800" dirty="0">
                <a:solidFill>
                  <a:schemeClr val="accent2">
                    <a:lumMod val="40000"/>
                    <a:lumOff val="60000"/>
                  </a:schemeClr>
                </a:solidFill>
              </a:rPr>
              <a:t> </a:t>
            </a:r>
            <a:r>
              <a:rPr lang="ru-RU" sz="2800" dirty="0" err="1">
                <a:solidFill>
                  <a:schemeClr val="accent2">
                    <a:lumMod val="40000"/>
                    <a:lumOff val="60000"/>
                  </a:schemeClr>
                </a:solidFill>
              </a:rPr>
              <a:t>провідника</a:t>
            </a:r>
            <a:r>
              <a:rPr lang="ru-RU" sz="2800" dirty="0">
                <a:solidFill>
                  <a:schemeClr val="accent2">
                    <a:lumMod val="40000"/>
                    <a:lumOff val="60000"/>
                  </a:schemeClr>
                </a:solidFill>
              </a:rPr>
              <a:t>, </a:t>
            </a:r>
            <a:r>
              <a:rPr lang="ru-RU" sz="2800" dirty="0" err="1">
                <a:solidFill>
                  <a:schemeClr val="accent2">
                    <a:lumMod val="40000"/>
                    <a:lumOff val="60000"/>
                  </a:schemeClr>
                </a:solidFill>
              </a:rPr>
              <a:t>чому</a:t>
            </a:r>
            <a:r>
              <a:rPr lang="ru-RU" sz="2800" dirty="0">
                <a:solidFill>
                  <a:schemeClr val="accent2">
                    <a:lumMod val="40000"/>
                    <a:lumOff val="60000"/>
                  </a:schemeClr>
                </a:solidFill>
              </a:rPr>
              <a:t> </a:t>
            </a:r>
            <a:r>
              <a:rPr lang="ru-RU" sz="2800" dirty="0" err="1">
                <a:solidFill>
                  <a:schemeClr val="accent2">
                    <a:lumMod val="40000"/>
                    <a:lumOff val="60000"/>
                  </a:schemeClr>
                </a:solidFill>
              </a:rPr>
              <a:t>саме</a:t>
            </a:r>
            <a:r>
              <a:rPr lang="ru-RU" sz="2800" dirty="0">
                <a:solidFill>
                  <a:schemeClr val="accent2">
                    <a:lumMod val="40000"/>
                    <a:lumOff val="60000"/>
                  </a:schemeClr>
                </a:solidFill>
              </a:rPr>
              <a:t> </a:t>
            </a:r>
            <a:r>
              <a:rPr lang="ru-RU" sz="2800" dirty="0" err="1">
                <a:solidFill>
                  <a:schemeClr val="accent2">
                    <a:lumMod val="40000"/>
                    <a:lumOff val="60000"/>
                  </a:schemeClr>
                </a:solidFill>
              </a:rPr>
              <a:t>виникає</a:t>
            </a:r>
            <a:r>
              <a:rPr lang="ru-RU" sz="2800" dirty="0">
                <a:solidFill>
                  <a:schemeClr val="accent2">
                    <a:lumMod val="40000"/>
                    <a:lumOff val="60000"/>
                  </a:schemeClr>
                </a:solidFill>
              </a:rPr>
              <a:t> </a:t>
            </a:r>
            <a:r>
              <a:rPr lang="ru-RU" sz="2800" dirty="0" err="1">
                <a:solidFill>
                  <a:schemeClr val="accent2">
                    <a:lumMod val="40000"/>
                    <a:lumOff val="60000"/>
                  </a:schemeClr>
                </a:solidFill>
              </a:rPr>
              <a:t>теплова</a:t>
            </a:r>
            <a:r>
              <a:rPr lang="ru-RU" sz="2800" dirty="0">
                <a:solidFill>
                  <a:schemeClr val="accent2">
                    <a:lumMod val="40000"/>
                    <a:lumOff val="60000"/>
                  </a:schemeClr>
                </a:solidFill>
              </a:rPr>
              <a:t> </a:t>
            </a:r>
            <a:r>
              <a:rPr lang="ru-RU" sz="2800" dirty="0" err="1">
                <a:solidFill>
                  <a:schemeClr val="accent2">
                    <a:lumMod val="40000"/>
                    <a:lumOff val="60000"/>
                  </a:schemeClr>
                </a:solidFill>
              </a:rPr>
              <a:t>дія</a:t>
            </a:r>
            <a:r>
              <a:rPr lang="ru-RU" sz="2800" dirty="0">
                <a:solidFill>
                  <a:schemeClr val="accent2">
                    <a:lumMod val="40000"/>
                    <a:lumOff val="60000"/>
                  </a:schemeClr>
                </a:solidFill>
              </a:rPr>
              <a:t> струму? </a:t>
            </a:r>
            <a:r>
              <a:rPr lang="uk-UA" sz="2800" dirty="0" smtClean="0">
                <a:solidFill>
                  <a:schemeClr val="accent2">
                    <a:lumMod val="40000"/>
                    <a:lumOff val="60000"/>
                  </a:schemeClr>
                </a:solidFill>
                <a:latin typeface="Times New Roman" panose="02020603050405020304" pitchFamily="18" charset="0"/>
                <a:cs typeface="Times New Roman" panose="02020603050405020304" pitchFamily="18" charset="0"/>
              </a:rPr>
              <a:t/>
            </a:r>
            <a:br>
              <a:rPr lang="uk-UA" sz="2800" dirty="0" smtClean="0">
                <a:solidFill>
                  <a:schemeClr val="accent2">
                    <a:lumMod val="40000"/>
                    <a:lumOff val="60000"/>
                  </a:schemeClr>
                </a:solidFill>
                <a:latin typeface="Times New Roman" panose="02020603050405020304" pitchFamily="18" charset="0"/>
                <a:cs typeface="Times New Roman" panose="02020603050405020304" pitchFamily="18" charset="0"/>
              </a:rPr>
            </a:br>
            <a:r>
              <a:rPr lang="uk-UA" sz="2800" dirty="0" smtClean="0">
                <a:latin typeface="Times New Roman" panose="02020603050405020304" pitchFamily="18" charset="0"/>
                <a:cs typeface="Times New Roman" panose="02020603050405020304" pitchFamily="18" charset="0"/>
              </a:rPr>
              <a:t>Рухаючись </a:t>
            </a:r>
            <a:r>
              <a:rPr lang="uk-UA" sz="2800" dirty="0">
                <a:latin typeface="Times New Roman" panose="02020603050405020304" pitchFamily="18" charset="0"/>
                <a:cs typeface="Times New Roman" panose="02020603050405020304" pitchFamily="18" charset="0"/>
              </a:rPr>
              <a:t>в будь-якому провіднику, електричний струм передає йому якусь енергію, через що провідник нагрівається. Енергетична передача здійснюється на рівні молекул: в результаті взаємодії електронів струму з іонами або атомами провідника частина енергії залишається у останнього. Теплова дія струму призводить до більш швидкого руху частинок провідника. тоді його внутрішня енергія зростає і трансформується в теплову.</a:t>
            </a: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1815" y="957263"/>
            <a:ext cx="5613024" cy="4543426"/>
          </a:xfrm>
          <a:prstGeom prst="rect">
            <a:avLst/>
          </a:prstGeom>
        </p:spPr>
      </p:pic>
    </p:spTree>
    <p:extLst>
      <p:ext uri="{BB962C8B-B14F-4D97-AF65-F5344CB8AC3E}">
        <p14:creationId xmlns:p14="http://schemas.microsoft.com/office/powerpoint/2010/main" val="202702946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6701" y="2986088"/>
            <a:ext cx="5862637" cy="733425"/>
          </a:xfrm>
        </p:spPr>
        <p:txBody>
          <a:bodyPr>
            <a:noAutofit/>
          </a:bodyPr>
          <a:lstStyle/>
          <a:p>
            <a:r>
              <a:rPr lang="uk-UA" sz="3200" dirty="0" smtClean="0">
                <a:solidFill>
                  <a:schemeClr val="accent2">
                    <a:lumMod val="40000"/>
                    <a:lumOff val="60000"/>
                  </a:schemeClr>
                </a:solidFill>
                <a:latin typeface="Times New Roman" panose="02020603050405020304" pitchFamily="18" charset="0"/>
                <a:cs typeface="Times New Roman" panose="02020603050405020304" pitchFamily="18" charset="0"/>
              </a:rPr>
              <a:t>Історія </a:t>
            </a:r>
            <a:r>
              <a:rPr lang="uk-UA" sz="3200" dirty="0" smtClean="0">
                <a:latin typeface="Times New Roman" panose="02020603050405020304" pitchFamily="18" charset="0"/>
                <a:cs typeface="Times New Roman" panose="02020603050405020304" pitchFamily="18" charset="0"/>
              </a:rPr>
              <a:t/>
            </a:r>
            <a:br>
              <a:rPr lang="uk-UA" sz="3200" dirty="0" smtClean="0">
                <a:latin typeface="Times New Roman" panose="02020603050405020304" pitchFamily="18" charset="0"/>
                <a:cs typeface="Times New Roman" panose="02020603050405020304" pitchFamily="18" charset="0"/>
              </a:rPr>
            </a:br>
            <a:r>
              <a:rPr lang="uk-UA" sz="3200" dirty="0" smtClean="0">
                <a:latin typeface="Times New Roman" panose="02020603050405020304" pitchFamily="18" charset="0"/>
                <a:cs typeface="Times New Roman" panose="02020603050405020304" pitchFamily="18" charset="0"/>
              </a:rPr>
              <a:t>Залежність </a:t>
            </a:r>
            <a:r>
              <a:rPr lang="uk-UA" sz="3200" dirty="0">
                <a:latin typeface="Times New Roman" panose="02020603050405020304" pitchFamily="18" charset="0"/>
                <a:cs typeface="Times New Roman" panose="02020603050405020304" pitchFamily="18" charset="0"/>
              </a:rPr>
              <a:t>кількості теплоти, що виділяється, від сили струму вивчали англійський фізик Джеймс Джоуль і російський фізик Емілій Ленц. Вони пропускали струм по спіралі, вміщеній в калориметр з водою. Через деякий час вода нагрівалася. По її температурі легко було обчислити кількість теплоти, що виділилася. З проведених дослідів практично одночасно Джоуль і Ленц дійшли </a:t>
            </a:r>
            <a:r>
              <a:rPr lang="uk-UA" sz="3200" dirty="0" smtClean="0">
                <a:latin typeface="Times New Roman" panose="02020603050405020304" pitchFamily="18" charset="0"/>
                <a:cs typeface="Times New Roman" panose="02020603050405020304" pitchFamily="18" charset="0"/>
              </a:rPr>
              <a:t>висновку.</a:t>
            </a:r>
            <a:endParaRPr lang="uk-UA" sz="3200"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6810" y="1431266"/>
            <a:ext cx="5028928" cy="3843067"/>
          </a:xfrm>
          <a:prstGeom prst="rect">
            <a:avLst/>
          </a:prstGeom>
        </p:spPr>
      </p:pic>
    </p:spTree>
    <p:extLst>
      <p:ext uri="{BB962C8B-B14F-4D97-AF65-F5344CB8AC3E}">
        <p14:creationId xmlns:p14="http://schemas.microsoft.com/office/powerpoint/2010/main" val="252997003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Заголовок 1"/>
              <p:cNvSpPr>
                <a:spLocks noGrp="1"/>
              </p:cNvSpPr>
              <p:nvPr>
                <p:ph type="title"/>
              </p:nvPr>
            </p:nvSpPr>
            <p:spPr>
              <a:xfrm>
                <a:off x="595313" y="2765426"/>
                <a:ext cx="10515600" cy="1325563"/>
              </a:xfrm>
            </p:spPr>
            <p:txBody>
              <a:bodyPr>
                <a:normAutofit fontScale="90000"/>
              </a:bodyPr>
              <a:lstStyle/>
              <a:p>
                <a:r>
                  <a:rPr lang="ru-RU" dirty="0" smtClean="0">
                    <a:solidFill>
                      <a:schemeClr val="accent2">
                        <a:lumMod val="40000"/>
                        <a:lumOff val="60000"/>
                      </a:schemeClr>
                    </a:solidFill>
                    <a:latin typeface="Times New Roman" panose="02020603050405020304" pitchFamily="18" charset="0"/>
                    <a:cs typeface="Times New Roman" panose="02020603050405020304" pitchFamily="18" charset="0"/>
                  </a:rPr>
                  <a:t>Закон </a:t>
                </a:r>
                <a:r>
                  <a:rPr lang="ru-RU" dirty="0">
                    <a:solidFill>
                      <a:schemeClr val="accent2">
                        <a:lumMod val="40000"/>
                        <a:lumOff val="60000"/>
                      </a:schemeClr>
                    </a:solidFill>
                    <a:latin typeface="Times New Roman" panose="02020603050405020304" pitchFamily="18" charset="0"/>
                    <a:cs typeface="Times New Roman" panose="02020603050405020304" pitchFamily="18" charset="0"/>
                  </a:rPr>
                  <a:t>Джоуля — Ленца:</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err="1">
                    <a:latin typeface="Times New Roman" panose="02020603050405020304" pitchFamily="18" charset="0"/>
                    <a:cs typeface="Times New Roman" panose="02020603050405020304" pitchFamily="18" charset="0"/>
                  </a:rPr>
                  <a:t>Кількість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теплоти</a:t>
                </a:r>
                <a:r>
                  <a:rPr lang="ru-RU" dirty="0">
                    <a:latin typeface="Times New Roman" panose="02020603050405020304" pitchFamily="18" charset="0"/>
                    <a:cs typeface="Times New Roman" panose="02020603050405020304" pitchFamily="18" charset="0"/>
                  </a:rPr>
                  <a:t>, яка </a:t>
                </a:r>
                <a:r>
                  <a:rPr lang="ru-RU" dirty="0" err="1">
                    <a:latin typeface="Times New Roman" panose="02020603050405020304" pitchFamily="18" charset="0"/>
                    <a:cs typeface="Times New Roman" panose="02020603050405020304" pitchFamily="18" charset="0"/>
                  </a:rPr>
                  <a:t>виділяється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під</a:t>
                </a:r>
                <a:r>
                  <a:rPr lang="ru-RU" dirty="0">
                    <a:latin typeface="Times New Roman" panose="02020603050405020304" pitchFamily="18" charset="0"/>
                    <a:cs typeface="Times New Roman" panose="02020603050405020304" pitchFamily="18" charset="0"/>
                  </a:rPr>
                  <a:t> час </a:t>
                </a:r>
                <a:r>
                  <a:rPr lang="ru-RU" dirty="0" err="1">
                    <a:latin typeface="Times New Roman" panose="02020603050405020304" pitchFamily="18" charset="0"/>
                    <a:cs typeface="Times New Roman" panose="02020603050405020304" pitchFamily="18" charset="0"/>
                  </a:rPr>
                  <a:t>проходження</a:t>
                </a:r>
                <a:r>
                  <a:rPr lang="ru-RU" dirty="0">
                    <a:latin typeface="Times New Roman" panose="02020603050405020304" pitchFamily="18" charset="0"/>
                    <a:cs typeface="Times New Roman" panose="02020603050405020304" pitchFamily="18" charset="0"/>
                  </a:rPr>
                  <a:t> струму в </a:t>
                </a:r>
                <a:r>
                  <a:rPr lang="ru-RU" dirty="0" err="1">
                    <a:latin typeface="Times New Roman" panose="02020603050405020304" pitchFamily="18" charset="0"/>
                    <a:cs typeface="Times New Roman" panose="02020603050405020304" pitchFamily="18" charset="0"/>
                  </a:rPr>
                  <a:t>провіднику</a:t>
                </a:r>
                <a:r>
                  <a:rPr lang="ru-RU" dirty="0">
                    <a:latin typeface="Times New Roman" panose="02020603050405020304" pitchFamily="18" charset="0"/>
                    <a:cs typeface="Times New Roman" panose="02020603050405020304" pitchFamily="18" charset="0"/>
                  </a:rPr>
                  <a:t>, прямо </a:t>
                </a:r>
                <a:r>
                  <a:rPr lang="ru-RU" dirty="0" err="1">
                    <a:latin typeface="Times New Roman" panose="02020603050405020304" pitchFamily="18" charset="0"/>
                    <a:cs typeface="Times New Roman" panose="02020603050405020304" pitchFamily="18" charset="0"/>
                  </a:rPr>
                  <a:t>пропорційна</a:t>
                </a:r>
                <a:r>
                  <a:rPr lang="ru-RU" dirty="0">
                    <a:latin typeface="Times New Roman" panose="02020603050405020304" pitchFamily="18" charset="0"/>
                    <a:cs typeface="Times New Roman" panose="02020603050405020304" pitchFamily="18" charset="0"/>
                  </a:rPr>
                  <a:t> квадрату </a:t>
                </a:r>
                <a:r>
                  <a:rPr lang="ru-RU" dirty="0" err="1">
                    <a:latin typeface="Times New Roman" panose="02020603050405020304" pitchFamily="18" charset="0"/>
                    <a:cs typeface="Times New Roman" panose="02020603050405020304" pitchFamily="18" charset="0"/>
                  </a:rPr>
                  <a:t>сили</a:t>
                </a:r>
                <a:r>
                  <a:rPr lang="ru-RU" dirty="0">
                    <a:latin typeface="Times New Roman" panose="02020603050405020304" pitchFamily="18" charset="0"/>
                    <a:cs typeface="Times New Roman" panose="02020603050405020304" pitchFamily="18" charset="0"/>
                  </a:rPr>
                  <a:t> струму, опору </a:t>
                </a:r>
                <a:r>
                  <a:rPr lang="ru-RU" dirty="0" err="1">
                    <a:latin typeface="Times New Roman" panose="02020603050405020304" pitchFamily="18" charset="0"/>
                    <a:cs typeface="Times New Roman" panose="02020603050405020304" pitchFamily="18" charset="0"/>
                  </a:rPr>
                  <a:t>провідника</a:t>
                </a:r>
                <a:r>
                  <a:rPr lang="ru-RU" dirty="0">
                    <a:latin typeface="Times New Roman" panose="02020603050405020304" pitchFamily="18" charset="0"/>
                    <a:cs typeface="Times New Roman" panose="02020603050405020304" pitchFamily="18" charset="0"/>
                  </a:rPr>
                  <a:t> й часу </a:t>
                </a:r>
                <a:r>
                  <a:rPr lang="ru-RU" dirty="0" err="1">
                    <a:latin typeface="Times New Roman" panose="02020603050405020304" pitchFamily="18" charset="0"/>
                    <a:cs typeface="Times New Roman" panose="02020603050405020304" pitchFamily="18" charset="0"/>
                  </a:rPr>
                  <a:t>проходження</a:t>
                </a:r>
                <a:r>
                  <a:rPr lang="ru-RU" dirty="0">
                    <a:latin typeface="Times New Roman" panose="02020603050405020304" pitchFamily="18" charset="0"/>
                    <a:cs typeface="Times New Roman" panose="02020603050405020304" pitchFamily="18" charset="0"/>
                  </a:rPr>
                  <a:t> струму</a:t>
                </a:r>
                <a:r>
                  <a:rPr lang="ru-RU" dirty="0" smtClean="0">
                    <a:latin typeface="Times New Roman" panose="02020603050405020304" pitchFamily="18" charset="0"/>
                    <a:cs typeface="Times New Roman" panose="02020603050405020304" pitchFamily="18" charset="0"/>
                  </a:rPr>
                  <a:t>:</a:t>
                </a:r>
                <a:r>
                  <a:rPr lang="ru-RU" dirty="0" smtClean="0"/>
                  <a:t/>
                </a:r>
                <a:br>
                  <a:rPr lang="ru-RU" dirty="0" smtClean="0"/>
                </a:br>
                <a:r>
                  <a:rPr lang="en-US" b="1" dirty="0" smtClean="0">
                    <a:solidFill>
                      <a:schemeClr val="accent2">
                        <a:lumMod val="40000"/>
                        <a:lumOff val="60000"/>
                      </a:schemeClr>
                    </a:solidFill>
                  </a:rPr>
                  <a:t>                              </a:t>
                </a:r>
                <a:r>
                  <a:rPr lang="uk-UA" b="1" dirty="0" smtClean="0">
                    <a:solidFill>
                      <a:schemeClr val="accent2">
                        <a:lumMod val="40000"/>
                        <a:lumOff val="60000"/>
                      </a:schemeClr>
                    </a:solidFill>
                  </a:rPr>
                  <a:t>𝑄 </a:t>
                </a:r>
                <a:r>
                  <a:rPr lang="uk-UA" b="1" dirty="0">
                    <a:solidFill>
                      <a:schemeClr val="accent2">
                        <a:lumMod val="40000"/>
                        <a:lumOff val="60000"/>
                      </a:schemeClr>
                    </a:solidFill>
                  </a:rPr>
                  <a:t>= </a:t>
                </a:r>
                <a14:m>
                  <m:oMath xmlns:m="http://schemas.openxmlformats.org/officeDocument/2006/math">
                    <m:sSup>
                      <m:sSupPr>
                        <m:ctrlPr>
                          <a:rPr lang="uk-UA" b="1" i="1" smtClean="0">
                            <a:solidFill>
                              <a:schemeClr val="accent2">
                                <a:lumMod val="40000"/>
                                <a:lumOff val="60000"/>
                              </a:schemeClr>
                            </a:solidFill>
                            <a:latin typeface="Cambria Math" panose="02040503050406030204" pitchFamily="18" charset="0"/>
                          </a:rPr>
                        </m:ctrlPr>
                      </m:sSupPr>
                      <m:e>
                        <m:r>
                          <a:rPr lang="en-US" b="1" i="1" smtClean="0">
                            <a:solidFill>
                              <a:schemeClr val="accent2">
                                <a:lumMod val="40000"/>
                                <a:lumOff val="60000"/>
                              </a:schemeClr>
                            </a:solidFill>
                            <a:latin typeface="Cambria Math" panose="02040503050406030204" pitchFamily="18" charset="0"/>
                          </a:rPr>
                          <m:t>𝑰</m:t>
                        </m:r>
                      </m:e>
                      <m:sup>
                        <m:r>
                          <a:rPr lang="en-US" b="1" i="1" smtClean="0">
                            <a:solidFill>
                              <a:schemeClr val="accent2">
                                <a:lumMod val="40000"/>
                                <a:lumOff val="60000"/>
                              </a:schemeClr>
                            </a:solidFill>
                            <a:latin typeface="Cambria Math" panose="02040503050406030204" pitchFamily="18" charset="0"/>
                          </a:rPr>
                          <m:t>𝟐</m:t>
                        </m:r>
                      </m:sup>
                    </m:sSup>
                    <m:r>
                      <a:rPr lang="en-US" b="1" i="1" smtClean="0">
                        <a:solidFill>
                          <a:schemeClr val="accent2">
                            <a:lumMod val="40000"/>
                            <a:lumOff val="60000"/>
                          </a:schemeClr>
                        </a:solidFill>
                        <a:latin typeface="Cambria Math" panose="02040503050406030204" pitchFamily="18" charset="0"/>
                      </a:rPr>
                      <m:t>𝑹𝒕</m:t>
                    </m:r>
                  </m:oMath>
                </a14:m>
                <a:r>
                  <a:rPr lang="en-US" b="1" dirty="0" smtClean="0">
                    <a:solidFill>
                      <a:schemeClr val="accent2">
                        <a:lumMod val="40000"/>
                        <a:lumOff val="60000"/>
                      </a:schemeClr>
                    </a:solidFill>
                  </a:rPr>
                  <a:t/>
                </a:r>
                <a:br>
                  <a:rPr lang="en-US" b="1" dirty="0" smtClean="0">
                    <a:solidFill>
                      <a:schemeClr val="accent2">
                        <a:lumMod val="40000"/>
                        <a:lumOff val="60000"/>
                      </a:schemeClr>
                    </a:solidFill>
                  </a:rPr>
                </a:br>
                <a:r>
                  <a:rPr lang="ru-RU" sz="3100" dirty="0">
                    <a:latin typeface="Times New Roman" panose="02020603050405020304" pitchFamily="18" charset="0"/>
                    <a:cs typeface="Times New Roman" panose="02020603050405020304" pitchFamily="18" charset="0"/>
                  </a:rPr>
                  <a:t>Закон Джоуля — Ленца </a:t>
                </a:r>
                <a:r>
                  <a:rPr lang="ru-RU" sz="3100" dirty="0" err="1">
                    <a:latin typeface="Times New Roman" panose="02020603050405020304" pitchFamily="18" charset="0"/>
                    <a:cs typeface="Times New Roman" panose="02020603050405020304" pitchFamily="18" charset="0"/>
                  </a:rPr>
                  <a:t>був</a:t>
                </a:r>
                <a:r>
                  <a:rPr lang="ru-RU" sz="3100" dirty="0">
                    <a:latin typeface="Times New Roman" panose="02020603050405020304" pitchFamily="18" charset="0"/>
                    <a:cs typeface="Times New Roman" panose="02020603050405020304" pitchFamily="18" charset="0"/>
                  </a:rPr>
                  <a:t> установлений </a:t>
                </a:r>
                <a:r>
                  <a:rPr lang="ru-RU" sz="3100" dirty="0" err="1">
                    <a:latin typeface="Times New Roman" panose="02020603050405020304" pitchFamily="18" charset="0"/>
                    <a:cs typeface="Times New Roman" panose="02020603050405020304" pitchFamily="18" charset="0"/>
                  </a:rPr>
                  <a:t>експериментально</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Тепер</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знаючи</a:t>
                </a:r>
                <a:r>
                  <a:rPr lang="ru-RU" sz="3100" dirty="0">
                    <a:latin typeface="Times New Roman" panose="02020603050405020304" pitchFamily="18" charset="0"/>
                    <a:cs typeface="Times New Roman" panose="02020603050405020304" pitchFamily="18" charset="0"/>
                  </a:rPr>
                  <a:t> формулу для </a:t>
                </a:r>
                <a:r>
                  <a:rPr lang="ru-RU" sz="3100" dirty="0" err="1">
                    <a:latin typeface="Times New Roman" panose="02020603050405020304" pitchFamily="18" charset="0"/>
                    <a:cs typeface="Times New Roman" panose="02020603050405020304" pitchFamily="18" charset="0"/>
                  </a:rPr>
                  <a:t>розрахунку</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роботи</a:t>
                </a:r>
                <a:r>
                  <a:rPr lang="ru-RU" sz="3100" dirty="0">
                    <a:latin typeface="Times New Roman" panose="02020603050405020304" pitchFamily="18" charset="0"/>
                    <a:cs typeface="Times New Roman" panose="02020603050405020304" pitchFamily="18" charset="0"/>
                  </a:rPr>
                  <a:t> струму (A = </a:t>
                </a:r>
                <a:r>
                  <a:rPr lang="ru-RU" sz="3100" dirty="0" err="1">
                    <a:latin typeface="Times New Roman" panose="02020603050405020304" pitchFamily="18" charset="0"/>
                    <a:cs typeface="Times New Roman" panose="02020603050405020304" pitchFamily="18" charset="0"/>
                  </a:rPr>
                  <a:t>UIt</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цей</a:t>
                </a:r>
                <a:r>
                  <a:rPr lang="ru-RU" sz="3100" dirty="0">
                    <a:latin typeface="Times New Roman" panose="02020603050405020304" pitchFamily="18" charset="0"/>
                    <a:cs typeface="Times New Roman" panose="02020603050405020304" pitchFamily="18" charset="0"/>
                  </a:rPr>
                  <a:t> закон </a:t>
                </a:r>
                <a:r>
                  <a:rPr lang="ru-RU" sz="3100" dirty="0" err="1">
                    <a:latin typeface="Times New Roman" panose="02020603050405020304" pitchFamily="18" charset="0"/>
                    <a:cs typeface="Times New Roman" panose="02020603050405020304" pitchFamily="18" charset="0"/>
                  </a:rPr>
                  <a:t>можна</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вивести</a:t>
                </a:r>
                <a:r>
                  <a:rPr lang="ru-RU" sz="3100" dirty="0">
                    <a:latin typeface="Times New Roman" panose="02020603050405020304" pitchFamily="18" charset="0"/>
                    <a:cs typeface="Times New Roman" panose="02020603050405020304" pitchFamily="18" charset="0"/>
                  </a:rPr>
                  <a:t> за </a:t>
                </a:r>
                <a:r>
                  <a:rPr lang="ru-RU" sz="3100" dirty="0" err="1">
                    <a:latin typeface="Times New Roman" panose="02020603050405020304" pitchFamily="18" charset="0"/>
                    <a:cs typeface="Times New Roman" panose="02020603050405020304" pitchFamily="18" charset="0"/>
                  </a:rPr>
                  <a:t>допомогою</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простих</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математичних</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викладень</a:t>
                </a:r>
                <a:r>
                  <a:rPr lang="ru-RU" sz="3100" dirty="0">
                    <a:latin typeface="Times New Roman" panose="02020603050405020304" pitchFamily="18" charset="0"/>
                    <a:cs typeface="Times New Roman" panose="02020603050405020304" pitchFamily="18" charset="0"/>
                  </a:rPr>
                  <a:t>.</a:t>
                </a:r>
                <a:endParaRPr lang="ru-RU" sz="3100" b="1" dirty="0">
                  <a:solidFill>
                    <a:schemeClr val="accent2">
                      <a:lumMod val="40000"/>
                      <a:lumOff val="60000"/>
                    </a:schemeClr>
                  </a:solidFill>
                  <a:latin typeface="Times New Roman" panose="02020603050405020304" pitchFamily="18" charset="0"/>
                  <a:cs typeface="Times New Roman" panose="02020603050405020304" pitchFamily="18" charset="0"/>
                </a:endParaRPr>
              </a:p>
            </p:txBody>
          </p:sp>
        </mc:Choice>
        <mc:Fallback xmlns="">
          <p:sp>
            <p:nvSpPr>
              <p:cNvPr id="2" name="Заголовок 1"/>
              <p:cNvSpPr>
                <a:spLocks noGrp="1" noRot="1" noChangeAspect="1" noMove="1" noResize="1" noEditPoints="1" noAdjustHandles="1" noChangeArrowheads="1" noChangeShapeType="1" noTextEdit="1"/>
              </p:cNvSpPr>
              <p:nvPr>
                <p:ph type="title"/>
              </p:nvPr>
            </p:nvSpPr>
            <p:spPr>
              <a:xfrm>
                <a:off x="595313" y="2765426"/>
                <a:ext cx="10515600" cy="1325563"/>
              </a:xfrm>
              <a:blipFill>
                <a:blip r:embed="rId2"/>
                <a:stretch>
                  <a:fillRect l="-2725" t="-206452" b="-183871"/>
                </a:stretch>
              </a:blipFill>
            </p:spPr>
            <p:txBody>
              <a:bodyPr/>
              <a:lstStyle/>
              <a:p>
                <a:r>
                  <a:rPr lang="uk-UA">
                    <a:noFill/>
                  </a:rPr>
                  <a:t> </a:t>
                </a:r>
              </a:p>
            </p:txBody>
          </p:sp>
        </mc:Fallback>
      </mc:AlternateContent>
    </p:spTree>
    <p:extLst>
      <p:ext uri="{BB962C8B-B14F-4D97-AF65-F5344CB8AC3E}">
        <p14:creationId xmlns:p14="http://schemas.microsoft.com/office/powerpoint/2010/main" val="2314897080"/>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7254" y="1418070"/>
            <a:ext cx="10515600" cy="1325563"/>
          </a:xfrm>
        </p:spPr>
        <p:txBody>
          <a:bodyPr>
            <a:noAutofit/>
          </a:bodyPr>
          <a:lstStyle/>
          <a:p>
            <a:r>
              <a:rPr lang="uk-UA" sz="3600" dirty="0">
                <a:latin typeface="Times New Roman" panose="02020603050405020304" pitchFamily="18" charset="0"/>
                <a:cs typeface="Times New Roman" panose="02020603050405020304" pitchFamily="18" charset="0"/>
              </a:rPr>
              <a:t>Якщо на ділянці кола, в якій тече струм, не виконується механічна робота й не відбуваються хімічні реакції, результатом роботи електричного струму буде тільки нагрівання провідника. Нагрітий провідник шляхом теплопередачі віддає отриману енергію навколишнім тілам. Отже, в цьому випадку згідно із законом збереження </a:t>
            </a:r>
            <a:r>
              <a:rPr lang="uk-UA" sz="3600" dirty="0" smtClean="0">
                <a:latin typeface="Times New Roman" panose="02020603050405020304" pitchFamily="18" charset="0"/>
                <a:cs typeface="Times New Roman" panose="02020603050405020304" pitchFamily="18" charset="0"/>
              </a:rPr>
              <a:t>енергії.</a:t>
            </a:r>
            <a:br>
              <a:rPr lang="uk-UA" sz="3600" dirty="0" smtClean="0">
                <a:latin typeface="Times New Roman" panose="02020603050405020304" pitchFamily="18" charset="0"/>
                <a:cs typeface="Times New Roman" panose="02020603050405020304" pitchFamily="18" charset="0"/>
              </a:rPr>
            </a:br>
            <a:endParaRPr lang="uk-UA" sz="3600"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0619" y="4056147"/>
            <a:ext cx="4142510" cy="922837"/>
          </a:xfrm>
          <a:prstGeom prst="rect">
            <a:avLst/>
          </a:prstGeom>
        </p:spPr>
      </p:pic>
    </p:spTree>
    <p:extLst>
      <p:ext uri="{BB962C8B-B14F-4D97-AF65-F5344CB8AC3E}">
        <p14:creationId xmlns:p14="http://schemas.microsoft.com/office/powerpoint/2010/main" val="7137922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rotWithShape="1">
          <a:blip r:embed="rId2"/>
          <a:srcRect l="24158" t="33008" r="23243" b="35155"/>
          <a:stretch/>
        </p:blipFill>
        <p:spPr>
          <a:xfrm>
            <a:off x="471488" y="262723"/>
            <a:ext cx="11193941" cy="3809214"/>
          </a:xfrm>
          <a:prstGeom prst="rect">
            <a:avLst/>
          </a:prstGeom>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6259" y="4271964"/>
            <a:ext cx="7104397" cy="2471738"/>
          </a:xfrm>
          <a:prstGeom prst="rect">
            <a:avLst/>
          </a:prstGeom>
        </p:spPr>
      </p:pic>
    </p:spTree>
    <p:extLst>
      <p:ext uri="{BB962C8B-B14F-4D97-AF65-F5344CB8AC3E}">
        <p14:creationId xmlns:p14="http://schemas.microsoft.com/office/powerpoint/2010/main" val="3517300147"/>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0272" y="2438401"/>
            <a:ext cx="7543801" cy="1427452"/>
          </a:xfrm>
        </p:spPr>
        <p:txBody>
          <a:bodyPr>
            <a:normAutofit fontScale="90000"/>
          </a:bodyPr>
          <a:lstStyle/>
          <a:p>
            <a:r>
              <a:rPr lang="ru-RU" dirty="0"/>
              <a:t> </a:t>
            </a:r>
            <a:r>
              <a:rPr lang="ru-RU" b="1" dirty="0" err="1">
                <a:solidFill>
                  <a:schemeClr val="accent1">
                    <a:lumMod val="20000"/>
                    <a:lumOff val="80000"/>
                  </a:schemeClr>
                </a:solidFill>
              </a:rPr>
              <a:t>Е</a:t>
            </a:r>
            <a:r>
              <a:rPr lang="ru-RU" b="1" dirty="0" err="1" smtClean="0">
                <a:solidFill>
                  <a:schemeClr val="accent1">
                    <a:lumMod val="20000"/>
                    <a:lumOff val="80000"/>
                  </a:schemeClr>
                </a:solidFill>
              </a:rPr>
              <a:t>лектричні</a:t>
            </a:r>
            <a:r>
              <a:rPr lang="ru-RU" b="1" dirty="0" smtClean="0">
                <a:solidFill>
                  <a:schemeClr val="accent1">
                    <a:lumMod val="20000"/>
                    <a:lumOff val="80000"/>
                  </a:schemeClr>
                </a:solidFill>
              </a:rPr>
              <a:t> </a:t>
            </a:r>
            <a:r>
              <a:rPr lang="ru-RU" b="1" dirty="0" err="1">
                <a:solidFill>
                  <a:schemeClr val="accent1">
                    <a:lumMod val="20000"/>
                    <a:lumOff val="80000"/>
                  </a:schemeClr>
                </a:solidFill>
              </a:rPr>
              <a:t>нагрівальні</a:t>
            </a:r>
            <a:r>
              <a:rPr lang="ru-RU" b="1" dirty="0">
                <a:solidFill>
                  <a:schemeClr val="accent1">
                    <a:lumMod val="20000"/>
                    <a:lumOff val="80000"/>
                  </a:schemeClr>
                </a:solidFill>
              </a:rPr>
              <a:t> </a:t>
            </a:r>
            <a:r>
              <a:rPr lang="ru-RU" b="1" dirty="0" err="1">
                <a:solidFill>
                  <a:schemeClr val="accent1">
                    <a:lumMod val="20000"/>
                    <a:lumOff val="80000"/>
                  </a:schemeClr>
                </a:solidFill>
              </a:rPr>
              <a:t>пристрої</a:t>
            </a:r>
            <a:r>
              <a:rPr lang="ru-RU" dirty="0">
                <a:solidFill>
                  <a:schemeClr val="accent1">
                    <a:lumMod val="20000"/>
                    <a:lumOff val="80000"/>
                  </a:schemeClr>
                </a:solidFill>
              </a:rPr>
              <a:t> </a:t>
            </a:r>
            <a:r>
              <a:rPr lang="ru-RU" dirty="0"/>
              <a:t>- </a:t>
            </a:r>
            <a:r>
              <a:rPr lang="ru-RU" dirty="0" err="1"/>
              <a:t>дріт</a:t>
            </a:r>
            <a:r>
              <a:rPr lang="ru-RU" dirty="0"/>
              <a:t> </a:t>
            </a:r>
            <a:r>
              <a:rPr lang="ru-RU" dirty="0" err="1"/>
              <a:t>або</a:t>
            </a:r>
            <a:r>
              <a:rPr lang="ru-RU" dirty="0"/>
              <a:t> </a:t>
            </a:r>
            <a:r>
              <a:rPr lang="ru-RU" dirty="0" err="1"/>
              <a:t>стрічка</a:t>
            </a:r>
            <a:r>
              <a:rPr lang="ru-RU" dirty="0"/>
              <a:t> </a:t>
            </a:r>
            <a:r>
              <a:rPr lang="ru-RU" dirty="0" err="1"/>
              <a:t>певного</a:t>
            </a:r>
            <a:r>
              <a:rPr lang="ru-RU" dirty="0"/>
              <a:t> опору, через яку проходить </a:t>
            </a:r>
            <a:r>
              <a:rPr lang="ru-RU" b="1" dirty="0" err="1"/>
              <a:t>електричний</a:t>
            </a:r>
            <a:r>
              <a:rPr lang="ru-RU" dirty="0"/>
              <a:t> струм</a:t>
            </a:r>
            <a:endParaRPr lang="uk-UA"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7818" y="1259284"/>
            <a:ext cx="2725200" cy="3785685"/>
          </a:xfrm>
          <a:prstGeom prst="rect">
            <a:avLst/>
          </a:prstGeom>
        </p:spPr>
      </p:pic>
    </p:spTree>
    <p:extLst>
      <p:ext uri="{BB962C8B-B14F-4D97-AF65-F5344CB8AC3E}">
        <p14:creationId xmlns:p14="http://schemas.microsoft.com/office/powerpoint/2010/main" val="683435003"/>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599" y="3131128"/>
            <a:ext cx="6795655" cy="1164214"/>
          </a:xfrm>
        </p:spPr>
        <p:txBody>
          <a:bodyPr>
            <a:normAutofit fontScale="90000"/>
          </a:bodyPr>
          <a:lstStyle/>
          <a:p>
            <a:r>
              <a:rPr lang="ru-RU" sz="3100" dirty="0">
                <a:latin typeface="Times New Roman" panose="02020603050405020304" pitchFamily="18" charset="0"/>
                <a:cs typeface="Times New Roman" panose="02020603050405020304" pitchFamily="18" charset="0"/>
              </a:rPr>
              <a:t>  </a:t>
            </a:r>
            <a:r>
              <a:rPr lang="uk-UA" sz="3100" dirty="0" smtClean="0">
                <a:latin typeface="Times New Roman" panose="02020603050405020304" pitchFamily="18" charset="0"/>
                <a:cs typeface="Times New Roman" panose="02020603050405020304" pitchFamily="18" charset="0"/>
              </a:rPr>
              <a:t>Електронагрівальні </a:t>
            </a:r>
            <a:r>
              <a:rPr lang="uk-UA" sz="3100" dirty="0">
                <a:latin typeface="Times New Roman" panose="02020603050405020304" pitchFamily="18" charset="0"/>
                <a:cs typeface="Times New Roman" panose="02020603050405020304" pitchFamily="18" charset="0"/>
              </a:rPr>
              <a:t>прилади широко застосовуються в побуті. Промисловість випускає більше 50 видів електронагрівальних приладів різного призначення. Електронагрів має ряд переваг у порівнянні з іншими видами нагріву: високий </a:t>
            </a:r>
            <a:r>
              <a:rPr lang="uk-UA" sz="3100" dirty="0" err="1">
                <a:latin typeface="Times New Roman" panose="02020603050405020304" pitchFamily="18" charset="0"/>
                <a:cs typeface="Times New Roman" panose="02020603050405020304" pitchFamily="18" charset="0"/>
              </a:rPr>
              <a:t>к.к.д</a:t>
            </a:r>
            <a:r>
              <a:rPr lang="uk-UA" sz="3100" dirty="0">
                <a:latin typeface="Times New Roman" panose="02020603050405020304" pitchFamily="18" charset="0"/>
                <a:cs typeface="Times New Roman" panose="02020603050405020304" pitchFamily="18" charset="0"/>
              </a:rPr>
              <a:t>. (до 95%), відсутність шкідливих виділень, можливість автоматизації регулювання потужності і температури. Перетворення електричної мережі в теплову в побутових приладах здійснюється провідниками високого опору, інфрачервоним, індукційним і високочастотним нагрівом.</a:t>
            </a:r>
            <a:br>
              <a:rPr lang="uk-UA" sz="3100" dirty="0">
                <a:latin typeface="Times New Roman" panose="02020603050405020304" pitchFamily="18" charset="0"/>
                <a:cs typeface="Times New Roman" panose="02020603050405020304" pitchFamily="18" charset="0"/>
              </a:rPr>
            </a:br>
            <a:endParaRPr lang="uk-UA" dirty="0"/>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24254" y="1787453"/>
            <a:ext cx="5135419" cy="3851564"/>
          </a:xfrm>
          <a:prstGeom prst="rect">
            <a:avLst/>
          </a:prstGeom>
        </p:spPr>
      </p:pic>
    </p:spTree>
    <p:extLst>
      <p:ext uri="{BB962C8B-B14F-4D97-AF65-F5344CB8AC3E}">
        <p14:creationId xmlns:p14="http://schemas.microsoft.com/office/powerpoint/2010/main" val="350146483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97874" y="1792143"/>
            <a:ext cx="10515600" cy="1325563"/>
          </a:xfrm>
        </p:spPr>
        <p:txBody>
          <a:bodyPr>
            <a:noAutofit/>
          </a:bodyPr>
          <a:lstStyle/>
          <a:p>
            <a:r>
              <a:rPr lang="uk-UA" sz="3200" dirty="0">
                <a:latin typeface="Times New Roman" panose="02020603050405020304" pitchFamily="18" charset="0"/>
                <a:cs typeface="Times New Roman" panose="02020603050405020304" pitchFamily="18" charset="0"/>
              </a:rPr>
              <a:t>Асортимент електронагрівальних приладів за призначенням класифікують на такі підгрупи:</a:t>
            </a:r>
            <a:br>
              <a:rPr lang="uk-UA" sz="3200" dirty="0">
                <a:latin typeface="Times New Roman" panose="02020603050405020304" pitchFamily="18" charset="0"/>
                <a:cs typeface="Times New Roman" panose="02020603050405020304" pitchFamily="18" charset="0"/>
              </a:rPr>
            </a:br>
            <a:r>
              <a:rPr lang="uk-UA" sz="3200" dirty="0" smtClean="0">
                <a:latin typeface="Times New Roman" panose="02020603050405020304" pitchFamily="18" charset="0"/>
                <a:cs typeface="Times New Roman" panose="02020603050405020304" pitchFamily="18" charset="0"/>
              </a:rPr>
              <a:t>-прилади </a:t>
            </a:r>
            <a:r>
              <a:rPr lang="uk-UA" sz="3200" dirty="0">
                <a:latin typeface="Times New Roman" panose="02020603050405020304" pitchFamily="18" charset="0"/>
                <a:cs typeface="Times New Roman" panose="02020603050405020304" pitchFamily="18" charset="0"/>
              </a:rPr>
              <a:t>для приготування та підігрівання їжі,</a:t>
            </a:r>
            <a:br>
              <a:rPr lang="uk-UA" sz="3200" dirty="0">
                <a:latin typeface="Times New Roman" panose="02020603050405020304" pitchFamily="18" charset="0"/>
                <a:cs typeface="Times New Roman" panose="02020603050405020304" pitchFamily="18" charset="0"/>
              </a:rPr>
            </a:br>
            <a:r>
              <a:rPr lang="uk-UA" sz="3200" dirty="0">
                <a:latin typeface="Times New Roman" panose="02020603050405020304" pitchFamily="18" charset="0"/>
                <a:cs typeface="Times New Roman" panose="02020603050405020304" pitchFamily="18" charset="0"/>
              </a:rPr>
              <a:t>-</a:t>
            </a:r>
            <a:r>
              <a:rPr lang="uk-UA" sz="3200" dirty="0" smtClean="0">
                <a:latin typeface="Times New Roman" panose="02020603050405020304" pitchFamily="18" charset="0"/>
                <a:cs typeface="Times New Roman" panose="02020603050405020304" pitchFamily="18" charset="0"/>
              </a:rPr>
              <a:t>нагрівання </a:t>
            </a:r>
            <a:r>
              <a:rPr lang="uk-UA" sz="3200" dirty="0">
                <a:latin typeface="Times New Roman" panose="02020603050405020304" pitchFamily="18" charset="0"/>
                <a:cs typeface="Times New Roman" panose="02020603050405020304" pitchFamily="18" charset="0"/>
              </a:rPr>
              <a:t>води,</a:t>
            </a:r>
            <a:br>
              <a:rPr lang="uk-UA" sz="3200" dirty="0">
                <a:latin typeface="Times New Roman" panose="02020603050405020304" pitchFamily="18" charset="0"/>
                <a:cs typeface="Times New Roman" panose="02020603050405020304" pitchFamily="18" charset="0"/>
              </a:rPr>
            </a:br>
            <a:r>
              <a:rPr lang="uk-UA" sz="3200" dirty="0" smtClean="0">
                <a:latin typeface="Times New Roman" panose="02020603050405020304" pitchFamily="18" charset="0"/>
                <a:cs typeface="Times New Roman" panose="02020603050405020304" pitchFamily="18" charset="0"/>
              </a:rPr>
              <a:t>-прасування</a:t>
            </a:r>
            <a:r>
              <a:rPr lang="uk-UA" sz="3200" dirty="0">
                <a:latin typeface="Times New Roman" panose="02020603050405020304" pitchFamily="18" charset="0"/>
                <a:cs typeface="Times New Roman" panose="02020603050405020304" pitchFamily="18" charset="0"/>
              </a:rPr>
              <a:t>,</a:t>
            </a:r>
            <a:br>
              <a:rPr lang="uk-UA" sz="3200" dirty="0">
                <a:latin typeface="Times New Roman" panose="02020603050405020304" pitchFamily="18" charset="0"/>
                <a:cs typeface="Times New Roman" panose="02020603050405020304" pitchFamily="18" charset="0"/>
              </a:rPr>
            </a:br>
            <a:r>
              <a:rPr lang="uk-UA" sz="3200" dirty="0" smtClean="0">
                <a:latin typeface="Times New Roman" panose="02020603050405020304" pitchFamily="18" charset="0"/>
                <a:cs typeface="Times New Roman" panose="02020603050405020304" pitchFamily="18" charset="0"/>
              </a:rPr>
              <a:t>-опалення </a:t>
            </a:r>
            <a:r>
              <a:rPr lang="uk-UA" sz="3200" dirty="0">
                <a:latin typeface="Times New Roman" panose="02020603050405020304" pitchFamily="18" charset="0"/>
                <a:cs typeface="Times New Roman" panose="02020603050405020304" pitchFamily="18" charset="0"/>
              </a:rPr>
              <a:t>приміщень,</a:t>
            </a:r>
            <a:br>
              <a:rPr lang="uk-UA" sz="3200" dirty="0">
                <a:latin typeface="Times New Roman" panose="02020603050405020304" pitchFamily="18" charset="0"/>
                <a:cs typeface="Times New Roman" panose="02020603050405020304" pitchFamily="18" charset="0"/>
              </a:rPr>
            </a:br>
            <a:r>
              <a:rPr lang="uk-UA" sz="3200" dirty="0" smtClean="0">
                <a:latin typeface="Times New Roman" panose="02020603050405020304" pitchFamily="18" charset="0"/>
                <a:cs typeface="Times New Roman" panose="02020603050405020304" pitchFamily="18" charset="0"/>
              </a:rPr>
              <a:t>-обігрів </a:t>
            </a:r>
            <a:r>
              <a:rPr lang="uk-UA" sz="3200" dirty="0">
                <a:latin typeface="Times New Roman" panose="02020603050405020304" pitchFamily="18" charset="0"/>
                <a:cs typeface="Times New Roman" panose="02020603050405020304" pitchFamily="18" charset="0"/>
              </a:rPr>
              <a:t>тіла людини,</a:t>
            </a:r>
            <a:br>
              <a:rPr lang="uk-UA" sz="3200" dirty="0">
                <a:latin typeface="Times New Roman" panose="02020603050405020304" pitchFamily="18" charset="0"/>
                <a:cs typeface="Times New Roman" panose="02020603050405020304" pitchFamily="18" charset="0"/>
              </a:rPr>
            </a:br>
            <a:r>
              <a:rPr lang="uk-UA" sz="3200" dirty="0" smtClean="0">
                <a:latin typeface="Times New Roman" panose="02020603050405020304" pitchFamily="18" charset="0"/>
                <a:cs typeface="Times New Roman" panose="02020603050405020304" pitchFamily="18" charset="0"/>
              </a:rPr>
              <a:t>-електричний </a:t>
            </a:r>
            <a:r>
              <a:rPr lang="uk-UA" sz="3200" dirty="0">
                <a:latin typeface="Times New Roman" panose="02020603050405020304" pitchFamily="18" charset="0"/>
                <a:cs typeface="Times New Roman" panose="02020603050405020304" pitchFamily="18" charset="0"/>
              </a:rPr>
              <a:t>інструмент.</a:t>
            </a:r>
            <a:br>
              <a:rPr lang="uk-UA" sz="3200" dirty="0">
                <a:latin typeface="Times New Roman" panose="02020603050405020304" pitchFamily="18" charset="0"/>
                <a:cs typeface="Times New Roman" panose="02020603050405020304" pitchFamily="18" charset="0"/>
              </a:rPr>
            </a:br>
            <a:endParaRPr lang="uk-UA" sz="3200"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7169" y="1792143"/>
            <a:ext cx="6092103" cy="4486432"/>
          </a:xfrm>
          <a:prstGeom prst="rect">
            <a:avLst/>
          </a:prstGeom>
        </p:spPr>
      </p:pic>
    </p:spTree>
    <p:extLst>
      <p:ext uri="{BB962C8B-B14F-4D97-AF65-F5344CB8AC3E}">
        <p14:creationId xmlns:p14="http://schemas.microsoft.com/office/powerpoint/2010/main" val="2964505569"/>
      </p:ext>
    </p:extLst>
  </p:cSld>
  <p:clrMapOvr>
    <a:masterClrMapping/>
  </p:clrMapOvr>
  <p:transition spd="med">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1946" y="1731820"/>
            <a:ext cx="6712527" cy="1538288"/>
          </a:xfrm>
        </p:spPr>
        <p:txBody>
          <a:bodyPr>
            <a:noAutofit/>
          </a:bodyPr>
          <a:lstStyle/>
          <a:p>
            <a:r>
              <a:rPr lang="uk-UA" sz="3200" b="1" dirty="0" smtClean="0">
                <a:solidFill>
                  <a:schemeClr val="accent1">
                    <a:lumMod val="20000"/>
                    <a:lumOff val="80000"/>
                  </a:schemeClr>
                </a:solidFill>
                <a:latin typeface="Times New Roman" panose="02020603050405020304" pitchFamily="18" charset="0"/>
                <a:cs typeface="Times New Roman" panose="02020603050405020304" pitchFamily="18" charset="0"/>
              </a:rPr>
              <a:t>Запобіжник</a:t>
            </a:r>
            <a:r>
              <a:rPr lang="uk-UA" sz="3200" dirty="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a:t>
            </a:r>
            <a:r>
              <a:rPr lang="en-US" sz="3200" dirty="0">
                <a:latin typeface="Times New Roman" panose="02020603050405020304" pitchFamily="18" charset="0"/>
                <a:cs typeface="Times New Roman" panose="02020603050405020304" pitchFamily="18" charset="0"/>
              </a:rPr>
              <a:t> </a:t>
            </a:r>
            <a:r>
              <a:rPr lang="uk-UA" sz="3200" dirty="0">
                <a:latin typeface="Times New Roman" panose="02020603050405020304" pitchFamily="18" charset="0"/>
                <a:cs typeface="Times New Roman" panose="02020603050405020304" pitchFamily="18" charset="0"/>
              </a:rPr>
              <a:t>комутаційний апарат, призначений для вимикання кола, яке він захищає, шляхом руйнування спеціально передбачених для цього струмоведучих частин під дією струму, що перевищує певне значення протягом визначеного </a:t>
            </a:r>
            <a:r>
              <a:rPr lang="uk-UA" sz="3200" dirty="0" smtClean="0">
                <a:latin typeface="Times New Roman" panose="02020603050405020304" pitchFamily="18" charset="0"/>
                <a:cs typeface="Times New Roman" panose="02020603050405020304" pitchFamily="18" charset="0"/>
              </a:rPr>
              <a:t>часу.</a:t>
            </a:r>
            <a:endParaRPr lang="uk-UA" sz="3200"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46471" y="1565562"/>
            <a:ext cx="2646219" cy="3969329"/>
          </a:xfrm>
          <a:prstGeom prst="rect">
            <a:avLst/>
          </a:prstGeom>
        </p:spPr>
      </p:pic>
    </p:spTree>
    <p:extLst>
      <p:ext uri="{BB962C8B-B14F-4D97-AF65-F5344CB8AC3E}">
        <p14:creationId xmlns:p14="http://schemas.microsoft.com/office/powerpoint/2010/main" val="16430468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9327" y="2369128"/>
            <a:ext cx="8472054" cy="1385888"/>
          </a:xfrm>
        </p:spPr>
        <p:txBody>
          <a:bodyPr>
            <a:normAutofit fontScale="90000"/>
          </a:bodyPr>
          <a:lstStyle/>
          <a:p>
            <a:r>
              <a:rPr lang="ru-RU" dirty="0"/>
              <a:t>Таким чином, </a:t>
            </a:r>
            <a:r>
              <a:rPr lang="ru-RU" dirty="0" err="1"/>
              <a:t>запобіжник</a:t>
            </a:r>
            <a:r>
              <a:rPr lang="ru-RU" dirty="0"/>
              <a:t> </a:t>
            </a:r>
            <a:r>
              <a:rPr lang="ru-RU" dirty="0" err="1"/>
              <a:t>здійснює</a:t>
            </a:r>
            <a:r>
              <a:rPr lang="ru-RU" dirty="0"/>
              <a:t> </a:t>
            </a:r>
            <a:r>
              <a:rPr lang="ru-RU" dirty="0" err="1"/>
              <a:t>захист</a:t>
            </a:r>
            <a:r>
              <a:rPr lang="ru-RU" dirty="0"/>
              <a:t> </a:t>
            </a:r>
            <a:r>
              <a:rPr lang="ru-RU" dirty="0" err="1"/>
              <a:t>електричних</a:t>
            </a:r>
            <a:r>
              <a:rPr lang="ru-RU" dirty="0"/>
              <a:t> мереж та </a:t>
            </a:r>
            <a:r>
              <a:rPr lang="ru-RU" dirty="0" err="1"/>
              <a:t>обладнання</a:t>
            </a:r>
            <a:r>
              <a:rPr lang="ru-RU" dirty="0"/>
              <a:t> </a:t>
            </a:r>
            <a:r>
              <a:rPr lang="ru-RU" dirty="0" err="1"/>
              <a:t>від</a:t>
            </a:r>
            <a:r>
              <a:rPr lang="ru-RU" dirty="0"/>
              <a:t> </a:t>
            </a:r>
            <a:r>
              <a:rPr lang="ru-RU" dirty="0" err="1"/>
              <a:t>перевантажень</a:t>
            </a:r>
            <a:r>
              <a:rPr lang="ru-RU" dirty="0"/>
              <a:t> й коротких </a:t>
            </a:r>
            <a:r>
              <a:rPr lang="ru-RU" dirty="0" err="1"/>
              <a:t>замикань</a:t>
            </a:r>
            <a:r>
              <a:rPr lang="ru-RU" dirty="0"/>
              <a:t>, </a:t>
            </a:r>
            <a:r>
              <a:rPr lang="ru-RU" dirty="0" smtClean="0"/>
              <a:t/>
            </a:r>
            <a:br>
              <a:rPr lang="ru-RU" dirty="0" smtClean="0"/>
            </a:br>
            <a:r>
              <a:rPr lang="ru-RU" dirty="0" err="1" smtClean="0"/>
              <a:t>забезпечуючи</a:t>
            </a:r>
            <a:r>
              <a:rPr lang="ru-RU" dirty="0" smtClean="0"/>
              <a:t>,</a:t>
            </a:r>
            <a:br>
              <a:rPr lang="ru-RU" dirty="0" smtClean="0"/>
            </a:br>
            <a:r>
              <a:rPr lang="ru-RU" dirty="0" smtClean="0"/>
              <a:t>за </a:t>
            </a:r>
            <a:r>
              <a:rPr lang="ru-RU" dirty="0" err="1"/>
              <a:t>певних</a:t>
            </a:r>
            <a:r>
              <a:rPr lang="ru-RU" dirty="0"/>
              <a:t> умов, </a:t>
            </a:r>
            <a:r>
              <a:rPr lang="ru-RU" dirty="0" err="1"/>
              <a:t>ефект</a:t>
            </a:r>
            <a:r>
              <a:rPr lang="ru-RU" dirty="0"/>
              <a:t> </a:t>
            </a:r>
            <a:r>
              <a:rPr lang="ru-RU" dirty="0" err="1"/>
              <a:t>обмеження</a:t>
            </a:r>
            <a:r>
              <a:rPr lang="ru-RU" dirty="0"/>
              <a:t> струму.</a:t>
            </a:r>
            <a:endParaRPr lang="uk-UA"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3202" y="3516891"/>
            <a:ext cx="5580140" cy="3341109"/>
          </a:xfrm>
          <a:prstGeom prst="rect">
            <a:avLst/>
          </a:prstGeom>
        </p:spPr>
      </p:pic>
    </p:spTree>
    <p:extLst>
      <p:ext uri="{BB962C8B-B14F-4D97-AF65-F5344CB8AC3E}">
        <p14:creationId xmlns:p14="http://schemas.microsoft.com/office/powerpoint/2010/main" val="3483771045"/>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7762" y="3477491"/>
            <a:ext cx="9788237" cy="1579418"/>
          </a:xfrm>
        </p:spPr>
        <p:txBody>
          <a:bodyPr>
            <a:normAutofit fontScale="90000"/>
          </a:bodyPr>
          <a:lstStyle/>
          <a:p>
            <a:r>
              <a:rPr lang="uk-UA" sz="2700" b="1" i="1" dirty="0">
                <a:latin typeface="Times New Roman" panose="02020603050405020304" pitchFamily="18" charset="0"/>
                <a:cs typeface="Times New Roman" panose="02020603050405020304" pitchFamily="18" charset="0"/>
              </a:rPr>
              <a:t>Серед причин виникнення пожеж, які пов'язані з електромережами, найбільш розповсюдженими є:</a:t>
            </a:r>
            <a:r>
              <a:rPr lang="uk-UA" sz="2700" dirty="0">
                <a:latin typeface="Times New Roman" panose="02020603050405020304" pitchFamily="18" charset="0"/>
                <a:cs typeface="Times New Roman" panose="02020603050405020304" pitchFamily="18" charset="0"/>
              </a:rPr>
              <a:t/>
            </a:r>
            <a:br>
              <a:rPr lang="uk-UA" sz="2700" dirty="0">
                <a:latin typeface="Times New Roman" panose="02020603050405020304" pitchFamily="18" charset="0"/>
                <a:cs typeface="Times New Roman" panose="02020603050405020304" pitchFamily="18" charset="0"/>
              </a:rPr>
            </a:br>
            <a:r>
              <a:rPr lang="uk-UA" sz="2700" dirty="0" smtClean="0">
                <a:latin typeface="Times New Roman" panose="02020603050405020304" pitchFamily="18" charset="0"/>
                <a:cs typeface="Times New Roman" panose="02020603050405020304" pitchFamily="18" charset="0"/>
              </a:rPr>
              <a:t/>
            </a:r>
            <a:br>
              <a:rPr lang="uk-UA" sz="2700" dirty="0" smtClean="0">
                <a:latin typeface="Times New Roman" panose="02020603050405020304" pitchFamily="18" charset="0"/>
                <a:cs typeface="Times New Roman" panose="02020603050405020304" pitchFamily="18" charset="0"/>
              </a:rPr>
            </a:br>
            <a:r>
              <a:rPr lang="uk-UA" sz="2700" dirty="0" smtClean="0">
                <a:latin typeface="Times New Roman" panose="02020603050405020304" pitchFamily="18" charset="0"/>
                <a:cs typeface="Times New Roman" panose="02020603050405020304" pitchFamily="18" charset="0"/>
              </a:rPr>
              <a:t>●</a:t>
            </a:r>
            <a:r>
              <a:rPr lang="uk-UA" sz="2700" dirty="0">
                <a:latin typeface="Times New Roman" panose="02020603050405020304" pitchFamily="18" charset="0"/>
                <a:cs typeface="Times New Roman" panose="02020603050405020304" pitchFamily="18" charset="0"/>
              </a:rPr>
              <a:t> Коротке замикання. Воно виникає при надмірних чи тривалих перевантаженнях або через механічне </a:t>
            </a:r>
            <a:r>
              <a:rPr lang="uk-UA" sz="2700" dirty="0" smtClean="0">
                <a:latin typeface="Times New Roman" panose="02020603050405020304" pitchFamily="18" charset="0"/>
                <a:cs typeface="Times New Roman" panose="02020603050405020304" pitchFamily="18" charset="0"/>
              </a:rPr>
              <a:t/>
            </a:r>
            <a:br>
              <a:rPr lang="uk-UA" sz="2700" dirty="0" smtClean="0">
                <a:latin typeface="Times New Roman" panose="02020603050405020304" pitchFamily="18" charset="0"/>
                <a:cs typeface="Times New Roman" panose="02020603050405020304" pitchFamily="18" charset="0"/>
              </a:rPr>
            </a:br>
            <a:r>
              <a:rPr lang="uk-UA" sz="2700" dirty="0" smtClean="0">
                <a:latin typeface="Times New Roman" panose="02020603050405020304" pitchFamily="18" charset="0"/>
                <a:cs typeface="Times New Roman" panose="02020603050405020304" pitchFamily="18" charset="0"/>
              </a:rPr>
              <a:t>пошкодження </a:t>
            </a:r>
            <a:r>
              <a:rPr lang="uk-UA" sz="2700" dirty="0">
                <a:latin typeface="Times New Roman" panose="02020603050405020304" pitchFamily="18" charset="0"/>
                <a:cs typeface="Times New Roman" panose="02020603050405020304" pitchFamily="18" charset="0"/>
              </a:rPr>
              <a:t>ізоляції між дротами. При цьому різко </a:t>
            </a:r>
            <a:r>
              <a:rPr lang="uk-UA" sz="2700" dirty="0" smtClean="0">
                <a:latin typeface="Times New Roman" panose="02020603050405020304" pitchFamily="18" charset="0"/>
                <a:cs typeface="Times New Roman" panose="02020603050405020304" pitchFamily="18" charset="0"/>
              </a:rPr>
              <a:t>збільшується</a:t>
            </a:r>
            <a:br>
              <a:rPr lang="uk-UA" sz="2700" dirty="0" smtClean="0">
                <a:latin typeface="Times New Roman" panose="02020603050405020304" pitchFamily="18" charset="0"/>
                <a:cs typeface="Times New Roman" panose="02020603050405020304" pitchFamily="18" charset="0"/>
              </a:rPr>
            </a:br>
            <a:r>
              <a:rPr lang="uk-UA" sz="2700" dirty="0" smtClean="0">
                <a:latin typeface="Times New Roman" panose="02020603050405020304" pitchFamily="18" charset="0"/>
                <a:cs typeface="Times New Roman" panose="02020603050405020304" pitchFamily="18" charset="0"/>
              </a:rPr>
              <a:t> </a:t>
            </a:r>
            <a:r>
              <a:rPr lang="uk-UA" sz="2700" dirty="0">
                <a:latin typeface="Times New Roman" panose="02020603050405020304" pitchFamily="18" charset="0"/>
                <a:cs typeface="Times New Roman" panose="02020603050405020304" pitchFamily="18" charset="0"/>
              </a:rPr>
              <a:t>сила струму і кількість теплоти, що призводить до </a:t>
            </a:r>
            <a:r>
              <a:rPr lang="uk-UA" sz="2700" dirty="0" smtClean="0">
                <a:latin typeface="Times New Roman" panose="02020603050405020304" pitchFamily="18" charset="0"/>
                <a:cs typeface="Times New Roman" panose="02020603050405020304" pitchFamily="18" charset="0"/>
              </a:rPr>
              <a:t>загоряння</a:t>
            </a:r>
            <a:br>
              <a:rPr lang="uk-UA" sz="2700" dirty="0" smtClean="0">
                <a:latin typeface="Times New Roman" panose="02020603050405020304" pitchFamily="18" charset="0"/>
                <a:cs typeface="Times New Roman" panose="02020603050405020304" pitchFamily="18" charset="0"/>
              </a:rPr>
            </a:br>
            <a:r>
              <a:rPr lang="uk-UA" sz="2700" dirty="0" smtClean="0">
                <a:latin typeface="Times New Roman" panose="02020603050405020304" pitchFamily="18" charset="0"/>
                <a:cs typeface="Times New Roman" panose="02020603050405020304" pitchFamily="18" charset="0"/>
              </a:rPr>
              <a:t> </a:t>
            </a:r>
            <a:r>
              <a:rPr lang="uk-UA" sz="2700" dirty="0">
                <a:latin typeface="Times New Roman" panose="02020603050405020304" pitchFamily="18" charset="0"/>
                <a:cs typeface="Times New Roman" panose="02020603050405020304" pitchFamily="18" charset="0"/>
              </a:rPr>
              <a:t>ізоляції і горючих предметів, що знаходяться поруч від розплавлених частинок металу дроту, які розлітаються довкола. </a:t>
            </a:r>
            <a:br>
              <a:rPr lang="uk-UA" sz="2700" dirty="0">
                <a:latin typeface="Times New Roman" panose="02020603050405020304" pitchFamily="18" charset="0"/>
                <a:cs typeface="Times New Roman" panose="02020603050405020304" pitchFamily="18" charset="0"/>
              </a:rPr>
            </a:br>
            <a:r>
              <a:rPr lang="uk-UA" sz="2700" dirty="0">
                <a:latin typeface="Times New Roman" panose="02020603050405020304" pitchFamily="18" charset="0"/>
                <a:cs typeface="Times New Roman" panose="02020603050405020304" pitchFamily="18" charset="0"/>
              </a:rPr>
              <a:t>● Поганий контакт, який виникає через послаблення або окиснення контакту і призводить до ослаблення сили струму. Запобіжники в такому випадку не спрацьовують. Через це виникає місцевий перегрів, який може призвести до пожежі.</a:t>
            </a:r>
            <a:br>
              <a:rPr lang="uk-UA" sz="2700" dirty="0">
                <a:latin typeface="Times New Roman" panose="02020603050405020304" pitchFamily="18" charset="0"/>
                <a:cs typeface="Times New Roman" panose="02020603050405020304" pitchFamily="18" charset="0"/>
              </a:rPr>
            </a:br>
            <a:r>
              <a:rPr lang="uk-UA" sz="2700" dirty="0">
                <a:latin typeface="Times New Roman" panose="02020603050405020304" pitchFamily="18" charset="0"/>
                <a:cs typeface="Times New Roman" panose="02020603050405020304" pitchFamily="18" charset="0"/>
              </a:rPr>
              <a:t>● Перевантаження мережі, коли в неї підключають електроприлади з більшою загальною потужністю, ніж та, на яку розраховано мережу. Тривалі перевантаження призводять до руйнування ізоляції, виникненню короткого замикання та пожежі.</a:t>
            </a:r>
            <a:r>
              <a:rPr lang="uk-UA" dirty="0"/>
              <a:t/>
            </a:r>
            <a:br>
              <a:rPr lang="uk-UA" dirty="0"/>
            </a:br>
            <a:r>
              <a:rPr lang="ru-RU" dirty="0" smtClean="0"/>
              <a:t/>
            </a:r>
            <a:br>
              <a:rPr lang="ru-RU" dirty="0" smtClean="0"/>
            </a:br>
            <a:r>
              <a:rPr lang="ru-RU" dirty="0"/>
              <a:t/>
            </a:r>
            <a:br>
              <a:rPr lang="ru-RU" dirty="0"/>
            </a:br>
            <a:endParaRPr lang="uk-UA"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58695" y="811950"/>
            <a:ext cx="2748395" cy="1928698"/>
          </a:xfrm>
          <a:prstGeom prst="rect">
            <a:avLst/>
          </a:prstGeom>
        </p:spPr>
      </p:pic>
    </p:spTree>
    <p:extLst>
      <p:ext uri="{BB962C8B-B14F-4D97-AF65-F5344CB8AC3E}">
        <p14:creationId xmlns:p14="http://schemas.microsoft.com/office/powerpoint/2010/main" val="60238639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5581" y="2692688"/>
            <a:ext cx="10515600" cy="1325563"/>
          </a:xfrm>
        </p:spPr>
        <p:txBody>
          <a:bodyPr>
            <a:noAutofit/>
          </a:bodyPr>
          <a:lstStyle/>
          <a:p>
            <a:r>
              <a:rPr lang="ru-RU" sz="2400" b="1" dirty="0" smtClean="0">
                <a:solidFill>
                  <a:srgbClr val="FFC000"/>
                </a:solidFill>
                <a:latin typeface="Times New Roman" panose="02020603050405020304" pitchFamily="18" charset="0"/>
                <a:cs typeface="Times New Roman" panose="02020603050405020304" pitchFamily="18" charset="0"/>
              </a:rPr>
              <a:t>                                </a:t>
            </a:r>
            <a:r>
              <a:rPr lang="ru-RU" sz="2400" b="1" dirty="0" err="1" smtClean="0">
                <a:solidFill>
                  <a:srgbClr val="FFC000"/>
                </a:solidFill>
                <a:latin typeface="Times New Roman" panose="02020603050405020304" pitchFamily="18" charset="0"/>
                <a:cs typeface="Times New Roman" panose="02020603050405020304" pitchFamily="18" charset="0"/>
              </a:rPr>
              <a:t>Особливості</a:t>
            </a:r>
            <a:r>
              <a:rPr lang="ru-RU" sz="2400" b="1" dirty="0" smtClean="0">
                <a:solidFill>
                  <a:srgbClr val="FFC000"/>
                </a:solidFill>
                <a:latin typeface="Times New Roman" panose="02020603050405020304" pitchFamily="18" charset="0"/>
                <a:cs typeface="Times New Roman" panose="02020603050405020304" pitchFamily="18" charset="0"/>
              </a:rPr>
              <a:t> </a:t>
            </a:r>
            <a:r>
              <a:rPr lang="ru-RU" sz="2400" b="1" dirty="0" err="1" smtClean="0">
                <a:solidFill>
                  <a:srgbClr val="FFC000"/>
                </a:solidFill>
                <a:latin typeface="Times New Roman" panose="02020603050405020304" pitchFamily="18" charset="0"/>
                <a:cs typeface="Times New Roman" panose="02020603050405020304" pitchFamily="18" charset="0"/>
              </a:rPr>
              <a:t>використання</a:t>
            </a:r>
            <a:r>
              <a:rPr lang="ru-RU" sz="2400" b="1" dirty="0" smtClean="0">
                <a:solidFill>
                  <a:srgbClr val="FFC000"/>
                </a:solidFill>
                <a:latin typeface="Times New Roman" panose="02020603050405020304" pitchFamily="18" charset="0"/>
                <a:cs typeface="Times New Roman" panose="02020603050405020304" pitchFamily="18" charset="0"/>
              </a:rPr>
              <a:t>:</a:t>
            </a:r>
            <a:r>
              <a:rPr lang="ru-RU" sz="2400" dirty="0" smtClean="0">
                <a:solidFill>
                  <a:srgbClr val="FFC000"/>
                </a:solidFill>
                <a:latin typeface="Times New Roman" panose="02020603050405020304" pitchFamily="18" charset="0"/>
                <a:cs typeface="Times New Roman" panose="02020603050405020304" pitchFamily="18" charset="0"/>
              </a:rPr>
              <a:t/>
            </a:r>
            <a:br>
              <a:rPr lang="ru-RU" sz="2400" dirty="0" smtClean="0">
                <a:solidFill>
                  <a:srgbClr val="FFC000"/>
                </a:solidFill>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При </a:t>
            </a:r>
            <a:r>
              <a:rPr lang="ru-RU" sz="2400" dirty="0" err="1">
                <a:latin typeface="Times New Roman" panose="02020603050405020304" pitchFamily="18" charset="0"/>
                <a:cs typeface="Times New Roman" panose="02020603050405020304" pitchFamily="18" charset="0"/>
              </a:rPr>
              <a:t>розміщенні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запобіжників</a:t>
            </a:r>
            <a:r>
              <a:rPr lang="ru-RU" sz="2400" dirty="0">
                <a:latin typeface="Times New Roman" panose="02020603050405020304" pitchFamily="18" charset="0"/>
                <a:cs typeface="Times New Roman" panose="02020603050405020304" pitchFamily="18" charset="0"/>
              </a:rPr>
              <a:t> в </a:t>
            </a:r>
            <a:r>
              <a:rPr lang="ru-RU" sz="2400" dirty="0" err="1">
                <a:latin typeface="Times New Roman" panose="02020603050405020304" pitchFamily="18" charset="0"/>
                <a:cs typeface="Times New Roman" panose="02020603050405020304" pitchFamily="18" charset="0"/>
              </a:rPr>
              <a:t>електричних</a:t>
            </a:r>
            <a:r>
              <a:rPr lang="ru-RU" sz="2400" dirty="0">
                <a:latin typeface="Times New Roman" panose="02020603050405020304" pitchFamily="18" charset="0"/>
                <a:cs typeface="Times New Roman" panose="02020603050405020304" pitchFamily="18" charset="0"/>
              </a:rPr>
              <a:t> мережах </a:t>
            </a:r>
            <a:r>
              <a:rPr lang="ru-RU" sz="2400" dirty="0" err="1">
                <a:latin typeface="Times New Roman" panose="02020603050405020304" pitchFamily="18" charset="0"/>
                <a:cs typeface="Times New Roman" panose="02020603050405020304" pitchFamily="18" charset="0"/>
              </a:rPr>
              <a:t>потрібно</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вибирати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їх</a:t>
            </a:r>
            <a:r>
              <a:rPr lang="ru-RU" sz="2400" dirty="0">
                <a:latin typeface="Times New Roman" panose="02020603050405020304" pitchFamily="18" charset="0"/>
                <a:cs typeface="Times New Roman" panose="02020603050405020304" pitchFamily="18" charset="0"/>
              </a:rPr>
              <a:t> так, </a:t>
            </a:r>
            <a:r>
              <a:rPr lang="ru-RU" sz="2400" dirty="0" err="1">
                <a:latin typeface="Times New Roman" panose="02020603050405020304" pitchFamily="18" charset="0"/>
                <a:cs typeface="Times New Roman" panose="02020603050405020304" pitchFamily="18" charset="0"/>
              </a:rPr>
              <a:t>щоб</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забезпечити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вибірковість</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селективність</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захисту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тобто</a:t>
            </a:r>
            <a:r>
              <a:rPr lang="ru-RU" sz="2400" dirty="0">
                <a:latin typeface="Times New Roman" panose="02020603050405020304" pitchFamily="18" charset="0"/>
                <a:cs typeface="Times New Roman" panose="02020603050405020304" pitchFamily="18" charset="0"/>
              </a:rPr>
              <a:t> при короткому </a:t>
            </a:r>
            <a:r>
              <a:rPr lang="ru-RU" sz="2400" dirty="0" err="1">
                <a:latin typeface="Times New Roman" panose="02020603050405020304" pitchFamily="18" charset="0"/>
                <a:cs typeface="Times New Roman" panose="02020603050405020304" pitchFamily="18" charset="0"/>
              </a:rPr>
              <a:t>замиканні</a:t>
            </a:r>
            <a:r>
              <a:rPr lang="ru-RU" sz="2400" dirty="0">
                <a:latin typeface="Times New Roman" panose="02020603050405020304" pitchFamily="18" charset="0"/>
                <a:cs typeface="Times New Roman" panose="02020603050405020304" pitchFamily="18" charset="0"/>
              </a:rPr>
              <a:t> на </a:t>
            </a:r>
            <a:r>
              <a:rPr lang="ru-RU" sz="2400" dirty="0" err="1">
                <a:latin typeface="Times New Roman" panose="02020603050405020304" pitchFamily="18" charset="0"/>
                <a:cs typeface="Times New Roman" panose="02020603050405020304" pitchFamily="18" charset="0"/>
              </a:rPr>
              <a:t>ділянці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мережі</a:t>
            </a:r>
            <a:r>
              <a:rPr lang="ru-RU" sz="2400" dirty="0">
                <a:latin typeface="Times New Roman" panose="02020603050405020304" pitchFamily="18" charset="0"/>
                <a:cs typeface="Times New Roman" panose="02020603050405020304" pitchFamily="18" charset="0"/>
              </a:rPr>
              <a:t> повинна </a:t>
            </a:r>
            <a:r>
              <a:rPr lang="ru-RU" sz="2400" dirty="0" err="1">
                <a:latin typeface="Times New Roman" panose="02020603050405020304" pitchFamily="18" charset="0"/>
                <a:cs typeface="Times New Roman" panose="02020603050405020304" pitchFamily="18" charset="0"/>
              </a:rPr>
              <a:t>перегорати</a:t>
            </a:r>
            <a:r>
              <a:rPr lang="ru-RU" sz="2400" dirty="0">
                <a:latin typeface="Times New Roman" panose="02020603050405020304" pitchFamily="18" charset="0"/>
                <a:cs typeface="Times New Roman" panose="02020603050405020304" pitchFamily="18" charset="0"/>
              </a:rPr>
              <a:t> плавка вставка </a:t>
            </a:r>
            <a:r>
              <a:rPr lang="ru-RU" sz="2400" dirty="0" err="1">
                <a:latin typeface="Times New Roman" panose="02020603050405020304" pitchFamily="18" charset="0"/>
                <a:cs typeface="Times New Roman" panose="02020603050405020304" pitchFamily="18" charset="0"/>
              </a:rPr>
              <a:t>запобіжника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тільки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ділянки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що</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захищається</a:t>
            </a:r>
            <a:r>
              <a:rPr lang="ru-RU" sz="2400" dirty="0">
                <a:latin typeface="Times New Roman" panose="02020603050405020304" pitchFamily="18" charset="0"/>
                <a:cs typeface="Times New Roman" panose="02020603050405020304" pitchFamily="18" charset="0"/>
              </a:rPr>
              <a:t>, а на </a:t>
            </a:r>
            <a:r>
              <a:rPr lang="ru-RU" sz="2400" dirty="0" err="1">
                <a:latin typeface="Times New Roman" panose="02020603050405020304" pitchFamily="18" charset="0"/>
                <a:cs typeface="Times New Roman" panose="02020603050405020304" pitchFamily="18" charset="0"/>
              </a:rPr>
              <a:t>інші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подається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напруга</a:t>
            </a:r>
            <a:r>
              <a:rPr lang="ru-RU" sz="2400" dirty="0">
                <a:latin typeface="Times New Roman" panose="02020603050405020304" pitchFamily="18" charset="0"/>
                <a:cs typeface="Times New Roman" panose="02020603050405020304" pitchFamily="18" charset="0"/>
              </a:rPr>
              <a:t> в нормальному </a:t>
            </a:r>
            <a:r>
              <a:rPr lang="ru-RU" sz="2400" dirty="0" err="1">
                <a:latin typeface="Times New Roman" panose="02020603050405020304" pitchFamily="18" charset="0"/>
                <a:cs typeface="Times New Roman" panose="02020603050405020304" pitchFamily="18" charset="0"/>
              </a:rPr>
              <a:t>режимі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Це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досягається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тим</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що</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номінальний</a:t>
            </a:r>
            <a:r>
              <a:rPr lang="ru-RU" sz="2400" dirty="0">
                <a:latin typeface="Times New Roman" panose="02020603050405020304" pitchFamily="18" charset="0"/>
                <a:cs typeface="Times New Roman" panose="02020603050405020304" pitchFamily="18" charset="0"/>
              </a:rPr>
              <a:t> струм </a:t>
            </a:r>
            <a:r>
              <a:rPr lang="ru-RU" sz="2400" dirty="0" err="1">
                <a:latin typeface="Times New Roman" panose="02020603050405020304" pitchFamily="18" charset="0"/>
                <a:cs typeface="Times New Roman" panose="02020603050405020304" pitchFamily="18" charset="0"/>
              </a:rPr>
              <a:t>кожної</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плавкої</a:t>
            </a:r>
            <a:r>
              <a:rPr lang="ru-RU" sz="2400" dirty="0">
                <a:latin typeface="Times New Roman" panose="02020603050405020304" pitchFamily="18" charset="0"/>
                <a:cs typeface="Times New Roman" panose="02020603050405020304" pitchFamily="18" charset="0"/>
              </a:rPr>
              <a:t> вставки, </a:t>
            </a:r>
            <a:r>
              <a:rPr lang="ru-RU" sz="2400" dirty="0" err="1">
                <a:latin typeface="Times New Roman" panose="02020603050405020304" pitchFamily="18" charset="0"/>
                <a:cs typeface="Times New Roman" panose="02020603050405020304" pitchFamily="18" charset="0"/>
              </a:rPr>
              <a:t>якщо</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слідувати</a:t>
            </a:r>
            <a:r>
              <a:rPr lang="ru-RU" sz="2400" dirty="0">
                <a:latin typeface="Times New Roman" panose="02020603050405020304" pitchFamily="18" charset="0"/>
                <a:cs typeface="Times New Roman" panose="02020603050405020304" pitchFamily="18" charset="0"/>
              </a:rPr>
              <a:t> в </a:t>
            </a:r>
            <a:r>
              <a:rPr lang="ru-RU" sz="2400" dirty="0" err="1">
                <a:latin typeface="Times New Roman" panose="02020603050405020304" pitchFamily="18" charset="0"/>
                <a:cs typeface="Times New Roman" panose="02020603050405020304" pitchFamily="18" charset="0"/>
              </a:rPr>
              <a:t>напрямку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від</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споживача</a:t>
            </a:r>
            <a:r>
              <a:rPr lang="ru-RU" sz="2400" dirty="0">
                <a:latin typeface="Times New Roman" panose="02020603050405020304" pitchFamily="18" charset="0"/>
                <a:cs typeface="Times New Roman" panose="02020603050405020304" pitchFamily="18" charset="0"/>
              </a:rPr>
              <a:t> до </a:t>
            </a:r>
            <a:r>
              <a:rPr lang="ru-RU" sz="2400" dirty="0" err="1">
                <a:latin typeface="Times New Roman" panose="02020603050405020304" pitchFamily="18" charset="0"/>
                <a:cs typeface="Times New Roman" panose="02020603050405020304" pitchFamily="18" charset="0"/>
              </a:rPr>
              <a:t>джерела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живлення</a:t>
            </a:r>
            <a:r>
              <a:rPr lang="ru-RU" sz="2400" dirty="0">
                <a:latin typeface="Times New Roman" panose="02020603050405020304" pitchFamily="18" charset="0"/>
                <a:cs typeface="Times New Roman" panose="02020603050405020304" pitchFamily="18" charset="0"/>
              </a:rPr>
              <a:t>, повинна бути </a:t>
            </a:r>
            <a:r>
              <a:rPr lang="ru-RU" sz="2400" dirty="0" err="1">
                <a:latin typeface="Times New Roman" panose="02020603050405020304" pitchFamily="18" charset="0"/>
                <a:cs typeface="Times New Roman" panose="02020603050405020304" pitchFamily="18" charset="0"/>
              </a:rPr>
              <a:t>більша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попередньої</a:t>
            </a:r>
            <a:r>
              <a:rPr lang="ru-RU" sz="2400" dirty="0">
                <a:latin typeface="Times New Roman" panose="02020603050405020304" pitchFamily="18" charset="0"/>
                <a:cs typeface="Times New Roman" panose="02020603050405020304" pitchFamily="18" charset="0"/>
              </a:rPr>
              <a:t> на два </a:t>
            </a:r>
            <a:r>
              <a:rPr lang="ru-RU" sz="2400" dirty="0" err="1">
                <a:latin typeface="Times New Roman" panose="02020603050405020304" pitchFamily="18" charset="0"/>
                <a:cs typeface="Times New Roman" panose="02020603050405020304" pitchFamily="18" charset="0"/>
              </a:rPr>
              <a:t>ступеня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стандартної</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плавкої</a:t>
            </a:r>
            <a:r>
              <a:rPr lang="ru-RU" sz="2400" dirty="0">
                <a:latin typeface="Times New Roman" panose="02020603050405020304" pitchFamily="18" charset="0"/>
                <a:cs typeface="Times New Roman" panose="02020603050405020304" pitchFamily="18" charset="0"/>
              </a:rPr>
              <a:t> вставки, при </a:t>
            </a:r>
            <a:r>
              <a:rPr lang="ru-RU" sz="2400" dirty="0" err="1">
                <a:latin typeface="Times New Roman" panose="02020603050405020304" pitchFamily="18" charset="0"/>
                <a:cs typeface="Times New Roman" panose="02020603050405020304" pitchFamily="18" charset="0"/>
              </a:rPr>
              <a:t>умові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що</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це</a:t>
            </a:r>
            <a:r>
              <a:rPr lang="ru-RU" sz="2400" dirty="0">
                <a:latin typeface="Times New Roman" panose="02020603050405020304" pitchFamily="18" charset="0"/>
                <a:cs typeface="Times New Roman" panose="02020603050405020304" pitchFamily="18" charset="0"/>
              </a:rPr>
              <a:t> не </a:t>
            </a:r>
            <a:r>
              <a:rPr lang="ru-RU" sz="2400" dirty="0" err="1">
                <a:latin typeface="Times New Roman" panose="02020603050405020304" pitchFamily="18" charset="0"/>
                <a:cs typeface="Times New Roman" panose="02020603050405020304" pitchFamily="18" charset="0"/>
              </a:rPr>
              <a:t>приведе</a:t>
            </a:r>
            <a:r>
              <a:rPr lang="ru-RU" sz="2400" dirty="0">
                <a:latin typeface="Times New Roman" panose="02020603050405020304" pitchFamily="18" charset="0"/>
                <a:cs typeface="Times New Roman" panose="02020603050405020304" pitchFamily="18" charset="0"/>
              </a:rPr>
              <a:t> до </a:t>
            </a:r>
            <a:r>
              <a:rPr lang="ru-RU" sz="2400" dirty="0" err="1">
                <a:latin typeface="Times New Roman" panose="02020603050405020304" pitchFamily="18" charset="0"/>
                <a:cs typeface="Times New Roman" panose="02020603050405020304" pitchFamily="18" charset="0"/>
              </a:rPr>
              <a:t>збільшення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перерізу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проводів</a:t>
            </a:r>
            <a:r>
              <a:rPr lang="ru-RU"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dirty="0" err="1">
                <a:latin typeface="Times New Roman" panose="02020603050405020304" pitchFamily="18" charset="0"/>
                <a:cs typeface="Times New Roman" panose="02020603050405020304" pitchFamily="18" charset="0"/>
              </a:rPr>
              <a:t>Плавкі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запобіжники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мають</a:t>
            </a:r>
            <a:r>
              <a:rPr lang="ru-RU" sz="2400" dirty="0">
                <a:latin typeface="Times New Roman" panose="02020603050405020304" pitchFamily="18" charset="0"/>
                <a:cs typeface="Times New Roman" panose="02020603050405020304" pitchFamily="18" charset="0"/>
              </a:rPr>
              <a:t> </a:t>
            </a:r>
            <a:r>
              <a:rPr lang="ru-RU" sz="2400" b="1" dirty="0" err="1">
                <a:solidFill>
                  <a:srgbClr val="FFC000"/>
                </a:solidFill>
                <a:latin typeface="Times New Roman" panose="02020603050405020304" pitchFamily="18" charset="0"/>
                <a:cs typeface="Times New Roman" panose="02020603050405020304" pitchFamily="18" charset="0"/>
              </a:rPr>
              <a:t>переваги</a:t>
            </a:r>
            <a:r>
              <a:rPr lang="ru-RU" sz="2400" dirty="0">
                <a:solidFill>
                  <a:srgbClr val="FFC000"/>
                </a:solidFill>
                <a:latin typeface="Times New Roman" panose="02020603050405020304" pitchFamily="18" charset="0"/>
                <a:cs typeface="Times New Roman" panose="02020603050405020304" pitchFamily="18" charset="0"/>
              </a:rPr>
              <a:t>:</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a:t>
            </a:r>
            <a:r>
              <a:rPr lang="ru-RU" sz="2400" dirty="0" err="1" smtClean="0">
                <a:latin typeface="Times New Roman" panose="02020603050405020304" pitchFamily="18" charset="0"/>
                <a:cs typeface="Times New Roman" panose="02020603050405020304" pitchFamily="18" charset="0"/>
              </a:rPr>
              <a:t>Прості</a:t>
            </a:r>
            <a:r>
              <a:rPr lang="ru-RU" sz="2400" dirty="0" smtClean="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в </a:t>
            </a:r>
            <a:r>
              <a:rPr lang="ru-RU" sz="2400" dirty="0" err="1">
                <a:latin typeface="Times New Roman" panose="02020603050405020304" pitchFamily="18" charset="0"/>
                <a:cs typeface="Times New Roman" panose="02020603050405020304" pitchFamily="18" charset="0"/>
              </a:rPr>
              <a:t>конструкції</a:t>
            </a:r>
            <a:r>
              <a:rPr lang="ru-RU"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a:t>
            </a:r>
            <a:r>
              <a:rPr lang="ru-RU" sz="2400" dirty="0" err="1" smtClean="0">
                <a:latin typeface="Times New Roman" panose="02020603050405020304" pitchFamily="18" charset="0"/>
                <a:cs typeface="Times New Roman" panose="02020603050405020304" pitchFamily="18" charset="0"/>
              </a:rPr>
              <a:t>Недорогі</a:t>
            </a:r>
            <a:r>
              <a:rPr lang="ru-RU"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b="1" dirty="0" err="1">
                <a:solidFill>
                  <a:srgbClr val="FFC000"/>
                </a:solidFill>
                <a:latin typeface="Times New Roman" panose="02020603050405020304" pitchFamily="18" charset="0"/>
                <a:cs typeface="Times New Roman" panose="02020603050405020304" pitchFamily="18" charset="0"/>
              </a:rPr>
              <a:t>Недоліки</a:t>
            </a:r>
            <a:r>
              <a:rPr lang="ru-RU" sz="2400" dirty="0">
                <a:solidFill>
                  <a:srgbClr val="FFC000"/>
                </a:solidFill>
                <a:latin typeface="Times New Roman" panose="02020603050405020304" pitchFamily="18" charset="0"/>
                <a:cs typeface="Times New Roman" panose="02020603050405020304" pitchFamily="18" charset="0"/>
              </a:rPr>
              <a:t>:</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-Не </a:t>
            </a:r>
            <a:r>
              <a:rPr lang="ru-RU" sz="2400" dirty="0" err="1">
                <a:latin typeface="Times New Roman" panose="02020603050405020304" pitchFamily="18" charset="0"/>
                <a:cs typeface="Times New Roman" panose="02020603050405020304" pitchFamily="18" charset="0"/>
              </a:rPr>
              <a:t>можуть</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захищати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лінію</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від</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перевантажень</a:t>
            </a:r>
            <a:r>
              <a:rPr lang="ru-RU" sz="2400" dirty="0">
                <a:latin typeface="Times New Roman" panose="02020603050405020304" pitchFamily="18" charset="0"/>
                <a:cs typeface="Times New Roman" panose="02020603050405020304" pitchFamily="18" charset="0"/>
              </a:rPr>
              <a:t>, тому </a:t>
            </a:r>
            <a:r>
              <a:rPr lang="ru-RU" sz="2400" dirty="0" err="1">
                <a:latin typeface="Times New Roman" panose="02020603050405020304" pitchFamily="18" charset="0"/>
                <a:cs typeface="Times New Roman" panose="02020603050405020304" pitchFamily="18" charset="0"/>
              </a:rPr>
              <a:t>що</a:t>
            </a:r>
            <a:r>
              <a:rPr lang="ru-RU" sz="2400" dirty="0">
                <a:latin typeface="Times New Roman" panose="02020603050405020304" pitchFamily="18" charset="0"/>
                <a:cs typeface="Times New Roman" panose="02020603050405020304" pitchFamily="18" charset="0"/>
              </a:rPr>
              <a:t> не </a:t>
            </a:r>
            <a:r>
              <a:rPr lang="ru-RU" sz="2400" dirty="0" err="1">
                <a:latin typeface="Times New Roman" panose="02020603050405020304" pitchFamily="18" charset="0"/>
                <a:cs typeface="Times New Roman" panose="02020603050405020304" pitchFamily="18" charset="0"/>
              </a:rPr>
              <a:t>допускають</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довготривале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перевантаження</a:t>
            </a:r>
            <a:r>
              <a:rPr lang="ru-RU" sz="2400" dirty="0">
                <a:latin typeface="Times New Roman" panose="02020603050405020304" pitchFamily="18" charset="0"/>
                <a:cs typeface="Times New Roman" panose="02020603050405020304" pitchFamily="18" charset="0"/>
              </a:rPr>
              <a:t> до моменту </a:t>
            </a:r>
            <a:r>
              <a:rPr lang="ru-RU" sz="2400" dirty="0" err="1">
                <a:latin typeface="Times New Roman" panose="02020603050405020304" pitchFamily="18" charset="0"/>
                <a:cs typeface="Times New Roman" panose="02020603050405020304" pitchFamily="18" charset="0"/>
              </a:rPr>
              <a:t>плавлення</a:t>
            </a:r>
            <a:r>
              <a:rPr lang="ru-RU"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-Не </a:t>
            </a:r>
            <a:r>
              <a:rPr lang="ru-RU" sz="2400" dirty="0" err="1">
                <a:latin typeface="Times New Roman" panose="02020603050405020304" pitchFamily="18" charset="0"/>
                <a:cs typeface="Times New Roman" panose="02020603050405020304" pitchFamily="18" charset="0"/>
              </a:rPr>
              <a:t>завжди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забезпечують</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захист</a:t>
            </a:r>
            <a:r>
              <a:rPr lang="ru-RU" sz="2400" dirty="0">
                <a:latin typeface="Times New Roman" panose="02020603050405020304" pitchFamily="18" charset="0"/>
                <a:cs typeface="Times New Roman" panose="02020603050405020304" pitchFamily="18" charset="0"/>
              </a:rPr>
              <a:t> в </a:t>
            </a:r>
            <a:r>
              <a:rPr lang="ru-RU" sz="2400" dirty="0" err="1">
                <a:latin typeface="Times New Roman" panose="02020603050405020304" pitchFamily="18" charset="0"/>
                <a:cs typeface="Times New Roman" panose="02020603050405020304" pitchFamily="18" charset="0"/>
              </a:rPr>
              <a:t>зв'язку</a:t>
            </a:r>
            <a:r>
              <a:rPr lang="ru-RU" sz="2400" dirty="0">
                <a:latin typeface="Times New Roman" panose="02020603050405020304" pitchFamily="18" charset="0"/>
                <a:cs typeface="Times New Roman" panose="02020603050405020304" pitchFamily="18" charset="0"/>
              </a:rPr>
              <a:t> з </a:t>
            </a:r>
            <a:r>
              <a:rPr lang="ru-RU" sz="2400" dirty="0" err="1">
                <a:latin typeface="Times New Roman" panose="02020603050405020304" pitchFamily="18" charset="0"/>
                <a:cs typeface="Times New Roman" panose="02020603050405020304" pitchFamily="18" charset="0"/>
              </a:rPr>
              <a:t>окисленням</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контактів</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послаблення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затиску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тощо</a:t>
            </a:r>
            <a:r>
              <a:rPr lang="ru-RU"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-При </a:t>
            </a:r>
            <a:r>
              <a:rPr lang="ru-RU" sz="2400" dirty="0">
                <a:latin typeface="Times New Roman" panose="02020603050405020304" pitchFamily="18" charset="0"/>
                <a:cs typeface="Times New Roman" panose="02020603050405020304" pitchFamily="18" charset="0"/>
              </a:rPr>
              <a:t>короткому </a:t>
            </a:r>
            <a:r>
              <a:rPr lang="ru-RU" sz="2400" dirty="0" err="1">
                <a:latin typeface="Times New Roman" panose="02020603050405020304" pitchFamily="18" charset="0"/>
                <a:cs typeface="Times New Roman" panose="02020603050405020304" pitchFamily="18" charset="0"/>
              </a:rPr>
              <a:t>замиканні</a:t>
            </a:r>
            <a:r>
              <a:rPr lang="ru-RU" sz="2400" dirty="0">
                <a:latin typeface="Times New Roman" panose="02020603050405020304" pitchFamily="18" charset="0"/>
                <a:cs typeface="Times New Roman" panose="02020603050405020304" pitchFamily="18" charset="0"/>
              </a:rPr>
              <a:t> в </a:t>
            </a:r>
            <a:r>
              <a:rPr lang="ru-RU" sz="2400" dirty="0" err="1">
                <a:latin typeface="Times New Roman" panose="02020603050405020304" pitchFamily="18" charset="0"/>
                <a:cs typeface="Times New Roman" panose="02020603050405020304" pitchFamily="18" charset="0"/>
              </a:rPr>
              <a:t>трифазній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лінії</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можливе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перегорання</a:t>
            </a:r>
            <a:r>
              <a:rPr lang="ru-RU" sz="2400" dirty="0">
                <a:latin typeface="Times New Roman" panose="02020603050405020304" pitchFamily="18" charset="0"/>
                <a:cs typeface="Times New Roman" panose="02020603050405020304" pitchFamily="18" charset="0"/>
              </a:rPr>
              <a:t> одного </a:t>
            </a:r>
            <a:r>
              <a:rPr lang="ru-RU" sz="2400" dirty="0" err="1">
                <a:latin typeface="Times New Roman" panose="02020603050405020304" pitchFamily="18" charset="0"/>
                <a:cs typeface="Times New Roman" panose="02020603050405020304" pitchFamily="18" charset="0"/>
              </a:rPr>
              <a:t>із</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запобіжників</a:t>
            </a:r>
            <a:r>
              <a:rPr lang="ru-RU" sz="2400" dirty="0">
                <a:latin typeface="Times New Roman" panose="02020603050405020304" pitchFamily="18" charset="0"/>
                <a:cs typeface="Times New Roman" panose="02020603050405020304" pitchFamily="18" charset="0"/>
              </a:rPr>
              <a:t>, в </a:t>
            </a:r>
            <a:r>
              <a:rPr lang="ru-RU" sz="2400" dirty="0" err="1">
                <a:latin typeface="Times New Roman" panose="02020603050405020304" pitchFamily="18" charset="0"/>
                <a:cs typeface="Times New Roman" panose="02020603050405020304" pitchFamily="18" charset="0"/>
              </a:rPr>
              <a:t>цьому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випадку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двигун</a:t>
            </a:r>
            <a:r>
              <a:rPr lang="ru-RU" sz="2400" dirty="0">
                <a:latin typeface="Times New Roman" panose="02020603050405020304" pitchFamily="18" charset="0"/>
                <a:cs typeface="Times New Roman" panose="02020603050405020304" pitchFamily="18" charset="0"/>
              </a:rPr>
              <a:t> буде включений на </a:t>
            </a:r>
            <a:r>
              <a:rPr lang="ru-RU" sz="2400" dirty="0" err="1">
                <a:latin typeface="Times New Roman" panose="02020603050405020304" pitchFamily="18" charset="0"/>
                <a:cs typeface="Times New Roman" panose="02020603050405020304" pitchFamily="18" charset="0"/>
              </a:rPr>
              <a:t>дві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фази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що</a:t>
            </a:r>
            <a:r>
              <a:rPr lang="ru-RU" sz="2400" dirty="0">
                <a:latin typeface="Times New Roman" panose="02020603050405020304" pitchFamily="18" charset="0"/>
                <a:cs typeface="Times New Roman" panose="02020603050405020304" pitchFamily="18" charset="0"/>
              </a:rPr>
              <a:t> приводить до </a:t>
            </a:r>
            <a:r>
              <a:rPr lang="ru-RU" sz="2400" dirty="0" err="1">
                <a:latin typeface="Times New Roman" panose="02020603050405020304" pitchFamily="18" charset="0"/>
                <a:cs typeface="Times New Roman" panose="02020603050405020304" pitchFamily="18" charset="0"/>
              </a:rPr>
              <a:t>перегріву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двигуна</a:t>
            </a:r>
            <a:r>
              <a:rPr lang="ru-RU" sz="2400" dirty="0">
                <a:latin typeface="Times New Roman" panose="02020603050405020304" pitchFamily="18" charset="0"/>
                <a:cs typeface="Times New Roman" panose="02020603050405020304" pitchFamily="18" charset="0"/>
              </a:rPr>
              <a:t> та </a:t>
            </a:r>
            <a:r>
              <a:rPr lang="ru-RU" sz="2400" dirty="0" err="1">
                <a:latin typeface="Times New Roman" panose="02020603050405020304" pitchFamily="18" charset="0"/>
                <a:cs typeface="Times New Roman" panose="02020603050405020304" pitchFamily="18" charset="0"/>
              </a:rPr>
              <a:t>виходу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його</a:t>
            </a:r>
            <a:r>
              <a:rPr lang="ru-RU" sz="2400" dirty="0">
                <a:latin typeface="Times New Roman" panose="02020603050405020304" pitchFamily="18" charset="0"/>
                <a:cs typeface="Times New Roman" panose="02020603050405020304" pitchFamily="18" charset="0"/>
              </a:rPr>
              <a:t> з ладу.</a:t>
            </a:r>
          </a:p>
        </p:txBody>
      </p:sp>
    </p:spTree>
    <p:extLst>
      <p:ext uri="{BB962C8B-B14F-4D97-AF65-F5344CB8AC3E}">
        <p14:creationId xmlns:p14="http://schemas.microsoft.com/office/powerpoint/2010/main" val="589175137"/>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67145" y="2706543"/>
            <a:ext cx="10515600" cy="1325563"/>
          </a:xfrm>
        </p:spPr>
        <p:txBody>
          <a:bodyPr>
            <a:noAutofit/>
          </a:bodyPr>
          <a:lstStyle/>
          <a:p>
            <a:pPr fontAlgn="base"/>
            <a:r>
              <a:rPr lang="ru-RU" sz="2000" b="1" dirty="0" err="1" smtClean="0">
                <a:solidFill>
                  <a:srgbClr val="FFC000"/>
                </a:solidFill>
                <a:latin typeface="Times New Roman" panose="02020603050405020304" pitchFamily="18" charset="0"/>
                <a:cs typeface="Times New Roman" panose="02020603050405020304" pitchFamily="18" charset="0"/>
              </a:rPr>
              <a:t>Дотримуйтесь</a:t>
            </a:r>
            <a:r>
              <a:rPr lang="ru-RU" sz="2000" b="1" dirty="0" smtClean="0">
                <a:solidFill>
                  <a:srgbClr val="FFC000"/>
                </a:solidFill>
                <a:latin typeface="Times New Roman" panose="02020603050405020304" pitchFamily="18" charset="0"/>
                <a:cs typeface="Times New Roman" panose="02020603050405020304" pitchFamily="18" charset="0"/>
              </a:rPr>
              <a:t> правил </a:t>
            </a:r>
            <a:r>
              <a:rPr lang="ru-RU" sz="2000" b="1" dirty="0" err="1">
                <a:solidFill>
                  <a:srgbClr val="FFC000"/>
                </a:solidFill>
                <a:latin typeface="Times New Roman" panose="02020603050405020304" pitchFamily="18" charset="0"/>
                <a:cs typeface="Times New Roman" panose="02020603050405020304" pitchFamily="18" charset="0"/>
              </a:rPr>
              <a:t>поводження</a:t>
            </a:r>
            <a:r>
              <a:rPr lang="ru-RU" sz="2000" b="1" dirty="0">
                <a:solidFill>
                  <a:srgbClr val="FFC000"/>
                </a:solidFill>
                <a:latin typeface="Times New Roman" panose="02020603050405020304" pitchFamily="18" charset="0"/>
                <a:cs typeface="Times New Roman" panose="02020603050405020304" pitchFamily="18" charset="0"/>
              </a:rPr>
              <a:t> з </a:t>
            </a:r>
            <a:r>
              <a:rPr lang="ru-RU" sz="2000" b="1" dirty="0" err="1">
                <a:solidFill>
                  <a:srgbClr val="FFC000"/>
                </a:solidFill>
                <a:latin typeface="Times New Roman" panose="02020603050405020304" pitchFamily="18" charset="0"/>
                <a:cs typeface="Times New Roman" panose="02020603050405020304" pitchFamily="18" charset="0"/>
              </a:rPr>
              <a:t>електричними</a:t>
            </a:r>
            <a:r>
              <a:rPr lang="ru-RU" sz="2000" b="1" dirty="0">
                <a:solidFill>
                  <a:srgbClr val="FFC000"/>
                </a:solidFill>
                <a:latin typeface="Times New Roman" panose="02020603050405020304" pitchFamily="18" charset="0"/>
                <a:cs typeface="Times New Roman" panose="02020603050405020304" pitchFamily="18" charset="0"/>
              </a:rPr>
              <a:t> </a:t>
            </a:r>
            <a:r>
              <a:rPr lang="ru-RU" sz="2000" b="1" dirty="0" err="1" smtClean="0">
                <a:solidFill>
                  <a:srgbClr val="FFC000"/>
                </a:solidFill>
                <a:latin typeface="Times New Roman" panose="02020603050405020304" pitchFamily="18" charset="0"/>
                <a:cs typeface="Times New Roman" panose="02020603050405020304" pitchFamily="18" charset="0"/>
              </a:rPr>
              <a:t>приладами</a:t>
            </a:r>
            <a:r>
              <a:rPr lang="ru-RU" sz="2000" b="1" dirty="0">
                <a:solidFill>
                  <a:srgbClr val="FFC000"/>
                </a:solidFill>
                <a:latin typeface="Times New Roman" panose="02020603050405020304" pitchFamily="18" charset="0"/>
                <a:cs typeface="Times New Roman" panose="02020603050405020304" pitchFamily="18" charset="0"/>
              </a:rPr>
              <a:t>:</a:t>
            </a:r>
            <a:r>
              <a:rPr lang="ru-RU" sz="2000" b="1" dirty="0">
                <a:solidFill>
                  <a:srgbClr val="FFC000"/>
                </a:solidFill>
                <a:latin typeface="Times New Roman" panose="02020603050405020304" pitchFamily="18" charset="0"/>
                <a:cs typeface="Times New Roman" panose="02020603050405020304" pitchFamily="18" charset="0"/>
              </a:rPr>
              <a:t/>
            </a:r>
            <a:br>
              <a:rPr lang="ru-RU" sz="2000" b="1" dirty="0">
                <a:solidFill>
                  <a:srgbClr val="FFC000"/>
                </a:solidFill>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Електронагрівальні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прилади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такі</a:t>
            </a:r>
            <a:r>
              <a:rPr lang="ru-RU" sz="2000" dirty="0">
                <a:latin typeface="Times New Roman" panose="02020603050405020304" pitchFamily="18" charset="0"/>
                <a:cs typeface="Times New Roman" panose="02020603050405020304" pitchFamily="18" charset="0"/>
              </a:rPr>
              <a:t> як </a:t>
            </a:r>
            <a:r>
              <a:rPr lang="ru-RU" sz="2000" dirty="0" err="1">
                <a:latin typeface="Times New Roman" panose="02020603050405020304" pitchFamily="18" charset="0"/>
                <a:cs typeface="Times New Roman" panose="02020603050405020304" pitchFamily="18" charset="0"/>
              </a:rPr>
              <a:t>електрочайник</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електросамовар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електропраска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електрокамін</a:t>
            </a:r>
            <a:r>
              <a:rPr lang="ru-RU" sz="2000" dirty="0">
                <a:latin typeface="Times New Roman" panose="02020603050405020304" pitchFamily="18" charset="0"/>
                <a:cs typeface="Times New Roman" panose="02020603050405020304" pitchFamily="18" charset="0"/>
              </a:rPr>
              <a:t> та </a:t>
            </a:r>
            <a:r>
              <a:rPr lang="ru-RU" sz="2000" dirty="0" err="1">
                <a:latin typeface="Times New Roman" panose="02020603050405020304" pitchFamily="18" charset="0"/>
                <a:cs typeface="Times New Roman" panose="02020603050405020304" pitchFamily="18" charset="0"/>
              </a:rPr>
              <a:t>інші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потрібно</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включати</a:t>
            </a:r>
            <a:r>
              <a:rPr lang="ru-RU" sz="2000" dirty="0">
                <a:latin typeface="Times New Roman" panose="02020603050405020304" pitchFamily="18" charset="0"/>
                <a:cs typeface="Times New Roman" panose="02020603050405020304" pitchFamily="18" charset="0"/>
              </a:rPr>
              <a:t> в </a:t>
            </a:r>
            <a:r>
              <a:rPr lang="ru-RU" sz="2000" dirty="0" err="1">
                <a:latin typeface="Times New Roman" panose="02020603050405020304" pitchFamily="18" charset="0"/>
                <a:cs typeface="Times New Roman" panose="02020603050405020304" pitchFamily="18" charset="0"/>
              </a:rPr>
              <a:t>електромережу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справними</a:t>
            </a:r>
            <a:r>
              <a:rPr lang="ru-RU" sz="2000" dirty="0">
                <a:latin typeface="Times New Roman" panose="02020603050405020304" pitchFamily="18" charset="0"/>
                <a:cs typeface="Times New Roman" panose="02020603050405020304" pitchFamily="18" charset="0"/>
              </a:rPr>
              <a:t>.</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Якщо</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ти</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дивишся</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телевізор</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а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екран</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погас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або</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почав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миготіти</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ні</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в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якому</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разі</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не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можна</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по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ньому</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стукати</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Він</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може</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загорітися</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або</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навіть</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вибухнути</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Його</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треба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негайно</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вимкнути</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a:t>
            </a:r>
            <a:b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Якщо</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щось</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потрапило</a:t>
            </a:r>
            <a:r>
              <a:rPr lang="ru-RU" sz="2000" dirty="0">
                <a:latin typeface="Times New Roman" panose="02020603050405020304" pitchFamily="18" charset="0"/>
                <a:cs typeface="Times New Roman" panose="02020603050405020304" pitchFamily="18" charset="0"/>
              </a:rPr>
              <a:t> до </a:t>
            </a:r>
            <a:r>
              <a:rPr lang="ru-RU" sz="2000" dirty="0" err="1">
                <a:latin typeface="Times New Roman" panose="02020603050405020304" pitchFamily="18" charset="0"/>
                <a:cs typeface="Times New Roman" panose="02020603050405020304" pitchFamily="18" charset="0"/>
              </a:rPr>
              <a:t>телевізора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радіоприймача</a:t>
            </a:r>
            <a:r>
              <a:rPr lang="ru-RU" sz="2000" dirty="0">
                <a:latin typeface="Times New Roman" panose="02020603050405020304" pitchFamily="18" charset="0"/>
                <a:cs typeface="Times New Roman" panose="02020603050405020304" pitchFamily="18" charset="0"/>
              </a:rPr>
              <a:t> та </a:t>
            </a:r>
            <a:r>
              <a:rPr lang="ru-RU" sz="2000" dirty="0" err="1">
                <a:latin typeface="Times New Roman" panose="02020603050405020304" pitchFamily="18" charset="0"/>
                <a:cs typeface="Times New Roman" panose="02020603050405020304" pitchFamily="18" charset="0"/>
              </a:rPr>
              <a:t>інших</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електроприладів</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які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працюють</a:t>
            </a:r>
            <a:r>
              <a:rPr lang="ru-RU" sz="2000" dirty="0">
                <a:latin typeface="Times New Roman" panose="02020603050405020304" pitchFamily="18" charset="0"/>
                <a:cs typeface="Times New Roman" panose="02020603050405020304" pitchFamily="18" charset="0"/>
              </a:rPr>
              <a:t>, треба в першу </a:t>
            </a:r>
            <a:r>
              <a:rPr lang="ru-RU" sz="2000" dirty="0" err="1">
                <a:latin typeface="Times New Roman" panose="02020603050405020304" pitchFamily="18" charset="0"/>
                <a:cs typeface="Times New Roman" panose="02020603050405020304" pitchFamily="18" charset="0"/>
              </a:rPr>
              <a:t>чергу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їх</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вимкнути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Ні</a:t>
            </a:r>
            <a:r>
              <a:rPr lang="ru-RU" sz="2000" dirty="0">
                <a:latin typeface="Times New Roman" panose="02020603050405020304" pitchFamily="18" charset="0"/>
                <a:cs typeface="Times New Roman" panose="02020603050405020304" pitchFamily="18" charset="0"/>
              </a:rPr>
              <a:t> в </a:t>
            </a:r>
            <a:r>
              <a:rPr lang="ru-RU" sz="2000" dirty="0" err="1">
                <a:latin typeface="Times New Roman" panose="02020603050405020304" pitchFamily="18" charset="0"/>
                <a:cs typeface="Times New Roman" panose="02020603050405020304" pitchFamily="18" charset="0"/>
              </a:rPr>
              <a:t>якому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разі</a:t>
            </a:r>
            <a:r>
              <a:rPr lang="ru-RU" sz="2000" dirty="0">
                <a:latin typeface="Times New Roman" panose="02020603050405020304" pitchFamily="18" charset="0"/>
                <a:cs typeface="Times New Roman" panose="02020603050405020304" pitchFamily="18" charset="0"/>
              </a:rPr>
              <a:t> не </a:t>
            </a:r>
            <a:r>
              <a:rPr lang="ru-RU" sz="2000" dirty="0" err="1">
                <a:latin typeface="Times New Roman" panose="02020603050405020304" pitchFamily="18" charset="0"/>
                <a:cs typeface="Times New Roman" panose="02020603050405020304" pitchFamily="18" charset="0"/>
              </a:rPr>
              <a:t>можна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лізти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туди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олівцем</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чи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іншим</a:t>
            </a:r>
            <a:r>
              <a:rPr lang="ru-RU" sz="2000" dirty="0">
                <a:latin typeface="Times New Roman" panose="02020603050405020304" pitchFamily="18" charset="0"/>
                <a:cs typeface="Times New Roman" panose="02020603050405020304" pitchFamily="18" charset="0"/>
              </a:rPr>
              <a:t> предметом, коли </a:t>
            </a:r>
            <a:r>
              <a:rPr lang="ru-RU" sz="2000" dirty="0" err="1">
                <a:latin typeface="Times New Roman" panose="02020603050405020304" pitchFamily="18" charset="0"/>
                <a:cs typeface="Times New Roman" panose="02020603050405020304" pitchFamily="18" charset="0"/>
              </a:rPr>
              <a:t>електроприлад</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увімкнутий</a:t>
            </a:r>
            <a:r>
              <a:rPr lang="ru-RU" sz="2000" dirty="0">
                <a:latin typeface="Times New Roman" panose="02020603050405020304" pitchFamily="18" charset="0"/>
                <a:cs typeface="Times New Roman" panose="02020603050405020304" pitchFamily="18" charset="0"/>
              </a:rPr>
              <a:t>.</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Переважна</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кількість</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побутових</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електроприладів</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є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переносними</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і при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цьому</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часто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виникає</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пошкодження</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їх</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ізоляції</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Також</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буває</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що</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електричний</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дріт</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обірвався</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чи</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оголився</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У таких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випадках</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ні</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в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якому</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разі</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не торкайся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оголених</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місць</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бо</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це</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може</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призвести</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до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травми</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a:t>
            </a:r>
            <a:b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Не </a:t>
            </a:r>
            <a:r>
              <a:rPr lang="ru-RU" sz="2000" dirty="0" err="1">
                <a:latin typeface="Times New Roman" panose="02020603050405020304" pitchFamily="18" charset="0"/>
                <a:cs typeface="Times New Roman" panose="02020603050405020304" pitchFamily="18" charset="0"/>
              </a:rPr>
              <a:t>залишайте</a:t>
            </a:r>
            <a:r>
              <a:rPr lang="ru-RU" sz="2000" dirty="0">
                <a:latin typeface="Times New Roman" panose="02020603050405020304" pitchFamily="18" charset="0"/>
                <a:cs typeface="Times New Roman" panose="02020603050405020304" pitchFamily="18" charset="0"/>
              </a:rPr>
              <a:t> без </a:t>
            </a:r>
            <a:r>
              <a:rPr lang="ru-RU" sz="2000" dirty="0" err="1">
                <a:latin typeface="Times New Roman" panose="02020603050405020304" pitchFamily="18" charset="0"/>
                <a:cs typeface="Times New Roman" panose="02020603050405020304" pitchFamily="18" charset="0"/>
              </a:rPr>
              <a:t>нагляду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увімкненими</a:t>
            </a:r>
            <a:r>
              <a:rPr lang="ru-RU" sz="2000" dirty="0">
                <a:latin typeface="Times New Roman" panose="02020603050405020304" pitchFamily="18" charset="0"/>
                <a:cs typeface="Times New Roman" panose="02020603050405020304" pitchFamily="18" charset="0"/>
              </a:rPr>
              <a:t> в розетку </a:t>
            </a:r>
            <a:r>
              <a:rPr lang="ru-RU" sz="2000" dirty="0" err="1">
                <a:latin typeface="Times New Roman" panose="02020603050405020304" pitchFamily="18" charset="0"/>
                <a:cs typeface="Times New Roman" panose="02020603050405020304" pitchFamily="18" charset="0"/>
              </a:rPr>
              <a:t>електроприлади</a:t>
            </a:r>
            <a:r>
              <a:rPr lang="ru-RU" sz="2000" dirty="0">
                <a:latin typeface="Times New Roman" panose="02020603050405020304" pitchFamily="18" charset="0"/>
                <a:cs typeface="Times New Roman" panose="02020603050405020304" pitchFamily="18" charset="0"/>
              </a:rPr>
              <a:t>.</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Забороняється</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тягнути</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за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електричний</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шнур руками, тому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що</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він</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може</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обірватися</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і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вразити</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електричним</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струмом</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a:t>
            </a:r>
            <a:b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Не </a:t>
            </a:r>
            <a:r>
              <a:rPr lang="ru-RU" sz="2000" dirty="0" err="1">
                <a:latin typeface="Times New Roman" panose="02020603050405020304" pitchFamily="18" charset="0"/>
                <a:cs typeface="Times New Roman" panose="02020603050405020304" pitchFamily="18" charset="0"/>
              </a:rPr>
              <a:t>можна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заповнювати</a:t>
            </a:r>
            <a:r>
              <a:rPr lang="ru-RU" sz="2000" dirty="0">
                <a:latin typeface="Times New Roman" panose="02020603050405020304" pitchFamily="18" charset="0"/>
                <a:cs typeface="Times New Roman" panose="02020603050405020304" pitchFamily="18" charset="0"/>
              </a:rPr>
              <a:t> водою </a:t>
            </a:r>
            <a:r>
              <a:rPr lang="ru-RU" sz="2000" dirty="0" err="1">
                <a:latin typeface="Times New Roman" panose="02020603050405020304" pitchFamily="18" charset="0"/>
                <a:cs typeface="Times New Roman" panose="02020603050405020304" pitchFamily="18" charset="0"/>
              </a:rPr>
              <a:t>ввімкнені</a:t>
            </a:r>
            <a:r>
              <a:rPr lang="ru-RU" sz="2000" dirty="0">
                <a:latin typeface="Times New Roman" panose="02020603050405020304" pitchFamily="18" charset="0"/>
                <a:cs typeface="Times New Roman" panose="02020603050405020304" pitchFamily="18" charset="0"/>
              </a:rPr>
              <a:t> в </a:t>
            </a:r>
            <a:r>
              <a:rPr lang="ru-RU" sz="2000" dirty="0" err="1">
                <a:latin typeface="Times New Roman" panose="02020603050405020304" pitchFamily="18" charset="0"/>
                <a:cs typeface="Times New Roman" panose="02020603050405020304" pitchFamily="18" charset="0"/>
              </a:rPr>
              <a:t>електромережу</a:t>
            </a:r>
            <a:r>
              <a:rPr lang="ru-RU" sz="2000" dirty="0">
                <a:latin typeface="Times New Roman" panose="02020603050405020304" pitchFamily="18" charset="0"/>
                <a:cs typeface="Times New Roman" panose="02020603050405020304" pitchFamily="18" charset="0"/>
              </a:rPr>
              <a:t> чайники, </a:t>
            </a:r>
            <a:r>
              <a:rPr lang="ru-RU" sz="2000" dirty="0" err="1">
                <a:latin typeface="Times New Roman" panose="02020603050405020304" pitchFamily="18" charset="0"/>
                <a:cs typeface="Times New Roman" panose="02020603050405020304" pitchFamily="18" charset="0"/>
              </a:rPr>
              <a:t>кавоварки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каструлі</a:t>
            </a:r>
            <a:r>
              <a:rPr lang="ru-RU" sz="2000" dirty="0">
                <a:latin typeface="Times New Roman" panose="02020603050405020304" pitchFamily="18" charset="0"/>
                <a:cs typeface="Times New Roman" panose="02020603050405020304" pitchFamily="18" charset="0"/>
              </a:rPr>
              <a:t>.</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Не торкайся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мокрими</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руками та не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витирай</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вологою</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ганчіркою</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електричні</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кабелі</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штепсельні</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розетки,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вимикачі</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інші</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електроприлади</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ввімкнені</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в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електромережу</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a:t>
            </a:r>
            <a:b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Не </a:t>
            </a:r>
            <a:r>
              <a:rPr lang="ru-RU" sz="2000" dirty="0" err="1">
                <a:latin typeface="Times New Roman" panose="02020603050405020304" pitchFamily="18" charset="0"/>
                <a:cs typeface="Times New Roman" panose="02020603050405020304" pitchFamily="18" charset="0"/>
              </a:rPr>
              <a:t>можна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підвішувати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речі</a:t>
            </a:r>
            <a:r>
              <a:rPr lang="ru-RU" sz="2000" dirty="0">
                <a:latin typeface="Times New Roman" panose="02020603050405020304" pitchFamily="18" charset="0"/>
                <a:cs typeface="Times New Roman" panose="02020603050405020304" pitchFamily="18" charset="0"/>
              </a:rPr>
              <a:t> на </a:t>
            </a:r>
            <a:r>
              <a:rPr lang="ru-RU" sz="2000" dirty="0" err="1">
                <a:latin typeface="Times New Roman" panose="02020603050405020304" pitchFamily="18" charset="0"/>
                <a:cs typeface="Times New Roman" panose="02020603050405020304" pitchFamily="18" charset="0"/>
              </a:rPr>
              <a:t>кабелі</a:t>
            </a:r>
            <a:r>
              <a:rPr lang="ru-RU" sz="2000" dirty="0">
                <a:latin typeface="Times New Roman" panose="02020603050405020304" pitchFamily="18" charset="0"/>
                <a:cs typeface="Times New Roman" panose="02020603050405020304" pitchFamily="18" charset="0"/>
              </a:rPr>
              <a:t>.</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Не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можна</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бавитись</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із</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штепсельними</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розетками –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це</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загрожує</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твоєму</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життю</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a:t>
            </a:r>
            <a:b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Коли </a:t>
            </a:r>
            <a:r>
              <a:rPr lang="ru-RU" sz="2000" dirty="0" err="1">
                <a:latin typeface="Times New Roman" panose="02020603050405020304" pitchFamily="18" charset="0"/>
                <a:cs typeface="Times New Roman" panose="02020603050405020304" pitchFamily="18" charset="0"/>
              </a:rPr>
              <a:t>ідеш</a:t>
            </a:r>
            <a:r>
              <a:rPr lang="ru-RU" sz="2000" dirty="0">
                <a:latin typeface="Times New Roman" panose="02020603050405020304" pitchFamily="18" charset="0"/>
                <a:cs typeface="Times New Roman" panose="02020603050405020304" pitchFamily="18" charset="0"/>
              </a:rPr>
              <a:t> з дому – </a:t>
            </a:r>
            <a:r>
              <a:rPr lang="ru-RU" sz="2000" dirty="0" err="1">
                <a:latin typeface="Times New Roman" panose="02020603050405020304" pitchFamily="18" charset="0"/>
                <a:cs typeface="Times New Roman" panose="02020603050405020304" pitchFamily="18" charset="0"/>
              </a:rPr>
              <a:t>всі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електроприлади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мають</a:t>
            </a:r>
            <a:r>
              <a:rPr lang="ru-RU" sz="2000" dirty="0">
                <a:latin typeface="Times New Roman" panose="02020603050405020304" pitchFamily="18" charset="0"/>
                <a:cs typeface="Times New Roman" panose="02020603050405020304" pitchFamily="18" charset="0"/>
              </a:rPr>
              <a:t> бути </a:t>
            </a:r>
            <a:r>
              <a:rPr lang="ru-RU" sz="2000" dirty="0" err="1">
                <a:latin typeface="Times New Roman" panose="02020603050405020304" pitchFamily="18" charset="0"/>
                <a:cs typeface="Times New Roman" panose="02020603050405020304" pitchFamily="18" charset="0"/>
              </a:rPr>
              <a:t>вимкнені</a:t>
            </a:r>
            <a:r>
              <a:rPr lang="ru-RU" sz="2000" dirty="0">
                <a:latin typeface="Times New Roman" panose="02020603050405020304" pitchFamily="18" charset="0"/>
                <a:cs typeface="Times New Roman" panose="02020603050405020304" pitchFamily="18" charset="0"/>
              </a:rPr>
              <a:t>.</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Використання</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електричних</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приладів</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не за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призначенням</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або</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невміле</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користування</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ними,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може</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призвести</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 до </a:t>
            </a:r>
            <a:r>
              <a:rPr lang="ru-RU" sz="2000" dirty="0" err="1">
                <a:solidFill>
                  <a:schemeClr val="accent1">
                    <a:lumMod val="20000"/>
                    <a:lumOff val="80000"/>
                  </a:schemeClr>
                </a:solidFill>
                <a:latin typeface="Times New Roman" panose="02020603050405020304" pitchFamily="18" charset="0"/>
                <a:cs typeface="Times New Roman" panose="02020603050405020304" pitchFamily="18" charset="0"/>
              </a:rPr>
              <a:t>пожежі</a:t>
            </a:r>
            <a:r>
              <a:rPr lang="ru-RU" sz="2000" dirty="0">
                <a:solidFill>
                  <a:schemeClr val="accent1">
                    <a:lumMod val="20000"/>
                    <a:lumOff val="80000"/>
                  </a:schemeClr>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48452873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7365" y="2706542"/>
            <a:ext cx="10515600" cy="1325563"/>
          </a:xfrm>
        </p:spPr>
        <p:txBody>
          <a:bodyPr>
            <a:noAutofit/>
          </a:bodyPr>
          <a:lstStyle/>
          <a:p>
            <a:pPr fontAlgn="base"/>
            <a:r>
              <a:rPr lang="ru-RU" sz="2400" b="1" dirty="0">
                <a:solidFill>
                  <a:srgbClr val="FFC000"/>
                </a:solidFill>
                <a:latin typeface="Times New Roman" panose="02020603050405020304" pitchFamily="18" charset="0"/>
                <a:cs typeface="Times New Roman" panose="02020603050405020304" pitchFamily="18" charset="0"/>
              </a:rPr>
              <a:t>Але </a:t>
            </a:r>
            <a:r>
              <a:rPr lang="ru-RU" sz="2400" b="1" dirty="0" err="1">
                <a:solidFill>
                  <a:srgbClr val="FFC000"/>
                </a:solidFill>
                <a:latin typeface="Times New Roman" panose="02020603050405020304" pitchFamily="18" charset="0"/>
                <a:cs typeface="Times New Roman" panose="02020603050405020304" pitchFamily="18" charset="0"/>
              </a:rPr>
              <a:t>якщо</a:t>
            </a:r>
            <a:r>
              <a:rPr lang="ru-RU" sz="2400" b="1" dirty="0">
                <a:solidFill>
                  <a:srgbClr val="FFC000"/>
                </a:solidFill>
                <a:latin typeface="Times New Roman" panose="02020603050405020304" pitchFamily="18" charset="0"/>
                <a:cs typeface="Times New Roman" panose="02020603050405020304" pitchFamily="18" charset="0"/>
              </a:rPr>
              <a:t> </a:t>
            </a:r>
            <a:r>
              <a:rPr lang="ru-RU" sz="2400" b="1" dirty="0" err="1">
                <a:solidFill>
                  <a:srgbClr val="FFC000"/>
                </a:solidFill>
                <a:latin typeface="Times New Roman" panose="02020603050405020304" pitchFamily="18" charset="0"/>
                <a:cs typeface="Times New Roman" panose="02020603050405020304" pitchFamily="18" charset="0"/>
              </a:rPr>
              <a:t>вже</a:t>
            </a:r>
            <a:r>
              <a:rPr lang="ru-RU" sz="2400" b="1" dirty="0">
                <a:solidFill>
                  <a:srgbClr val="FFC000"/>
                </a:solidFill>
                <a:latin typeface="Times New Roman" panose="02020603050405020304" pitchFamily="18" charset="0"/>
                <a:cs typeface="Times New Roman" panose="02020603050405020304" pitchFamily="18" charset="0"/>
              </a:rPr>
              <a:t> так </a:t>
            </a:r>
            <a:r>
              <a:rPr lang="ru-RU" sz="2400" b="1" dirty="0" err="1">
                <a:solidFill>
                  <a:srgbClr val="FFC000"/>
                </a:solidFill>
                <a:latin typeface="Times New Roman" panose="02020603050405020304" pitchFamily="18" charset="0"/>
                <a:cs typeface="Times New Roman" panose="02020603050405020304" pitchFamily="18" charset="0"/>
              </a:rPr>
              <a:t>сталося</a:t>
            </a:r>
            <a:r>
              <a:rPr lang="ru-RU" sz="2400" b="1" dirty="0">
                <a:solidFill>
                  <a:srgbClr val="FFC000"/>
                </a:solidFill>
                <a:latin typeface="Times New Roman" panose="02020603050405020304" pitchFamily="18" charset="0"/>
                <a:cs typeface="Times New Roman" panose="02020603050405020304" pitchFamily="18" charset="0"/>
              </a:rPr>
              <a:t>, </a:t>
            </a:r>
            <a:r>
              <a:rPr lang="ru-RU" sz="2400" b="1" dirty="0" err="1">
                <a:solidFill>
                  <a:srgbClr val="FFC000"/>
                </a:solidFill>
                <a:latin typeface="Times New Roman" panose="02020603050405020304" pitchFamily="18" charset="0"/>
                <a:cs typeface="Times New Roman" panose="02020603050405020304" pitchFamily="18" charset="0"/>
              </a:rPr>
              <a:t>що</a:t>
            </a:r>
            <a:r>
              <a:rPr lang="ru-RU" sz="2400" b="1" dirty="0">
                <a:solidFill>
                  <a:srgbClr val="FFC000"/>
                </a:solidFill>
                <a:latin typeface="Times New Roman" panose="02020603050405020304" pitchFamily="18" charset="0"/>
                <a:cs typeface="Times New Roman" panose="02020603050405020304" pitchFamily="18" charset="0"/>
              </a:rPr>
              <a:t> </a:t>
            </a:r>
            <a:r>
              <a:rPr lang="ru-RU" sz="2400" b="1" dirty="0" err="1">
                <a:solidFill>
                  <a:srgbClr val="FFC000"/>
                </a:solidFill>
                <a:latin typeface="Times New Roman" panose="02020603050405020304" pitchFamily="18" charset="0"/>
                <a:cs typeface="Times New Roman" panose="02020603050405020304" pitchFamily="18" charset="0"/>
              </a:rPr>
              <a:t>електричне</a:t>
            </a:r>
            <a:r>
              <a:rPr lang="ru-RU" sz="2400" b="1" dirty="0">
                <a:solidFill>
                  <a:srgbClr val="FFC000"/>
                </a:solidFill>
                <a:latin typeface="Times New Roman" panose="02020603050405020304" pitchFamily="18" charset="0"/>
                <a:cs typeface="Times New Roman" panose="02020603050405020304" pitchFamily="18" charset="0"/>
              </a:rPr>
              <a:t> </a:t>
            </a:r>
            <a:r>
              <a:rPr lang="ru-RU" sz="2400" b="1" dirty="0" err="1">
                <a:solidFill>
                  <a:srgbClr val="FFC000"/>
                </a:solidFill>
                <a:latin typeface="Times New Roman" panose="02020603050405020304" pitchFamily="18" charset="0"/>
                <a:cs typeface="Times New Roman" panose="02020603050405020304" pitchFamily="18" charset="0"/>
              </a:rPr>
              <a:t>обладнання</a:t>
            </a:r>
            <a:r>
              <a:rPr lang="ru-RU" sz="2400" b="1" dirty="0">
                <a:solidFill>
                  <a:srgbClr val="FFC000"/>
                </a:solidFill>
                <a:latin typeface="Times New Roman" panose="02020603050405020304" pitchFamily="18" charset="0"/>
                <a:cs typeface="Times New Roman" panose="02020603050405020304" pitchFamily="18" charset="0"/>
              </a:rPr>
              <a:t> </a:t>
            </a:r>
            <a:r>
              <a:rPr lang="ru-RU" sz="2400" b="1" dirty="0" err="1">
                <a:solidFill>
                  <a:srgbClr val="FFC000"/>
                </a:solidFill>
                <a:latin typeface="Times New Roman" panose="02020603050405020304" pitchFamily="18" charset="0"/>
                <a:cs typeface="Times New Roman" panose="02020603050405020304" pitchFamily="18" charset="0"/>
              </a:rPr>
              <a:t>загорілося</a:t>
            </a:r>
            <a:r>
              <a:rPr lang="ru-RU" sz="2400" b="1" dirty="0">
                <a:solidFill>
                  <a:srgbClr val="FFC000"/>
                </a:solidFill>
                <a:latin typeface="Times New Roman" panose="02020603050405020304" pitchFamily="18" charset="0"/>
                <a:cs typeface="Times New Roman" panose="02020603050405020304" pitchFamily="18" charset="0"/>
              </a:rPr>
              <a:t>, то перш за все </a:t>
            </a:r>
            <a:r>
              <a:rPr lang="ru-RU" sz="2400" b="1" dirty="0" err="1">
                <a:solidFill>
                  <a:srgbClr val="FFC000"/>
                </a:solidFill>
                <a:latin typeface="Times New Roman" panose="02020603050405020304" pitchFamily="18" charset="0"/>
                <a:cs typeface="Times New Roman" panose="02020603050405020304" pitchFamily="18" charset="0"/>
              </a:rPr>
              <a:t>потрібно</a:t>
            </a:r>
            <a:r>
              <a:rPr lang="ru-RU" sz="2400" b="1" dirty="0">
                <a:solidFill>
                  <a:srgbClr val="FFC000"/>
                </a:solidFill>
                <a:latin typeface="Times New Roman" panose="02020603050405020304" pitchFamily="18" charset="0"/>
                <a:cs typeface="Times New Roman" panose="02020603050405020304" pitchFamily="18" charset="0"/>
              </a:rPr>
              <a:t>:</a:t>
            </a:r>
            <a:r>
              <a:rPr lang="ru-RU" sz="2400" dirty="0">
                <a:solidFill>
                  <a:srgbClr val="FF0000"/>
                </a:solidFill>
                <a:latin typeface="Times New Roman" panose="02020603050405020304" pitchFamily="18" charset="0"/>
                <a:cs typeface="Times New Roman" panose="02020603050405020304" pitchFamily="18" charset="0"/>
              </a:rPr>
              <a:t/>
            </a:r>
            <a:br>
              <a:rPr lang="ru-RU" sz="2400" dirty="0">
                <a:solidFill>
                  <a:srgbClr val="FF0000"/>
                </a:solidFill>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вимкнути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електрорубильник</a:t>
            </a:r>
            <a:r>
              <a:rPr lang="ru-RU" sz="2400" dirty="0">
                <a:latin typeface="Times New Roman" panose="02020603050405020304" pitchFamily="18" charset="0"/>
                <a:cs typeface="Times New Roman" panose="02020603050405020304" pitchFamily="18" charset="0"/>
              </a:rPr>
              <a:t>. (А </a:t>
            </a:r>
            <a:r>
              <a:rPr lang="ru-RU" sz="2400" dirty="0" err="1">
                <a:latin typeface="Times New Roman" panose="02020603050405020304" pitchFamily="18" charset="0"/>
                <a:cs typeface="Times New Roman" panose="02020603050405020304" pitchFamily="18" charset="0"/>
              </a:rPr>
              <a:t>ти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знаєш</a:t>
            </a:r>
            <a:r>
              <a:rPr lang="ru-RU" sz="2400" dirty="0">
                <a:latin typeface="Times New Roman" panose="02020603050405020304" pitchFamily="18" charset="0"/>
                <a:cs typeface="Times New Roman" panose="02020603050405020304" pitchFamily="18" charset="0"/>
              </a:rPr>
              <a:t>, де </a:t>
            </a:r>
            <a:r>
              <a:rPr lang="ru-RU" sz="2400" dirty="0" err="1">
                <a:latin typeface="Times New Roman" panose="02020603050405020304" pitchFamily="18" charset="0"/>
                <a:cs typeface="Times New Roman" panose="02020603050405020304" pitchFamily="18" charset="0"/>
              </a:rPr>
              <a:t>знаходиться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електрорубильник</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твого</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помешкання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Якщо</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тоді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негайно</a:t>
            </a:r>
            <a:r>
              <a:rPr lang="ru-RU" sz="2400" dirty="0">
                <a:latin typeface="Times New Roman" panose="02020603050405020304" pitchFamily="18" charset="0"/>
                <a:cs typeface="Times New Roman" panose="02020603050405020304" pitchFamily="18" charset="0"/>
              </a:rPr>
              <a:t> попроси </a:t>
            </a:r>
            <a:r>
              <a:rPr lang="ru-RU" sz="2400" dirty="0" err="1">
                <a:latin typeface="Times New Roman" panose="02020603050405020304" pitchFamily="18" charset="0"/>
                <a:cs typeface="Times New Roman" panose="02020603050405020304" pitchFamily="18" charset="0"/>
              </a:rPr>
              <a:t>своїх</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батьків</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показати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тобі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його</a:t>
            </a:r>
            <a:r>
              <a:rPr lang="ru-RU" sz="2400" dirty="0">
                <a:latin typeface="Times New Roman" panose="02020603050405020304" pitchFamily="18" charset="0"/>
                <a:cs typeface="Times New Roman" panose="02020603050405020304" pitchFamily="18" charset="0"/>
              </a:rPr>
              <a:t> і </a:t>
            </a:r>
            <a:r>
              <a:rPr lang="ru-RU" sz="2400" dirty="0" err="1">
                <a:latin typeface="Times New Roman" panose="02020603050405020304" pitchFamily="18" charset="0"/>
                <a:cs typeface="Times New Roman" panose="02020603050405020304" pitchFamily="18" charset="0"/>
              </a:rPr>
              <a:t>навчити</a:t>
            </a:r>
            <a:r>
              <a:rPr lang="ru-RU" sz="2400" dirty="0">
                <a:latin typeface="Times New Roman" panose="02020603050405020304" pitchFamily="18" charset="0"/>
                <a:cs typeface="Times New Roman" panose="02020603050405020304" pitchFamily="18" charset="0"/>
              </a:rPr>
              <a:t>, як ним </a:t>
            </a:r>
            <a:r>
              <a:rPr lang="ru-RU" sz="2400" dirty="0" err="1">
                <a:latin typeface="Times New Roman" panose="02020603050405020304" pitchFamily="18" charset="0"/>
                <a:cs typeface="Times New Roman" panose="02020603050405020304" pitchFamily="18" charset="0"/>
              </a:rPr>
              <a:t>користуватися</a:t>
            </a:r>
            <a:r>
              <a:rPr lang="ru-RU"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Якщо</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знеструмити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електромережу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неможливо</a:t>
            </a:r>
            <a:r>
              <a:rPr lang="ru-RU" sz="2400" dirty="0">
                <a:latin typeface="Times New Roman" panose="02020603050405020304" pitchFamily="18" charset="0"/>
                <a:cs typeface="Times New Roman" panose="02020603050405020304" pitchFamily="18" charset="0"/>
              </a:rPr>
              <a:t>, то </a:t>
            </a:r>
            <a:r>
              <a:rPr lang="ru-RU" sz="2400" dirty="0" err="1">
                <a:latin typeface="Times New Roman" panose="02020603050405020304" pitchFamily="18" charset="0"/>
                <a:cs typeface="Times New Roman" panose="02020603050405020304" pitchFamily="18" charset="0"/>
              </a:rPr>
              <a:t>слід</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пам’ятати</a:t>
            </a:r>
            <a:r>
              <a:rPr lang="ru-RU" sz="2400" dirty="0">
                <a:latin typeface="Times New Roman" panose="02020603050405020304" pitchFamily="18" charset="0"/>
                <a:cs typeface="Times New Roman" panose="02020603050405020304" pitchFamily="18" charset="0"/>
              </a:rPr>
              <a:t>: не </a:t>
            </a:r>
            <a:r>
              <a:rPr lang="ru-RU" sz="2400" dirty="0" err="1">
                <a:latin typeface="Times New Roman" panose="02020603050405020304" pitchFamily="18" charset="0"/>
                <a:cs typeface="Times New Roman" panose="02020603050405020304" pitchFamily="18" charset="0"/>
              </a:rPr>
              <a:t>можна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застосовувати</a:t>
            </a:r>
            <a:r>
              <a:rPr lang="ru-RU" sz="2400" dirty="0">
                <a:latin typeface="Times New Roman" panose="02020603050405020304" pitchFamily="18" charset="0"/>
                <a:cs typeface="Times New Roman" panose="02020603050405020304" pitchFamily="18" charset="0"/>
              </a:rPr>
              <a:t> для </a:t>
            </a:r>
            <a:r>
              <a:rPr lang="ru-RU" sz="2400" dirty="0" err="1">
                <a:latin typeface="Times New Roman" panose="02020603050405020304" pitchFamily="18" charset="0"/>
                <a:cs typeface="Times New Roman" panose="02020603050405020304" pitchFamily="18" charset="0"/>
              </a:rPr>
              <a:t>гасіння</a:t>
            </a:r>
            <a:r>
              <a:rPr lang="ru-RU" sz="2400" dirty="0">
                <a:latin typeface="Times New Roman" panose="02020603050405020304" pitchFamily="18" charset="0"/>
                <a:cs typeface="Times New Roman" panose="02020603050405020304" pitchFamily="18" charset="0"/>
              </a:rPr>
              <a:t> воду та </a:t>
            </a:r>
            <a:r>
              <a:rPr lang="ru-RU" sz="2400" dirty="0" err="1">
                <a:latin typeface="Times New Roman" panose="02020603050405020304" pitchFamily="18" charset="0"/>
                <a:cs typeface="Times New Roman" panose="02020603050405020304" pitchFamily="18" charset="0"/>
              </a:rPr>
              <a:t>пінні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вогнегасники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можна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лише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порошкові</a:t>
            </a:r>
            <a:r>
              <a:rPr lang="ru-RU"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терміново</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телефонуй</a:t>
            </a:r>
            <a:r>
              <a:rPr lang="ru-RU" sz="2400" dirty="0">
                <a:latin typeface="Times New Roman" panose="02020603050405020304" pitchFamily="18" charset="0"/>
                <a:cs typeface="Times New Roman" panose="02020603050405020304" pitchFamily="18" charset="0"/>
              </a:rPr>
              <a:t> за номером </a:t>
            </a:r>
            <a:r>
              <a:rPr lang="ru-RU" sz="2400" b="1" dirty="0">
                <a:latin typeface="Times New Roman" panose="02020603050405020304" pitchFamily="18" charset="0"/>
                <a:cs typeface="Times New Roman" panose="02020603050405020304" pitchFamily="18" charset="0"/>
              </a:rPr>
              <a:t>101</a:t>
            </a:r>
            <a:r>
              <a:rPr lang="ru-RU" sz="2400" dirty="0">
                <a:latin typeface="Times New Roman" panose="02020603050405020304" pitchFamily="18" charset="0"/>
                <a:cs typeface="Times New Roman" panose="02020603050405020304" pitchFamily="18" charset="0"/>
              </a:rPr>
              <a:t> і </a:t>
            </a:r>
            <a:r>
              <a:rPr lang="ru-RU" sz="2400" dirty="0" err="1">
                <a:latin typeface="Times New Roman" panose="02020603050405020304" pitchFamily="18" charset="0"/>
                <a:cs typeface="Times New Roman" panose="02020603050405020304" pitchFamily="18" charset="0"/>
              </a:rPr>
              <a:t>викликай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пожежників</a:t>
            </a:r>
            <a:r>
              <a:rPr lang="ru-RU" sz="2400" dirty="0">
                <a:latin typeface="Times New Roman" panose="02020603050405020304" pitchFamily="18" charset="0"/>
                <a:cs typeface="Times New Roman" panose="02020603050405020304" pitchFamily="18" charset="0"/>
              </a:rPr>
              <a:t> на </a:t>
            </a:r>
            <a:r>
              <a:rPr lang="ru-RU" sz="2400" dirty="0" err="1">
                <a:latin typeface="Times New Roman" panose="02020603050405020304" pitchFamily="18" charset="0"/>
                <a:cs typeface="Times New Roman" panose="02020603050405020304" pitchFamily="18" charset="0"/>
              </a:rPr>
              <a:t>допомогу</a:t>
            </a:r>
            <a:r>
              <a:rPr lang="ru-RU"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b="1" dirty="0" err="1">
                <a:solidFill>
                  <a:srgbClr val="FFC000"/>
                </a:solidFill>
                <a:latin typeface="Times New Roman" panose="02020603050405020304" pitchFamily="18" charset="0"/>
                <a:cs typeface="Times New Roman" panose="02020603050405020304" pitchFamily="18" charset="0"/>
              </a:rPr>
              <a:t>Якщо</a:t>
            </a:r>
            <a:r>
              <a:rPr lang="ru-RU" sz="2400" b="1" dirty="0">
                <a:solidFill>
                  <a:srgbClr val="FFC000"/>
                </a:solidFill>
                <a:latin typeface="Times New Roman" panose="02020603050405020304" pitchFamily="18" charset="0"/>
                <a:cs typeface="Times New Roman" panose="02020603050405020304" pitchFamily="18" charset="0"/>
              </a:rPr>
              <a:t> </a:t>
            </a:r>
            <a:r>
              <a:rPr lang="ru-RU" sz="2400" b="1" dirty="0" err="1">
                <a:solidFill>
                  <a:srgbClr val="FFC000"/>
                </a:solidFill>
                <a:latin typeface="Times New Roman" panose="02020603050405020304" pitchFamily="18" charset="0"/>
                <a:cs typeface="Times New Roman" panose="02020603050405020304" pitchFamily="18" charset="0"/>
              </a:rPr>
              <a:t>електроприлад</a:t>
            </a:r>
            <a:r>
              <a:rPr lang="ru-RU" sz="2400" b="1" dirty="0">
                <a:solidFill>
                  <a:srgbClr val="FFC000"/>
                </a:solidFill>
                <a:latin typeface="Times New Roman" panose="02020603050405020304" pitchFamily="18" charset="0"/>
                <a:cs typeface="Times New Roman" panose="02020603050405020304" pitchFamily="18" charset="0"/>
              </a:rPr>
              <a:t> </a:t>
            </a:r>
            <a:r>
              <a:rPr lang="ru-RU" sz="2400" b="1" dirty="0" err="1">
                <a:solidFill>
                  <a:srgbClr val="FFC000"/>
                </a:solidFill>
                <a:latin typeface="Times New Roman" panose="02020603050405020304" pitchFamily="18" charset="0"/>
                <a:cs typeface="Times New Roman" panose="02020603050405020304" pitchFamily="18" charset="0"/>
              </a:rPr>
              <a:t>зайнявся</a:t>
            </a:r>
            <a:r>
              <a:rPr lang="ru-RU" sz="2400" b="1" dirty="0">
                <a:solidFill>
                  <a:srgbClr val="FFC000"/>
                </a:solidFill>
                <a:latin typeface="Times New Roman" panose="02020603050405020304" pitchFamily="18" charset="0"/>
                <a:cs typeface="Times New Roman" panose="02020603050405020304" pitchFamily="18" charset="0"/>
              </a:rPr>
              <a:t>, </a:t>
            </a:r>
            <a:r>
              <a:rPr lang="ru-RU" sz="2400" b="1" dirty="0" err="1">
                <a:solidFill>
                  <a:srgbClr val="FFC000"/>
                </a:solidFill>
                <a:latin typeface="Times New Roman" panose="02020603050405020304" pitchFamily="18" charset="0"/>
                <a:cs typeface="Times New Roman" panose="02020603050405020304" pitchFamily="18" charset="0"/>
              </a:rPr>
              <a:t>спробуй</a:t>
            </a:r>
            <a:r>
              <a:rPr lang="ru-RU" sz="2400" b="1" dirty="0">
                <a:solidFill>
                  <a:srgbClr val="FFC000"/>
                </a:solidFill>
                <a:latin typeface="Times New Roman" panose="02020603050405020304" pitchFamily="18" charset="0"/>
                <a:cs typeface="Times New Roman" panose="02020603050405020304" pitchFamily="18" charset="0"/>
              </a:rPr>
              <a:t> </a:t>
            </a:r>
            <a:r>
              <a:rPr lang="ru-RU" sz="2400" b="1" dirty="0" err="1">
                <a:solidFill>
                  <a:srgbClr val="FFC000"/>
                </a:solidFill>
                <a:latin typeface="Times New Roman" panose="02020603050405020304" pitchFamily="18" charset="0"/>
                <a:cs typeface="Times New Roman" panose="02020603050405020304" pitchFamily="18" charset="0"/>
              </a:rPr>
              <a:t>діяти</a:t>
            </a:r>
            <a:r>
              <a:rPr lang="ru-RU" sz="2400" b="1" dirty="0">
                <a:solidFill>
                  <a:srgbClr val="FFC000"/>
                </a:solidFill>
                <a:latin typeface="Times New Roman" panose="02020603050405020304" pitchFamily="18" charset="0"/>
                <a:cs typeface="Times New Roman" panose="02020603050405020304" pitchFamily="18" charset="0"/>
              </a:rPr>
              <a:t> за такою схемою:</a:t>
            </a:r>
            <a:r>
              <a:rPr lang="ru-RU" sz="2400" dirty="0">
                <a:solidFill>
                  <a:srgbClr val="FFC000"/>
                </a:solidFill>
                <a:latin typeface="Times New Roman" panose="02020603050405020304" pitchFamily="18" charset="0"/>
                <a:cs typeface="Times New Roman" panose="02020603050405020304" pitchFamily="18" charset="0"/>
              </a:rPr>
              <a:t/>
            </a:r>
            <a:br>
              <a:rPr lang="ru-RU" sz="2400" dirty="0">
                <a:solidFill>
                  <a:srgbClr val="FFC000"/>
                </a:solidFill>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обмотай руку сухою </a:t>
            </a:r>
            <a:r>
              <a:rPr lang="ru-RU" sz="2400" dirty="0" err="1">
                <a:latin typeface="Times New Roman" panose="02020603050405020304" pitchFamily="18" charset="0"/>
                <a:cs typeface="Times New Roman" panose="02020603050405020304" pitchFamily="18" charset="0"/>
              </a:rPr>
              <a:t>ганчіркою</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висмикни</a:t>
            </a:r>
            <a:r>
              <a:rPr lang="ru-RU" sz="2400" dirty="0">
                <a:latin typeface="Times New Roman" panose="02020603050405020304" pitchFamily="18" charset="0"/>
                <a:cs typeface="Times New Roman" panose="02020603050405020304" pitchFamily="18" charset="0"/>
              </a:rPr>
              <a:t> вилку з розетки;</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накрий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палаючий</a:t>
            </a:r>
            <a:r>
              <a:rPr lang="ru-RU" sz="2400" dirty="0">
                <a:latin typeface="Times New Roman" panose="02020603050405020304" pitchFamily="18" charset="0"/>
                <a:cs typeface="Times New Roman" panose="02020603050405020304" pitchFamily="18" charset="0"/>
              </a:rPr>
              <a:t> предмет </a:t>
            </a:r>
            <a:r>
              <a:rPr lang="ru-RU" sz="2400" dirty="0" err="1">
                <a:latin typeface="Times New Roman" panose="02020603050405020304" pitchFamily="18" charset="0"/>
                <a:cs typeface="Times New Roman" panose="02020603050405020304" pitchFamily="18" charset="0"/>
              </a:rPr>
              <a:t>ковдрою</a:t>
            </a:r>
            <a:r>
              <a:rPr lang="ru-RU"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повідом</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дорослих</a:t>
            </a:r>
            <a:r>
              <a:rPr lang="ru-RU" sz="2400" dirty="0">
                <a:latin typeface="Times New Roman" panose="02020603050405020304" pitchFamily="18" charset="0"/>
                <a:cs typeface="Times New Roman" panose="02020603050405020304" pitchFamily="18" charset="0"/>
              </a:rPr>
              <a:t> про </a:t>
            </a:r>
            <a:r>
              <a:rPr lang="ru-RU" sz="2400" dirty="0" err="1">
                <a:latin typeface="Times New Roman" panose="02020603050405020304" pitchFamily="18" charset="0"/>
                <a:cs typeface="Times New Roman" panose="02020603050405020304" pitchFamily="18" charset="0"/>
              </a:rPr>
              <a:t>пожежу</a:t>
            </a:r>
            <a:r>
              <a:rPr lang="ru-RU"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b="1" dirty="0" err="1">
                <a:solidFill>
                  <a:srgbClr val="FFC000"/>
                </a:solidFill>
                <a:latin typeface="Times New Roman" panose="02020603050405020304" pitchFamily="18" charset="0"/>
                <a:cs typeface="Times New Roman" panose="02020603050405020304" pitchFamily="18" charset="0"/>
              </a:rPr>
              <a:t>Під</a:t>
            </a:r>
            <a:r>
              <a:rPr lang="ru-RU" sz="2400" b="1" dirty="0">
                <a:solidFill>
                  <a:srgbClr val="FFC000"/>
                </a:solidFill>
                <a:latin typeface="Times New Roman" panose="02020603050405020304" pitchFamily="18" charset="0"/>
                <a:cs typeface="Times New Roman" panose="02020603050405020304" pitchFamily="18" charset="0"/>
              </a:rPr>
              <a:t> час </a:t>
            </a:r>
            <a:r>
              <a:rPr lang="ru-RU" sz="2400" b="1" dirty="0" err="1">
                <a:solidFill>
                  <a:srgbClr val="FFC000"/>
                </a:solidFill>
                <a:latin typeface="Times New Roman" panose="02020603050405020304" pitchFamily="18" charset="0"/>
                <a:cs typeface="Times New Roman" panose="02020603050405020304" pitchFamily="18" charset="0"/>
              </a:rPr>
              <a:t>прогулянки</a:t>
            </a:r>
            <a:r>
              <a:rPr lang="ru-RU" sz="2400" b="1" dirty="0">
                <a:solidFill>
                  <a:srgbClr val="FFC000"/>
                </a:solidFill>
                <a:latin typeface="Times New Roman" panose="02020603050405020304" pitchFamily="18" charset="0"/>
                <a:cs typeface="Times New Roman" panose="02020603050405020304" pitchFamily="18" charset="0"/>
              </a:rPr>
              <a:t> ЗАБОРОНЯЄТЬСЯ:</a:t>
            </a:r>
            <a:r>
              <a:rPr lang="ru-RU" sz="2400" dirty="0">
                <a:solidFill>
                  <a:srgbClr val="FFC000"/>
                </a:solidFill>
                <a:latin typeface="Times New Roman" panose="02020603050405020304" pitchFamily="18" charset="0"/>
                <a:cs typeface="Times New Roman" panose="02020603050405020304" pitchFamily="18" charset="0"/>
              </a:rPr>
              <a:t/>
            </a:r>
            <a:br>
              <a:rPr lang="ru-RU" sz="2400" dirty="0">
                <a:solidFill>
                  <a:srgbClr val="FFC000"/>
                </a:solidFill>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підходити</a:t>
            </a:r>
            <a:r>
              <a:rPr lang="ru-RU" sz="2400" dirty="0">
                <a:latin typeface="Times New Roman" panose="02020603050405020304" pitchFamily="18" charset="0"/>
                <a:cs typeface="Times New Roman" panose="02020603050405020304" pitchFamily="18" charset="0"/>
              </a:rPr>
              <a:t> до </a:t>
            </a:r>
            <a:r>
              <a:rPr lang="ru-RU" sz="2400" dirty="0" err="1">
                <a:latin typeface="Times New Roman" panose="02020603050405020304" pitchFamily="18" charset="0"/>
                <a:cs typeface="Times New Roman" panose="02020603050405020304" pitchFamily="18" charset="0"/>
              </a:rPr>
              <a:t>оголених</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дротів</a:t>
            </a:r>
            <a:r>
              <a:rPr lang="ru-RU" sz="2400" dirty="0">
                <a:latin typeface="Times New Roman" panose="02020603050405020304" pitchFamily="18" charset="0"/>
                <a:cs typeface="Times New Roman" panose="02020603050405020304" pitchFamily="18" charset="0"/>
              </a:rPr>
              <a:t> і </a:t>
            </a:r>
            <a:r>
              <a:rPr lang="ru-RU" sz="2400" dirty="0" err="1">
                <a:latin typeface="Times New Roman" panose="02020603050405020304" pitchFamily="18" charset="0"/>
                <a:cs typeface="Times New Roman" panose="02020603050405020304" pitchFamily="18" charset="0"/>
              </a:rPr>
              <a:t>чіпати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їх</a:t>
            </a:r>
            <a:r>
              <a:rPr lang="ru-RU" sz="2400" dirty="0">
                <a:latin typeface="Times New Roman" panose="02020603050405020304" pitchFamily="18" charset="0"/>
                <a:cs typeface="Times New Roman" panose="02020603050405020304" pitchFamily="18" charset="0"/>
              </a:rPr>
              <a:t> руками;</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розводити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багаття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запускати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повітряних</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зміїв</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під</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лініями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електропередач</a:t>
            </a:r>
            <a:r>
              <a:rPr lang="ru-RU"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гратись</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поблизу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підстанцій</a:t>
            </a:r>
            <a:r>
              <a:rPr lang="ru-RU"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dirty="0" err="1">
                <a:latin typeface="Times New Roman" panose="02020603050405020304" pitchFamily="18" charset="0"/>
                <a:cs typeface="Times New Roman" panose="02020603050405020304" pitchFamily="18" charset="0"/>
              </a:rPr>
              <a:t>Якщо</a:t>
            </a:r>
            <a:r>
              <a:rPr lang="ru-RU" sz="2400" dirty="0">
                <a:latin typeface="Times New Roman" panose="02020603050405020304" pitchFamily="18" charset="0"/>
                <a:cs typeface="Times New Roman" panose="02020603050405020304" pitchFamily="18" charset="0"/>
              </a:rPr>
              <a:t> не </a:t>
            </a:r>
            <a:r>
              <a:rPr lang="ru-RU" sz="2400" dirty="0" err="1">
                <a:latin typeface="Times New Roman" panose="02020603050405020304" pitchFamily="18" charset="0"/>
                <a:cs typeface="Times New Roman" panose="02020603050405020304" pitchFamily="18" charset="0"/>
              </a:rPr>
              <a:t>забувати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ці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прості</a:t>
            </a:r>
            <a:r>
              <a:rPr lang="ru-RU" sz="2400" dirty="0">
                <a:latin typeface="Times New Roman" panose="02020603050405020304" pitchFamily="18" charset="0"/>
                <a:cs typeface="Times New Roman" panose="02020603050405020304" pitchFamily="18" charset="0"/>
              </a:rPr>
              <a:t> правила, то </a:t>
            </a:r>
            <a:r>
              <a:rPr lang="ru-RU" sz="2400" dirty="0" err="1">
                <a:latin typeface="Times New Roman" panose="02020603050405020304" pitchFamily="18" charset="0"/>
                <a:cs typeface="Times New Roman" panose="02020603050405020304" pitchFamily="18" charset="0"/>
              </a:rPr>
              <a:t>можна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уникнути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багатьох</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неприємностей</a:t>
            </a:r>
            <a:r>
              <a:rPr lang="ru-RU"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b="1" dirty="0" err="1">
                <a:solidFill>
                  <a:srgbClr val="FFC000"/>
                </a:solidFill>
                <a:latin typeface="Times New Roman" panose="02020603050405020304" pitchFamily="18" charset="0"/>
                <a:cs typeface="Times New Roman" panose="02020603050405020304" pitchFamily="18" charset="0"/>
              </a:rPr>
              <a:t>Пам’ятай</a:t>
            </a:r>
            <a:r>
              <a:rPr lang="ru-RU" sz="2400" b="1" dirty="0">
                <a:solidFill>
                  <a:srgbClr val="FFC000"/>
                </a:solidFill>
                <a:latin typeface="Times New Roman" panose="02020603050405020304" pitchFamily="18" charset="0"/>
                <a:cs typeface="Times New Roman" panose="02020603050405020304" pitchFamily="18" charset="0"/>
              </a:rPr>
              <a:t>, </a:t>
            </a:r>
            <a:r>
              <a:rPr lang="ru-RU" sz="2400" b="1" dirty="0" err="1">
                <a:solidFill>
                  <a:srgbClr val="FFC000"/>
                </a:solidFill>
                <a:latin typeface="Times New Roman" panose="02020603050405020304" pitchFamily="18" charset="0"/>
                <a:cs typeface="Times New Roman" panose="02020603050405020304" pitchFamily="18" charset="0"/>
              </a:rPr>
              <a:t>несправності</a:t>
            </a:r>
            <a:r>
              <a:rPr lang="ru-RU" sz="2400" b="1" dirty="0">
                <a:solidFill>
                  <a:srgbClr val="FFC000"/>
                </a:solidFill>
                <a:latin typeface="Times New Roman" panose="02020603050405020304" pitchFamily="18" charset="0"/>
                <a:cs typeface="Times New Roman" panose="02020603050405020304" pitchFamily="18" charset="0"/>
              </a:rPr>
              <a:t> в </a:t>
            </a:r>
            <a:r>
              <a:rPr lang="ru-RU" sz="2400" b="1" dirty="0" err="1">
                <a:solidFill>
                  <a:srgbClr val="FFC000"/>
                </a:solidFill>
                <a:latin typeface="Times New Roman" panose="02020603050405020304" pitchFamily="18" charset="0"/>
                <a:cs typeface="Times New Roman" panose="02020603050405020304" pitchFamily="18" charset="0"/>
              </a:rPr>
              <a:t>електромережі</a:t>
            </a:r>
            <a:r>
              <a:rPr lang="ru-RU" sz="2400" b="1" dirty="0">
                <a:solidFill>
                  <a:srgbClr val="FFC000"/>
                </a:solidFill>
                <a:latin typeface="Times New Roman" panose="02020603050405020304" pitchFamily="18" charset="0"/>
                <a:cs typeface="Times New Roman" panose="02020603050405020304" pitchFamily="18" charset="0"/>
              </a:rPr>
              <a:t> й </a:t>
            </a:r>
            <a:r>
              <a:rPr lang="ru-RU" sz="2400" b="1" dirty="0" err="1">
                <a:solidFill>
                  <a:srgbClr val="FFC000"/>
                </a:solidFill>
                <a:latin typeface="Times New Roman" panose="02020603050405020304" pitchFamily="18" charset="0"/>
                <a:cs typeface="Times New Roman" panose="02020603050405020304" pitchFamily="18" charset="0"/>
              </a:rPr>
              <a:t>електричних</a:t>
            </a:r>
            <a:r>
              <a:rPr lang="ru-RU" sz="2400" b="1" dirty="0">
                <a:solidFill>
                  <a:srgbClr val="FFC000"/>
                </a:solidFill>
                <a:latin typeface="Times New Roman" panose="02020603050405020304" pitchFamily="18" charset="0"/>
                <a:cs typeface="Times New Roman" panose="02020603050405020304" pitchFamily="18" charset="0"/>
              </a:rPr>
              <a:t> </a:t>
            </a:r>
            <a:r>
              <a:rPr lang="ru-RU" sz="2400" b="1" dirty="0" err="1">
                <a:solidFill>
                  <a:srgbClr val="FFC000"/>
                </a:solidFill>
                <a:latin typeface="Times New Roman" panose="02020603050405020304" pitchFamily="18" charset="0"/>
                <a:cs typeface="Times New Roman" panose="02020603050405020304" pitchFamily="18" charset="0"/>
              </a:rPr>
              <a:t>приладах</a:t>
            </a:r>
            <a:r>
              <a:rPr lang="ru-RU" sz="2400" b="1" dirty="0">
                <a:solidFill>
                  <a:srgbClr val="FFC000"/>
                </a:solidFill>
                <a:latin typeface="Times New Roman" panose="02020603050405020304" pitchFamily="18" charset="0"/>
                <a:cs typeface="Times New Roman" panose="02020603050405020304" pitchFamily="18" charset="0"/>
              </a:rPr>
              <a:t> </a:t>
            </a:r>
            <a:r>
              <a:rPr lang="ru-RU" sz="2400" b="1" dirty="0" err="1">
                <a:solidFill>
                  <a:srgbClr val="FFC000"/>
                </a:solidFill>
                <a:latin typeface="Times New Roman" panose="02020603050405020304" pitchFamily="18" charset="0"/>
                <a:cs typeface="Times New Roman" panose="02020603050405020304" pitchFamily="18" charset="0"/>
              </a:rPr>
              <a:t>може</a:t>
            </a:r>
            <a:r>
              <a:rPr lang="ru-RU" sz="2400" b="1" dirty="0">
                <a:solidFill>
                  <a:srgbClr val="FFC000"/>
                </a:solidFill>
                <a:latin typeface="Times New Roman" panose="02020603050405020304" pitchFamily="18" charset="0"/>
                <a:cs typeface="Times New Roman" panose="02020603050405020304" pitchFamily="18" charset="0"/>
              </a:rPr>
              <a:t> </a:t>
            </a:r>
            <a:r>
              <a:rPr lang="ru-RU" sz="2400" b="1" dirty="0" err="1">
                <a:solidFill>
                  <a:srgbClr val="FFC000"/>
                </a:solidFill>
                <a:latin typeface="Times New Roman" panose="02020603050405020304" pitchFamily="18" charset="0"/>
                <a:cs typeface="Times New Roman" panose="02020603050405020304" pitchFamily="18" charset="0"/>
              </a:rPr>
              <a:t>усунути</a:t>
            </a:r>
            <a:r>
              <a:rPr lang="ru-RU" sz="2400" b="1" dirty="0">
                <a:solidFill>
                  <a:srgbClr val="FFC000"/>
                </a:solidFill>
                <a:latin typeface="Times New Roman" panose="02020603050405020304" pitchFamily="18" charset="0"/>
                <a:cs typeface="Times New Roman" panose="02020603050405020304" pitchFamily="18" charset="0"/>
              </a:rPr>
              <a:t> </a:t>
            </a:r>
            <a:r>
              <a:rPr lang="ru-RU" sz="2400" b="1" dirty="0" err="1">
                <a:solidFill>
                  <a:srgbClr val="FFC000"/>
                </a:solidFill>
                <a:latin typeface="Times New Roman" panose="02020603050405020304" pitchFamily="18" charset="0"/>
                <a:cs typeface="Times New Roman" panose="02020603050405020304" pitchFamily="18" charset="0"/>
              </a:rPr>
              <a:t>лише</a:t>
            </a:r>
            <a:r>
              <a:rPr lang="ru-RU" sz="2400" b="1" dirty="0">
                <a:solidFill>
                  <a:srgbClr val="FFC000"/>
                </a:solidFill>
                <a:latin typeface="Times New Roman" panose="02020603050405020304" pitchFamily="18" charset="0"/>
                <a:cs typeface="Times New Roman" panose="02020603050405020304" pitchFamily="18" charset="0"/>
              </a:rPr>
              <a:t> </a:t>
            </a:r>
            <a:r>
              <a:rPr lang="ru-RU" sz="2400" b="1" dirty="0" err="1">
                <a:solidFill>
                  <a:srgbClr val="FFC000"/>
                </a:solidFill>
                <a:latin typeface="Times New Roman" panose="02020603050405020304" pitchFamily="18" charset="0"/>
                <a:cs typeface="Times New Roman" panose="02020603050405020304" pitchFamily="18" charset="0"/>
              </a:rPr>
              <a:t>спеціаліст-електрик</a:t>
            </a:r>
            <a:r>
              <a:rPr lang="ru-RU" sz="2400" b="1" dirty="0">
                <a:solidFill>
                  <a:srgbClr val="FFC000"/>
                </a:solidFill>
                <a:latin typeface="Times New Roman" panose="02020603050405020304" pitchFamily="18" charset="0"/>
                <a:cs typeface="Times New Roman" panose="02020603050405020304" pitchFamily="18" charset="0"/>
              </a:rPr>
              <a:t>!</a:t>
            </a:r>
            <a:endParaRPr lang="ru-RU" sz="2400" dirty="0">
              <a:solidFill>
                <a:srgbClr val="FFC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8124236"/>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rotWithShape="1">
          <a:blip r:embed="rId2"/>
          <a:srcRect l="21633" t="13477" r="22365" b="59961"/>
          <a:stretch/>
        </p:blipFill>
        <p:spPr>
          <a:xfrm>
            <a:off x="519545" y="1690688"/>
            <a:ext cx="9911955" cy="2643188"/>
          </a:xfrm>
          <a:prstGeom prst="rect">
            <a:avLst/>
          </a:prstGeom>
        </p:spPr>
      </p:pic>
      <p:sp>
        <p:nvSpPr>
          <p:cNvPr id="2" name="Заголовок 1"/>
          <p:cNvSpPr>
            <a:spLocks noGrp="1"/>
          </p:cNvSpPr>
          <p:nvPr>
            <p:ph type="title"/>
          </p:nvPr>
        </p:nvSpPr>
        <p:spPr/>
        <p:txBody>
          <a:bodyPr/>
          <a:lstStyle/>
          <a:p>
            <a:r>
              <a:rPr lang="uk-UA" dirty="0" smtClean="0"/>
              <a:t>РОЗВ’ЯЗУВАННЯ ЗАДАЧ</a:t>
            </a:r>
            <a:endParaRPr lang="uk-UA" dirty="0"/>
          </a:p>
        </p:txBody>
      </p:sp>
      <p:sp>
        <p:nvSpPr>
          <p:cNvPr id="5" name="Прямокутник 4"/>
          <p:cNvSpPr/>
          <p:nvPr/>
        </p:nvSpPr>
        <p:spPr>
          <a:xfrm>
            <a:off x="4308765" y="2646219"/>
            <a:ext cx="1136072" cy="304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extLst>
      <p:ext uri="{BB962C8B-B14F-4D97-AF65-F5344CB8AC3E}">
        <p14:creationId xmlns:p14="http://schemas.microsoft.com/office/powerpoint/2010/main" val="7766612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rotWithShape="1">
          <a:blip r:embed="rId2"/>
          <a:srcRect l="21962" t="10548" r="22035" b="37304"/>
          <a:stretch/>
        </p:blipFill>
        <p:spPr>
          <a:xfrm>
            <a:off x="1500187" y="1787029"/>
            <a:ext cx="8758238" cy="4585197"/>
          </a:xfrm>
          <a:prstGeom prst="rect">
            <a:avLst/>
          </a:prstGeom>
        </p:spPr>
      </p:pic>
      <p:sp>
        <p:nvSpPr>
          <p:cNvPr id="2" name="Заголовок 1"/>
          <p:cNvSpPr>
            <a:spLocks noGrp="1"/>
          </p:cNvSpPr>
          <p:nvPr>
            <p:ph type="title"/>
          </p:nvPr>
        </p:nvSpPr>
        <p:spPr/>
        <p:txBody>
          <a:bodyPr/>
          <a:lstStyle/>
          <a:p>
            <a:r>
              <a:rPr lang="uk-UA" dirty="0" smtClean="0"/>
              <a:t>Розв’язування задач</a:t>
            </a:r>
            <a:endParaRPr lang="uk-UA" dirty="0"/>
          </a:p>
        </p:txBody>
      </p:sp>
      <p:sp>
        <p:nvSpPr>
          <p:cNvPr id="4" name="Прямокутник 3"/>
          <p:cNvSpPr/>
          <p:nvPr/>
        </p:nvSpPr>
        <p:spPr>
          <a:xfrm>
            <a:off x="3214255" y="2715491"/>
            <a:ext cx="969818" cy="24938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extLst>
      <p:ext uri="{BB962C8B-B14F-4D97-AF65-F5344CB8AC3E}">
        <p14:creationId xmlns:p14="http://schemas.microsoft.com/office/powerpoint/2010/main" val="31030048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6528" y="2581851"/>
            <a:ext cx="10515600" cy="1325563"/>
          </a:xfrm>
        </p:spPr>
        <p:txBody>
          <a:bodyPr>
            <a:noAutofit/>
          </a:bodyPr>
          <a:lstStyle/>
          <a:p>
            <a:r>
              <a:rPr lang="uk-UA" sz="3200" dirty="0" smtClean="0">
                <a:solidFill>
                  <a:schemeClr val="accent3">
                    <a:lumMod val="40000"/>
                    <a:lumOff val="60000"/>
                  </a:schemeClr>
                </a:solidFill>
                <a:latin typeface="Times New Roman" panose="02020603050405020304" pitchFamily="18" charset="0"/>
                <a:cs typeface="Times New Roman" panose="02020603050405020304" pitchFamily="18" charset="0"/>
              </a:rPr>
              <a:t>Дайте відповідь на питання.</a:t>
            </a:r>
            <a:r>
              <a:rPr lang="uk-UA" sz="3200" dirty="0">
                <a:latin typeface="Times New Roman" panose="02020603050405020304" pitchFamily="18" charset="0"/>
                <a:cs typeface="Times New Roman" panose="02020603050405020304" pitchFamily="18" charset="0"/>
              </a:rPr>
              <a:t/>
            </a:r>
            <a:br>
              <a:rPr lang="uk-UA" sz="3200" dirty="0">
                <a:latin typeface="Times New Roman" panose="02020603050405020304" pitchFamily="18" charset="0"/>
                <a:cs typeface="Times New Roman" panose="02020603050405020304" pitchFamily="18" charset="0"/>
              </a:rPr>
            </a:br>
            <a:r>
              <a:rPr lang="uk-UA" sz="3200" dirty="0" smtClean="0">
                <a:latin typeface="Times New Roman" panose="02020603050405020304" pitchFamily="18" charset="0"/>
                <a:cs typeface="Times New Roman" panose="02020603050405020304" pitchFamily="18" charset="0"/>
              </a:rPr>
              <a:t>1</a:t>
            </a:r>
            <a:r>
              <a:rPr lang="uk-UA" sz="3200" dirty="0">
                <a:latin typeface="Times New Roman" panose="02020603050405020304" pitchFamily="18" charset="0"/>
                <a:cs typeface="Times New Roman" panose="02020603050405020304" pitchFamily="18" charset="0"/>
              </a:rPr>
              <a:t>. Сформулюйте закон Джоуля – Ленца. Чому він має таку назву? </a:t>
            </a:r>
            <a:r>
              <a:rPr lang="uk-UA" sz="3200" dirty="0" smtClean="0">
                <a:latin typeface="Times New Roman" panose="02020603050405020304" pitchFamily="18" charset="0"/>
                <a:cs typeface="Times New Roman" panose="02020603050405020304" pitchFamily="18" charset="0"/>
              </a:rPr>
              <a:t/>
            </a:r>
            <a:br>
              <a:rPr lang="uk-UA" sz="3200" dirty="0" smtClean="0">
                <a:latin typeface="Times New Roman" panose="02020603050405020304" pitchFamily="18" charset="0"/>
                <a:cs typeface="Times New Roman" panose="02020603050405020304" pitchFamily="18" charset="0"/>
              </a:rPr>
            </a:br>
            <a:r>
              <a:rPr lang="uk-UA" sz="3200" dirty="0" smtClean="0">
                <a:latin typeface="Times New Roman" panose="02020603050405020304" pitchFamily="18" charset="0"/>
                <a:cs typeface="Times New Roman" panose="02020603050405020304" pitchFamily="18" charset="0"/>
              </a:rPr>
              <a:t>2</a:t>
            </a:r>
            <a:r>
              <a:rPr lang="uk-UA" sz="3200" dirty="0">
                <a:latin typeface="Times New Roman" panose="02020603050405020304" pitchFamily="18" charset="0"/>
                <a:cs typeface="Times New Roman" panose="02020603050405020304" pitchFamily="18" charset="0"/>
              </a:rPr>
              <a:t>. Як математично записують закон Джоуля – Ленца? </a:t>
            </a:r>
            <a:r>
              <a:rPr lang="uk-UA" sz="3200" dirty="0" smtClean="0">
                <a:latin typeface="Times New Roman" panose="02020603050405020304" pitchFamily="18" charset="0"/>
                <a:cs typeface="Times New Roman" panose="02020603050405020304" pitchFamily="18" charset="0"/>
              </a:rPr>
              <a:t/>
            </a:r>
            <a:br>
              <a:rPr lang="uk-UA" sz="3200" dirty="0" smtClean="0">
                <a:latin typeface="Times New Roman" panose="02020603050405020304" pitchFamily="18" charset="0"/>
                <a:cs typeface="Times New Roman" panose="02020603050405020304" pitchFamily="18" charset="0"/>
              </a:rPr>
            </a:br>
            <a:r>
              <a:rPr lang="uk-UA" sz="3200" dirty="0" smtClean="0">
                <a:latin typeface="Times New Roman" panose="02020603050405020304" pitchFamily="18" charset="0"/>
                <a:cs typeface="Times New Roman" panose="02020603050405020304" pitchFamily="18" charset="0"/>
              </a:rPr>
              <a:t>3</a:t>
            </a:r>
            <a:r>
              <a:rPr lang="uk-UA" sz="3200" dirty="0">
                <a:latin typeface="Times New Roman" panose="02020603050405020304" pitchFamily="18" charset="0"/>
                <a:cs typeface="Times New Roman" panose="02020603050405020304" pitchFamily="18" charset="0"/>
              </a:rPr>
              <a:t>. Чому нагріваються провідники, в яких тече електричний струм? </a:t>
            </a:r>
            <a:r>
              <a:rPr lang="uk-UA" sz="3200" dirty="0" smtClean="0">
                <a:latin typeface="Times New Roman" panose="02020603050405020304" pitchFamily="18" charset="0"/>
                <a:cs typeface="Times New Roman" panose="02020603050405020304" pitchFamily="18" charset="0"/>
              </a:rPr>
              <a:t/>
            </a:r>
            <a:br>
              <a:rPr lang="uk-UA" sz="3200" dirty="0" smtClean="0">
                <a:latin typeface="Times New Roman" panose="02020603050405020304" pitchFamily="18" charset="0"/>
                <a:cs typeface="Times New Roman" panose="02020603050405020304" pitchFamily="18" charset="0"/>
              </a:rPr>
            </a:br>
            <a:r>
              <a:rPr lang="uk-UA" sz="3200" dirty="0" smtClean="0">
                <a:latin typeface="Times New Roman" panose="02020603050405020304" pitchFamily="18" charset="0"/>
                <a:cs typeface="Times New Roman" panose="02020603050405020304" pitchFamily="18" charset="0"/>
              </a:rPr>
              <a:t>4</a:t>
            </a:r>
            <a:r>
              <a:rPr lang="uk-UA" sz="3200" dirty="0">
                <a:latin typeface="Times New Roman" panose="02020603050405020304" pitchFamily="18" charset="0"/>
                <a:cs typeface="Times New Roman" panose="02020603050405020304" pitchFamily="18" charset="0"/>
              </a:rPr>
              <a:t>. Де в своєму житті ви стикалися з електронагрівальними приладами</a:t>
            </a:r>
            <a:r>
              <a:rPr lang="uk-UA" sz="3200" dirty="0" smtClean="0">
                <a:latin typeface="Times New Roman" panose="02020603050405020304" pitchFamily="18" charset="0"/>
                <a:cs typeface="Times New Roman" panose="02020603050405020304" pitchFamily="18" charset="0"/>
              </a:rPr>
              <a:t>?</a:t>
            </a:r>
            <a:br>
              <a:rPr lang="uk-UA" sz="3200" dirty="0" smtClean="0">
                <a:latin typeface="Times New Roman" panose="02020603050405020304" pitchFamily="18" charset="0"/>
                <a:cs typeface="Times New Roman" panose="02020603050405020304" pitchFamily="18" charset="0"/>
              </a:rPr>
            </a:br>
            <a:r>
              <a:rPr lang="uk-UA" sz="3200" dirty="0" smtClean="0">
                <a:latin typeface="Times New Roman" panose="02020603050405020304" pitchFamily="18" charset="0"/>
                <a:cs typeface="Times New Roman" panose="02020603050405020304" pitchFamily="18" charset="0"/>
              </a:rPr>
              <a:t>5</a:t>
            </a:r>
            <a:r>
              <a:rPr lang="uk-UA" sz="3200" dirty="0">
                <a:latin typeface="Times New Roman" panose="02020603050405020304" pitchFamily="18" charset="0"/>
                <a:cs typeface="Times New Roman" panose="02020603050405020304" pitchFamily="18" charset="0"/>
              </a:rPr>
              <a:t>. Які перетворення енергії відбуваються всередині електронагрівника в разі його ввімкнення в електричне коло? </a:t>
            </a:r>
            <a:r>
              <a:rPr lang="uk-UA" sz="3200" dirty="0" smtClean="0">
                <a:latin typeface="Times New Roman" panose="02020603050405020304" pitchFamily="18" charset="0"/>
                <a:cs typeface="Times New Roman" panose="02020603050405020304" pitchFamily="18" charset="0"/>
              </a:rPr>
              <a:t/>
            </a:r>
            <a:br>
              <a:rPr lang="uk-UA" sz="3200" dirty="0" smtClean="0">
                <a:latin typeface="Times New Roman" panose="02020603050405020304" pitchFamily="18" charset="0"/>
                <a:cs typeface="Times New Roman" panose="02020603050405020304" pitchFamily="18" charset="0"/>
              </a:rPr>
            </a:br>
            <a:r>
              <a:rPr lang="uk-UA" sz="3200" dirty="0" smtClean="0">
                <a:latin typeface="Times New Roman" panose="02020603050405020304" pitchFamily="18" charset="0"/>
                <a:cs typeface="Times New Roman" panose="02020603050405020304" pitchFamily="18" charset="0"/>
              </a:rPr>
              <a:t>6</a:t>
            </a:r>
            <a:r>
              <a:rPr lang="uk-UA" sz="3200" dirty="0">
                <a:latin typeface="Times New Roman" panose="02020603050405020304" pitchFamily="18" charset="0"/>
                <a:cs typeface="Times New Roman" panose="02020603050405020304" pitchFamily="18" charset="0"/>
              </a:rPr>
              <a:t>. Що таке коротке замикання? </a:t>
            </a:r>
            <a:r>
              <a:rPr lang="uk-UA" sz="3200" dirty="0" smtClean="0">
                <a:latin typeface="Times New Roman" panose="02020603050405020304" pitchFamily="18" charset="0"/>
                <a:cs typeface="Times New Roman" panose="02020603050405020304" pitchFamily="18" charset="0"/>
              </a:rPr>
              <a:t/>
            </a:r>
            <a:br>
              <a:rPr lang="uk-UA" sz="3200" dirty="0" smtClean="0">
                <a:latin typeface="Times New Roman" panose="02020603050405020304" pitchFamily="18" charset="0"/>
                <a:cs typeface="Times New Roman" panose="02020603050405020304" pitchFamily="18" charset="0"/>
              </a:rPr>
            </a:br>
            <a:r>
              <a:rPr lang="uk-UA" sz="3200" dirty="0" smtClean="0">
                <a:latin typeface="Times New Roman" panose="02020603050405020304" pitchFamily="18" charset="0"/>
                <a:cs typeface="Times New Roman" panose="02020603050405020304" pitchFamily="18" charset="0"/>
              </a:rPr>
              <a:t>7</a:t>
            </a:r>
            <a:r>
              <a:rPr lang="uk-UA" sz="3200" dirty="0">
                <a:latin typeface="Times New Roman" panose="02020603050405020304" pitchFamily="18" charset="0"/>
                <a:cs typeface="Times New Roman" panose="02020603050405020304" pitchFamily="18" charset="0"/>
              </a:rPr>
              <a:t>. Як запобігти виникненню короткого замикання? </a:t>
            </a:r>
          </a:p>
        </p:txBody>
      </p:sp>
    </p:spTree>
    <p:extLst>
      <p:ext uri="{BB962C8B-B14F-4D97-AF65-F5344CB8AC3E}">
        <p14:creationId xmlns:p14="http://schemas.microsoft.com/office/powerpoint/2010/main" val="26716110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65909" y="2581852"/>
            <a:ext cx="10515600" cy="1325563"/>
          </a:xfrm>
        </p:spPr>
        <p:txBody>
          <a:bodyPr/>
          <a:lstStyle/>
          <a:p>
            <a:r>
              <a:rPr lang="uk-UA" dirty="0" smtClean="0"/>
              <a:t>Бережіть себе, дякую за увагу.</a:t>
            </a:r>
            <a:endParaRPr lang="uk-UA" dirty="0"/>
          </a:p>
        </p:txBody>
      </p:sp>
    </p:spTree>
    <p:extLst>
      <p:ext uri="{BB962C8B-B14F-4D97-AF65-F5344CB8AC3E}">
        <p14:creationId xmlns:p14="http://schemas.microsoft.com/office/powerpoint/2010/main" val="1598037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theme/theme1.xml><?xml version="1.0" encoding="utf-8"?>
<a:theme xmlns:a="http://schemas.openxmlformats.org/drawingml/2006/main" name="Глибина">
  <a:themeElements>
    <a:clrScheme name="Теплий синій">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Глибина">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либина">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47428100-C732-4B2E-A30A-5273F581A0FA}"/>
    </a:ext>
  </a:extLst>
</a:theme>
</file>

<file path=docProps/app.xml><?xml version="1.0" encoding="utf-8"?>
<Properties xmlns="http://schemas.openxmlformats.org/officeDocument/2006/extended-properties" xmlns:vt="http://schemas.openxmlformats.org/officeDocument/2006/docPropsVTypes">
  <Template>Глибина</Template>
  <TotalTime>159</TotalTime>
  <Words>168</Words>
  <Application>Microsoft Office PowerPoint</Application>
  <PresentationFormat>Широкий екран</PresentationFormat>
  <Paragraphs>20</Paragraphs>
  <Slides>20</Slides>
  <Notes>0</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20</vt:i4>
      </vt:variant>
    </vt:vector>
  </HeadingPairs>
  <TitlesOfParts>
    <vt:vector size="25" baseType="lpstr">
      <vt:lpstr>Arial</vt:lpstr>
      <vt:lpstr>Cambria Math</vt:lpstr>
      <vt:lpstr>Corbel</vt:lpstr>
      <vt:lpstr>Times New Roman</vt:lpstr>
      <vt:lpstr>Глибина</vt:lpstr>
      <vt:lpstr>Теплова дія струму.  Закон Джоуля –Ленца. Електричні нагрівальні пристрої.  Запобіжники</vt:lpstr>
      <vt:lpstr>Кожний з вас зустрічався з явищем нагрівання електричних приладів під час їх роботи. Завдяки тепловій дії нагріваються праска та інші електронагрівальні прилади. Але під час роботи деяких приладів їх нагрівання майже не спостерігається. Перед нами постає завдання – дізнатися від чого залежить теплова дія електричного струму.</vt:lpstr>
      <vt:lpstr>Що спричиняє нагрівання провідника, чому саме виникає теплова дія струму?  Рухаючись в будь-якому провіднику, електричний струм передає йому якусь енергію, через що провідник нагрівається. Енергетична передача здійснюється на рівні молекул: в результаті взаємодії електронів струму з іонами або атомами провідника частина енергії залишається у останнього. Теплова дія струму призводить до більш швидкого руху частинок провідника. тоді його внутрішня енергія зростає і трансформується в теплову.</vt:lpstr>
      <vt:lpstr>Історія  Залежність кількості теплоти, що виділяється, від сили струму вивчали англійський фізик Джеймс Джоуль і російський фізик Емілій Ленц. Вони пропускали струм по спіралі, вміщеній в калориметр з водою. Через деякий час вода нагрівалася. По її температурі легко було обчислити кількість теплоти, що виділилася. З проведених дослідів практично одночасно Джоуль і Ленц дійшли висновку.</vt:lpstr>
      <vt:lpstr>Закон Джоуля — Ленца: Кількість теплоти, яка виділяється під час проходження струму в провіднику, прямо пропорційна квадрату сили струму, опору провідника й часу проходження струму:                               𝑄 = I^2 Rt Закон Джоуля — Ленца був установлений експериментально. Тепер, знаючи формулу для розрахунку роботи струму (A = UIt), цей закон можна вивести за допомогою простих математичних викладень.</vt:lpstr>
      <vt:lpstr>Якщо на ділянці кола, в якій тече струм, не виконується механічна робота й не відбуваються хімічні реакції, результатом роботи електричного струму буде тільки нагрівання провідника. Нагрітий провідник шляхом теплопередачі віддає отриману енергію навколишнім тілам. Отже, в цьому випадку згідно із законом збереження енергії. </vt:lpstr>
      <vt:lpstr>Презентація PowerPoint</vt:lpstr>
      <vt:lpstr> Електричні нагрівальні пристрої - дріт або стрічка певного опору, через яку проходить електричний струм</vt:lpstr>
      <vt:lpstr>  Електронагрівальні прилади широко застосовуються в побуті. Промисловість випускає більше 50 видів електронагрівальних приладів різного призначення. Електронагрів має ряд переваг у порівнянні з іншими видами нагріву: високий к.к.д. (до 95%), відсутність шкідливих виділень, можливість автоматизації регулювання потужності і температури. Перетворення електричної мережі в теплову в побутових приладах здійснюється провідниками високого опору, інфрачервоним, індукційним і високочастотним нагрівом. </vt:lpstr>
      <vt:lpstr>Асортимент електронагрівальних приладів за призначенням класифікують на такі підгрупи: -прилади для приготування та підігрівання їжі, -нагрівання води, -прасування, -опалення приміщень, -обігрів тіла людини, -електричний інструмент. </vt:lpstr>
      <vt:lpstr>Запобіжник — комутаційний апарат, призначений для вимикання кола, яке він захищає, шляхом руйнування спеціально передбачених для цього струмоведучих частин під дією струму, що перевищує певне значення протягом визначеного часу.</vt:lpstr>
      <vt:lpstr>Таким чином, запобіжник здійснює захист електричних мереж та обладнання від перевантажень й коротких замикань,  забезпечуючи, за певних умов, ефект обмеження струму.</vt:lpstr>
      <vt:lpstr>Серед причин виникнення пожеж, які пов'язані з електромережами, найбільш розповсюдженими є:  ● Коротке замикання. Воно виникає при надмірних чи тривалих перевантаженнях або через механічне  пошкодження ізоляції між дротами. При цьому різко збільшується  сила струму і кількість теплоти, що призводить до загоряння  ізоляції і горючих предметів, що знаходяться поруч від розплавлених частинок металу дроту, які розлітаються довкола.  ● Поганий контакт, який виникає через послаблення або окиснення контакту і призводить до ослаблення сили струму. Запобіжники в такому випадку не спрацьовують. Через це виникає місцевий перегрів, який може призвести до пожежі. ● Перевантаження мережі, коли в неї підключають електроприлади з більшою загальною потужністю, ніж та, на яку розраховано мережу. Тривалі перевантаження призводять до руйнування ізоляції, виникненню короткого замикання та пожежі.   </vt:lpstr>
      <vt:lpstr>                                Особливості використання: При розміщенні запобіжників в електричних мережах потрібно вибирати їх так, щоб забезпечити вибірковість (селективність) захисту, тобто при короткому замиканні на ділянці мережі повинна перегорати плавка вставка запобіжника тільки ділянки, що захищається, а на інші подається напруга в нормальному режимі. Це досягається тим, що номінальний струм кожної плавкої вставки, якщо слідувати в напрямку від споживача до джерела живлення, повинна бути більша попередньої на два ступеня стандартної плавкої вставки, при умові, що це не приведе до збільшення перерізу проводів. Плавкі запобіжники мають переваги: -Прості в конструкції. -Недорогі. Недоліки: -Не можуть захищати лінію від перевантажень, тому що не допускають довготривале перевантаження до моменту плавлення. -Не завжди забезпечують захист в зв'язку з окисленням контактів, послаблення затиску тощо. -При короткому замиканні в трифазній лінії можливе перегорання одного із запобіжників, в цьому випадку двигун буде включений на дві фази, що приводить до перегріву двигуна та виходу його з ладу.</vt:lpstr>
      <vt:lpstr>Дотримуйтесь правил поводження з електричними приладами: – Електронагрівальні прилади, такі як електрочайник, електросамовар, електропраска, електрокамін та інші, потрібно включати в електромережу справними. – Якщо ти дивишся телевізор, а екран погас або почав миготіти, ні в якому разі не можна по ньому стукати. Він може загорітися або навіть вибухнути. Його треба негайно вимкнути. – Якщо щось потрапило до телевізора, радіоприймача та інших електроприладів, які працюють, треба в першу чергу їх вимкнути. Ні в якому разі не можна лізти туди олівцем чи іншим предметом, коли електроприлад увімкнутий. – Переважна кількість побутових електроприладів є переносними, і при цьому часто виникає пошкодження їх ізоляції. Також буває, що електричний дріт обірвався чи оголився. У таких випадках ні в якому разі не торкайся оголених місць, бо це може призвести до травми. – Не залишайте без нагляду увімкненими в розетку електроприлади. – Забороняється тягнути за електричний шнур руками, тому що він може обірватися і вразити електричним струмом. – Не можна заповнювати водою ввімкнені в електромережу чайники, кавоварки, каструлі. – Не торкайся мокрими руками та не витирай вологою ганчіркою електричні кабелі, штепсельні розетки, вимикачі, інші електроприлади, ввімкнені в електромережу. – Не можна підвішувати речі на кабелі. – Не можна бавитись із штепсельними розетками – це загрожує твоєму життю. – Коли ідеш з дому – всі електроприлади мають бути вимкнені. – Використання електричних приладів не за призначенням або невміле користування ними, може призвести до пожежі!</vt:lpstr>
      <vt:lpstr>Але якщо вже так сталося, що електричне обладнання загорілося, то перш за все потрібно: – вимкнути електрорубильник. (А ти знаєш, де знаходиться електрорубильник твого помешкання? Якщо ні, тоді негайно попроси своїх батьків показати тобі його і навчити, як ним користуватися!) – Якщо знеструмити електромережу неможливо, то слід пам’ятати: не можна застосовувати для гасіння воду та пінні вогнегасники, можна лише порошкові; – терміново телефонуй за номером 101 і викликай пожежників на допомогу. Якщо електроприлад зайнявся, спробуй діяти за такою схемою: – обмотай руку сухою ганчіркою, висмикни вилку з розетки; – накрий палаючий предмет ковдрою; – повідом дорослих про пожежу. Під час прогулянки ЗАБОРОНЯЄТЬСЯ: – підходити до оголених дротів і чіпати їх руками; – розводити багаття, запускати повітряних зміїв під лініями електропередач; – гратись поблизу підстанцій. Якщо не забувати ці прості правила, то можна уникнути багатьох неприємностей. Пам’ятай, несправності в електромережі й електричних приладах може усунути лише спеціаліст-електрик!</vt:lpstr>
      <vt:lpstr>РОЗВ’ЯЗУВАННЯ ЗАДАЧ</vt:lpstr>
      <vt:lpstr>Розв’язування задач</vt:lpstr>
      <vt:lpstr>Дайте відповідь на питання. 1. Сформулюйте закон Джоуля – Ленца. Чому він має таку назву?  2. Як математично записують закон Джоуля – Ленца?  3. Чому нагріваються провідники, в яких тече електричний струм?  4. Де в своєму житті ви стикалися з електронагрівальними приладами? 5. Які перетворення енергії відбуваються всередині електронагрівника в разі його ввімкнення в електричне коло?  6. Що таке коротке замикання?  7. Як запобігти виникненню короткого замикання? </vt:lpstr>
      <vt:lpstr>Бережіть себе, дякую за увагу.</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Теплова дія струму.  Закон Джоуля –Ленца. Електричні нагрівальні пристрої.  Запобіжники</dc:title>
  <dc:creator>Denis Kurchinskiy</dc:creator>
  <cp:lastModifiedBy>Denis Kurchinskiy</cp:lastModifiedBy>
  <cp:revision>25</cp:revision>
  <dcterms:created xsi:type="dcterms:W3CDTF">2020-03-24T05:58:30Z</dcterms:created>
  <dcterms:modified xsi:type="dcterms:W3CDTF">2020-03-24T09:01:45Z</dcterms:modified>
</cp:coreProperties>
</file>