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32"/>
  </p:notesMasterIdLst>
  <p:handoutMasterIdLst>
    <p:handoutMasterId r:id="rId33"/>
  </p:handoutMasterIdLst>
  <p:sldIdLst>
    <p:sldId id="427" r:id="rId2"/>
    <p:sldId id="322" r:id="rId3"/>
    <p:sldId id="347" r:id="rId4"/>
    <p:sldId id="354" r:id="rId5"/>
    <p:sldId id="355" r:id="rId6"/>
    <p:sldId id="381" r:id="rId7"/>
    <p:sldId id="400" r:id="rId8"/>
    <p:sldId id="401" r:id="rId9"/>
    <p:sldId id="402" r:id="rId10"/>
    <p:sldId id="361" r:id="rId11"/>
    <p:sldId id="405" r:id="rId12"/>
    <p:sldId id="406" r:id="rId13"/>
    <p:sldId id="408" r:id="rId14"/>
    <p:sldId id="409" r:id="rId15"/>
    <p:sldId id="410" r:id="rId16"/>
    <p:sldId id="411" r:id="rId17"/>
    <p:sldId id="412" r:id="rId18"/>
    <p:sldId id="345" r:id="rId19"/>
    <p:sldId id="325" r:id="rId20"/>
    <p:sldId id="418" r:id="rId21"/>
    <p:sldId id="419" r:id="rId22"/>
    <p:sldId id="420" r:id="rId23"/>
    <p:sldId id="421" r:id="rId24"/>
    <p:sldId id="422" r:id="rId25"/>
    <p:sldId id="423" r:id="rId26"/>
    <p:sldId id="424" r:id="rId27"/>
    <p:sldId id="425" r:id="rId28"/>
    <p:sldId id="426" r:id="rId29"/>
    <p:sldId id="399" r:id="rId30"/>
    <p:sldId id="297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FFFF"/>
    <a:srgbClr val="66FF66"/>
    <a:srgbClr val="FFFF66"/>
    <a:srgbClr val="00B050"/>
    <a:srgbClr val="92D050"/>
    <a:srgbClr val="B2EA36"/>
    <a:srgbClr val="000000"/>
    <a:srgbClr val="080808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03" autoAdjust="0"/>
    <p:restoredTop sz="87460" autoAdjust="0"/>
  </p:normalViewPr>
  <p:slideViewPr>
    <p:cSldViewPr>
      <p:cViewPr>
        <p:scale>
          <a:sx n="66" d="100"/>
          <a:sy n="66" d="100"/>
        </p:scale>
        <p:origin x="-2238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53"/>
    </p:cViewPr>
  </p:sorterViewPr>
  <p:notesViewPr>
    <p:cSldViewPr>
      <p:cViewPr varScale="1">
        <p:scale>
          <a:sx n="41" d="100"/>
          <a:sy n="41" d="100"/>
        </p:scale>
        <p:origin x="-2347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C2A6FA-5C6B-4313-92CA-9B979E4EB1CF}" type="datetimeFigureOut">
              <a:rPr lang="uk-UA" smtClean="0"/>
              <a:pPr/>
              <a:t>20.12.2019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http://terehovskiy.at.ua/</a:t>
            </a: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FC009-1103-4DFE-8372-2C616D350B3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194094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86BF0-BCCB-453F-B26D-EE952B287CA2}" type="datetimeFigureOut">
              <a:rPr lang="uk-UA" smtClean="0"/>
              <a:pPr/>
              <a:t>20.12.2019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http://terehovskiy.at.ua/</a:t>
            </a:r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5627E-235F-47E9-A9E3-2E99B315950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547567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http://terehovskiy.at.ua/</a:t>
            </a: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15627E-235F-47E9-A9E3-2E99B3159507}" type="slidenum">
              <a:rPr lang="uk-UA" smtClean="0"/>
              <a:pPr/>
              <a:t>17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http://terehovskiy.at.ua/</a:t>
            </a: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15627E-235F-47E9-A9E3-2E99B3159507}" type="slidenum">
              <a:rPr lang="uk-UA" smtClean="0"/>
              <a:pPr/>
              <a:t>20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http://terehovskiy.at.ua/</a:t>
            </a: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15627E-235F-47E9-A9E3-2E99B3159507}" type="slidenum">
              <a:rPr lang="uk-UA" smtClean="0"/>
              <a:pPr/>
              <a:t>21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http://terehovskiy.at.ua/</a:t>
            </a: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15627E-235F-47E9-A9E3-2E99B3159507}" type="slidenum">
              <a:rPr lang="uk-UA" smtClean="0"/>
              <a:pPr/>
              <a:t>22</a:t>
            </a:fld>
            <a:endParaRPr 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http://terehovskiy.at.ua/</a:t>
            </a: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15627E-235F-47E9-A9E3-2E99B3159507}" type="slidenum">
              <a:rPr lang="uk-UA" smtClean="0"/>
              <a:pPr/>
              <a:t>23</a:t>
            </a:fld>
            <a:endParaRPr 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http://terehovskiy.at.ua/</a:t>
            </a: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15627E-235F-47E9-A9E3-2E99B3159507}" type="slidenum">
              <a:rPr lang="uk-UA" smtClean="0"/>
              <a:pPr/>
              <a:t>24</a:t>
            </a:fld>
            <a:endParaRPr 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http://terehovskiy.at.ua/</a:t>
            </a: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15627E-235F-47E9-A9E3-2E99B3159507}" type="slidenum">
              <a:rPr lang="uk-UA" smtClean="0"/>
              <a:pPr/>
              <a:t>25</a:t>
            </a:fld>
            <a:endParaRPr 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http://terehovskiy.at.ua/</a:t>
            </a: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15627E-235F-47E9-A9E3-2E99B3159507}" type="slidenum">
              <a:rPr lang="uk-UA" smtClean="0"/>
              <a:pPr/>
              <a:t>26</a:t>
            </a:fld>
            <a:endParaRPr 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5627E-235F-47E9-A9E3-2E99B3159507}" type="slidenum">
              <a:rPr lang="uk-UA" smtClean="0"/>
              <a:pPr/>
              <a:t>30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http://terehovskiy.at.ua/</a:t>
            </a:r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/>
        </p:nvSpPr>
        <p:spPr bwMode="white">
          <a:xfrm>
            <a:off x="0" y="4221163"/>
            <a:ext cx="9144000" cy="263683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 rot="10800000">
            <a:off x="7413625" y="5162550"/>
            <a:ext cx="1655763" cy="1630363"/>
            <a:chOff x="0" y="2704"/>
            <a:chExt cx="1063" cy="1086"/>
          </a:xfrm>
        </p:grpSpPr>
        <p:sp>
          <p:nvSpPr>
            <p:cNvPr id="6" name="Rectangle 19"/>
            <p:cNvSpPr>
              <a:spLocks noChangeArrowheads="1"/>
            </p:cNvSpPr>
            <p:nvPr userDrawn="1"/>
          </p:nvSpPr>
          <p:spPr bwMode="ltGray">
            <a:xfrm>
              <a:off x="-13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Rectangle 20"/>
            <p:cNvSpPr>
              <a:spLocks noChangeArrowheads="1"/>
            </p:cNvSpPr>
            <p:nvPr userDrawn="1"/>
          </p:nvSpPr>
          <p:spPr bwMode="ltGray">
            <a:xfrm>
              <a:off x="285" y="2704"/>
              <a:ext cx="216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Rectangle 21"/>
            <p:cNvSpPr>
              <a:spLocks noChangeArrowheads="1"/>
            </p:cNvSpPr>
            <p:nvPr userDrawn="1"/>
          </p:nvSpPr>
          <p:spPr bwMode="ltGray">
            <a:xfrm>
              <a:off x="555" y="2704"/>
              <a:ext cx="220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22"/>
            <p:cNvSpPr>
              <a:spLocks noChangeArrowheads="1"/>
            </p:cNvSpPr>
            <p:nvPr userDrawn="1"/>
          </p:nvSpPr>
          <p:spPr bwMode="ltGray">
            <a:xfrm>
              <a:off x="-13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Rectangle 23"/>
            <p:cNvSpPr>
              <a:spLocks noChangeArrowheads="1"/>
            </p:cNvSpPr>
            <p:nvPr userDrawn="1"/>
          </p:nvSpPr>
          <p:spPr bwMode="ltGray">
            <a:xfrm>
              <a:off x="285" y="2990"/>
              <a:ext cx="216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Rectangle 24"/>
            <p:cNvSpPr>
              <a:spLocks noChangeArrowheads="1"/>
            </p:cNvSpPr>
            <p:nvPr userDrawn="1"/>
          </p:nvSpPr>
          <p:spPr bwMode="ltGray">
            <a:xfrm>
              <a:off x="555" y="2990"/>
              <a:ext cx="220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Rectangle 25"/>
            <p:cNvSpPr>
              <a:spLocks noChangeArrowheads="1"/>
            </p:cNvSpPr>
            <p:nvPr userDrawn="1"/>
          </p:nvSpPr>
          <p:spPr bwMode="ltGray">
            <a:xfrm>
              <a:off x="826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Rectangle 26"/>
            <p:cNvSpPr>
              <a:spLocks noChangeArrowheads="1"/>
            </p:cNvSpPr>
            <p:nvPr userDrawn="1"/>
          </p:nvSpPr>
          <p:spPr bwMode="ltGray">
            <a:xfrm>
              <a:off x="295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Rectangle 27"/>
            <p:cNvSpPr>
              <a:spLocks noChangeArrowheads="1"/>
            </p:cNvSpPr>
            <p:nvPr userDrawn="1"/>
          </p:nvSpPr>
          <p:spPr bwMode="ltGray">
            <a:xfrm>
              <a:off x="0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Rectangle 28"/>
            <p:cNvSpPr>
              <a:spLocks noChangeArrowheads="1"/>
            </p:cNvSpPr>
            <p:nvPr userDrawn="1"/>
          </p:nvSpPr>
          <p:spPr bwMode="ltGray">
            <a:xfrm>
              <a:off x="0" y="356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6" name="Group 29"/>
          <p:cNvGrpSpPr>
            <a:grpSpLocks/>
          </p:cNvGrpSpPr>
          <p:nvPr/>
        </p:nvGrpSpPr>
        <p:grpSpPr bwMode="auto">
          <a:xfrm>
            <a:off x="20638" y="4281488"/>
            <a:ext cx="1655762" cy="1630362"/>
            <a:chOff x="0" y="2704"/>
            <a:chExt cx="1063" cy="1086"/>
          </a:xfrm>
        </p:grpSpPr>
        <p:sp>
          <p:nvSpPr>
            <p:cNvPr id="17" name="Rectangle 30"/>
            <p:cNvSpPr>
              <a:spLocks noChangeArrowheads="1"/>
            </p:cNvSpPr>
            <p:nvPr userDrawn="1"/>
          </p:nvSpPr>
          <p:spPr bwMode="ltGray">
            <a:xfrm>
              <a:off x="0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Rectangle 31"/>
            <p:cNvSpPr>
              <a:spLocks noChangeArrowheads="1"/>
            </p:cNvSpPr>
            <p:nvPr userDrawn="1"/>
          </p:nvSpPr>
          <p:spPr bwMode="ltGray">
            <a:xfrm>
              <a:off x="295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Rectangle 32"/>
            <p:cNvSpPr>
              <a:spLocks noChangeArrowheads="1"/>
            </p:cNvSpPr>
            <p:nvPr userDrawn="1"/>
          </p:nvSpPr>
          <p:spPr bwMode="ltGray">
            <a:xfrm>
              <a:off x="567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Rectangle 33"/>
            <p:cNvSpPr>
              <a:spLocks noChangeArrowheads="1"/>
            </p:cNvSpPr>
            <p:nvPr userDrawn="1"/>
          </p:nvSpPr>
          <p:spPr bwMode="ltGray">
            <a:xfrm>
              <a:off x="0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Rectangle 34"/>
            <p:cNvSpPr>
              <a:spLocks noChangeArrowheads="1"/>
            </p:cNvSpPr>
            <p:nvPr userDrawn="1"/>
          </p:nvSpPr>
          <p:spPr bwMode="ltGray">
            <a:xfrm>
              <a:off x="295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Rectangle 35"/>
            <p:cNvSpPr>
              <a:spLocks noChangeArrowheads="1"/>
            </p:cNvSpPr>
            <p:nvPr userDrawn="1"/>
          </p:nvSpPr>
          <p:spPr bwMode="ltGray">
            <a:xfrm>
              <a:off x="567" y="2990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Rectangle 36"/>
            <p:cNvSpPr>
              <a:spLocks noChangeArrowheads="1"/>
            </p:cNvSpPr>
            <p:nvPr userDrawn="1"/>
          </p:nvSpPr>
          <p:spPr bwMode="ltGray">
            <a:xfrm>
              <a:off x="839" y="2704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Rectangle 37"/>
            <p:cNvSpPr>
              <a:spLocks noChangeArrowheads="1"/>
            </p:cNvSpPr>
            <p:nvPr userDrawn="1"/>
          </p:nvSpPr>
          <p:spPr bwMode="ltGray">
            <a:xfrm>
              <a:off x="295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Rectangle 38"/>
            <p:cNvSpPr>
              <a:spLocks noChangeArrowheads="1"/>
            </p:cNvSpPr>
            <p:nvPr userDrawn="1"/>
          </p:nvSpPr>
          <p:spPr bwMode="ltGray">
            <a:xfrm>
              <a:off x="0" y="327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Rectangle 39"/>
            <p:cNvSpPr>
              <a:spLocks noChangeArrowheads="1"/>
            </p:cNvSpPr>
            <p:nvPr userDrawn="1"/>
          </p:nvSpPr>
          <p:spPr bwMode="ltGray">
            <a:xfrm>
              <a:off x="0" y="3563"/>
              <a:ext cx="224" cy="22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PerspectiveBottom">
                <a:rot lat="0" lon="300000" rev="0"/>
              </a:camera>
              <a:lightRig rig="legacyFlat4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081088" y="5443538"/>
            <a:ext cx="7086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990600" y="4572000"/>
            <a:ext cx="7239000" cy="631825"/>
          </a:xfrm>
        </p:spPr>
        <p:txBody>
          <a:bodyPr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98A11-0E4F-4FDE-B083-8B6AD4C1E2AA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B8661-957E-4E66-8F55-0C018D2808DE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C9E3C-5432-4222-A038-53D1070BB30E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07CA7-F7A4-4D5D-A6DB-710EC20C49B4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FA7BF-017D-4053-8B66-73CDE13EFEFB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37794-032C-4CFE-9D14-699D87732BE9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3641D-02B8-4E44-8905-D7EB9173F368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20A2A-94F1-4E76-B018-B011E5E7EB8B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E4995-C1ED-42E7-A62F-12ABD0CD3258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9C2D4-EA2F-48B7-AE7E-7C2A50338F8C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9088"/>
            <a:ext cx="73914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504EB-7836-48A6-A4B5-EDFF4B0B7C38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Rectangle 38"/>
          <p:cNvSpPr>
            <a:spLocks noChangeArrowheads="1"/>
          </p:cNvSpPr>
          <p:nvPr/>
        </p:nvSpPr>
        <p:spPr bwMode="gray">
          <a:xfrm>
            <a:off x="0" y="6562725"/>
            <a:ext cx="9144000" cy="3048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white"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1028" name="Group 16"/>
          <p:cNvGrpSpPr>
            <a:grpSpLocks/>
          </p:cNvGrpSpPr>
          <p:nvPr/>
        </p:nvGrpSpPr>
        <p:grpSpPr bwMode="auto">
          <a:xfrm>
            <a:off x="44450" y="44450"/>
            <a:ext cx="863600" cy="847725"/>
            <a:chOff x="0" y="2704"/>
            <a:chExt cx="1063" cy="1086"/>
          </a:xfrm>
        </p:grpSpPr>
        <p:sp>
          <p:nvSpPr>
            <p:cNvPr id="1041" name="Rectangle 17"/>
            <p:cNvSpPr>
              <a:spLocks noChangeArrowheads="1"/>
            </p:cNvSpPr>
            <p:nvPr userDrawn="1"/>
          </p:nvSpPr>
          <p:spPr bwMode="gray">
            <a:xfrm>
              <a:off x="0" y="2704"/>
              <a:ext cx="225" cy="2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 userDrawn="1"/>
          </p:nvSpPr>
          <p:spPr bwMode="gray">
            <a:xfrm>
              <a:off x="295" y="2704"/>
              <a:ext cx="225" cy="2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3" name="Rectangle 19"/>
            <p:cNvSpPr>
              <a:spLocks noChangeArrowheads="1"/>
            </p:cNvSpPr>
            <p:nvPr userDrawn="1"/>
          </p:nvSpPr>
          <p:spPr bwMode="gray">
            <a:xfrm>
              <a:off x="567" y="2704"/>
              <a:ext cx="225" cy="2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4" name="Rectangle 20"/>
            <p:cNvSpPr>
              <a:spLocks noChangeArrowheads="1"/>
            </p:cNvSpPr>
            <p:nvPr userDrawn="1"/>
          </p:nvSpPr>
          <p:spPr bwMode="gray">
            <a:xfrm>
              <a:off x="0" y="2991"/>
              <a:ext cx="225" cy="22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5" name="Rectangle 21"/>
            <p:cNvSpPr>
              <a:spLocks noChangeArrowheads="1"/>
            </p:cNvSpPr>
            <p:nvPr userDrawn="1"/>
          </p:nvSpPr>
          <p:spPr bwMode="gray">
            <a:xfrm>
              <a:off x="295" y="2991"/>
              <a:ext cx="225" cy="22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6" name="Rectangle 22"/>
            <p:cNvSpPr>
              <a:spLocks noChangeArrowheads="1"/>
            </p:cNvSpPr>
            <p:nvPr userDrawn="1"/>
          </p:nvSpPr>
          <p:spPr bwMode="gray">
            <a:xfrm>
              <a:off x="567" y="2991"/>
              <a:ext cx="225" cy="22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7" name="Rectangle 23"/>
            <p:cNvSpPr>
              <a:spLocks noChangeArrowheads="1"/>
            </p:cNvSpPr>
            <p:nvPr userDrawn="1"/>
          </p:nvSpPr>
          <p:spPr bwMode="gray">
            <a:xfrm>
              <a:off x="838" y="2704"/>
              <a:ext cx="225" cy="2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8" name="Rectangle 24"/>
            <p:cNvSpPr>
              <a:spLocks noChangeArrowheads="1"/>
            </p:cNvSpPr>
            <p:nvPr userDrawn="1"/>
          </p:nvSpPr>
          <p:spPr bwMode="gray">
            <a:xfrm>
              <a:off x="295" y="3273"/>
              <a:ext cx="225" cy="22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9" name="Rectangle 25"/>
            <p:cNvSpPr>
              <a:spLocks noChangeArrowheads="1"/>
            </p:cNvSpPr>
            <p:nvPr userDrawn="1"/>
          </p:nvSpPr>
          <p:spPr bwMode="gray">
            <a:xfrm>
              <a:off x="0" y="3273"/>
              <a:ext cx="225" cy="22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0" name="Rectangle 26"/>
            <p:cNvSpPr>
              <a:spLocks noChangeArrowheads="1"/>
            </p:cNvSpPr>
            <p:nvPr userDrawn="1"/>
          </p:nvSpPr>
          <p:spPr bwMode="gray">
            <a:xfrm>
              <a:off x="0" y="3562"/>
              <a:ext cx="225" cy="2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029" name="Group 27"/>
          <p:cNvGrpSpPr>
            <a:grpSpLocks/>
          </p:cNvGrpSpPr>
          <p:nvPr/>
        </p:nvGrpSpPr>
        <p:grpSpPr bwMode="auto">
          <a:xfrm rot="10800000">
            <a:off x="8228013" y="22225"/>
            <a:ext cx="863600" cy="847725"/>
            <a:chOff x="0" y="2704"/>
            <a:chExt cx="1063" cy="1086"/>
          </a:xfrm>
        </p:grpSpPr>
        <p:sp>
          <p:nvSpPr>
            <p:cNvPr id="1052" name="Rectangle 28"/>
            <p:cNvSpPr>
              <a:spLocks noChangeArrowheads="1"/>
            </p:cNvSpPr>
            <p:nvPr userDrawn="1"/>
          </p:nvSpPr>
          <p:spPr bwMode="gray">
            <a:xfrm>
              <a:off x="25" y="2730"/>
              <a:ext cx="225" cy="2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3" name="Rectangle 29"/>
            <p:cNvSpPr>
              <a:spLocks noChangeArrowheads="1"/>
            </p:cNvSpPr>
            <p:nvPr userDrawn="1"/>
          </p:nvSpPr>
          <p:spPr bwMode="gray">
            <a:xfrm>
              <a:off x="320" y="2704"/>
              <a:ext cx="225" cy="2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4" name="Rectangle 30"/>
            <p:cNvSpPr>
              <a:spLocks noChangeArrowheads="1"/>
            </p:cNvSpPr>
            <p:nvPr userDrawn="1"/>
          </p:nvSpPr>
          <p:spPr bwMode="gray">
            <a:xfrm>
              <a:off x="592" y="2704"/>
              <a:ext cx="225" cy="2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5" name="Rectangle 31"/>
            <p:cNvSpPr>
              <a:spLocks noChangeArrowheads="1"/>
            </p:cNvSpPr>
            <p:nvPr userDrawn="1"/>
          </p:nvSpPr>
          <p:spPr bwMode="gray">
            <a:xfrm>
              <a:off x="25" y="3044"/>
              <a:ext cx="225" cy="22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6" name="Rectangle 32"/>
            <p:cNvSpPr>
              <a:spLocks noChangeArrowheads="1"/>
            </p:cNvSpPr>
            <p:nvPr userDrawn="1"/>
          </p:nvSpPr>
          <p:spPr bwMode="gray">
            <a:xfrm>
              <a:off x="320" y="3017"/>
              <a:ext cx="225" cy="22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7" name="Rectangle 33"/>
            <p:cNvSpPr>
              <a:spLocks noChangeArrowheads="1"/>
            </p:cNvSpPr>
            <p:nvPr userDrawn="1"/>
          </p:nvSpPr>
          <p:spPr bwMode="gray">
            <a:xfrm>
              <a:off x="592" y="3017"/>
              <a:ext cx="225" cy="22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8" name="Rectangle 34"/>
            <p:cNvSpPr>
              <a:spLocks noChangeArrowheads="1"/>
            </p:cNvSpPr>
            <p:nvPr userDrawn="1"/>
          </p:nvSpPr>
          <p:spPr bwMode="gray">
            <a:xfrm>
              <a:off x="864" y="2704"/>
              <a:ext cx="225" cy="2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9" name="Rectangle 35"/>
            <p:cNvSpPr>
              <a:spLocks noChangeArrowheads="1"/>
            </p:cNvSpPr>
            <p:nvPr userDrawn="1"/>
          </p:nvSpPr>
          <p:spPr bwMode="gray">
            <a:xfrm>
              <a:off x="320" y="3326"/>
              <a:ext cx="225" cy="22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60" name="Rectangle 36"/>
            <p:cNvSpPr>
              <a:spLocks noChangeArrowheads="1"/>
            </p:cNvSpPr>
            <p:nvPr userDrawn="1"/>
          </p:nvSpPr>
          <p:spPr bwMode="gray">
            <a:xfrm>
              <a:off x="25" y="3326"/>
              <a:ext cx="225" cy="22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61" name="Rectangle 37"/>
            <p:cNvSpPr>
              <a:spLocks noChangeArrowheads="1"/>
            </p:cNvSpPr>
            <p:nvPr userDrawn="1"/>
          </p:nvSpPr>
          <p:spPr bwMode="gray">
            <a:xfrm>
              <a:off x="25" y="3589"/>
              <a:ext cx="225" cy="2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62800" y="6567488"/>
            <a:ext cx="15240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1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76250" y="6565900"/>
            <a:ext cx="609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309D146F-AF95-452F-B2CD-6C304B4FAF5F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  <p:sp>
        <p:nvSpPr>
          <p:cNvPr id="1033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838200" y="319088"/>
            <a:ext cx="7391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3" r:id="rId2"/>
    <p:sldLayoutId id="2147483852" r:id="rId3"/>
    <p:sldLayoutId id="2147483851" r:id="rId4"/>
    <p:sldLayoutId id="2147483850" r:id="rId5"/>
    <p:sldLayoutId id="2147483849" r:id="rId6"/>
    <p:sldLayoutId id="2147483848" r:id="rId7"/>
    <p:sldLayoutId id="2147483847" r:id="rId8"/>
    <p:sldLayoutId id="2147483846" r:id="rId9"/>
    <p:sldLayoutId id="2147483845" r:id="rId10"/>
    <p:sldLayoutId id="2147483844" r:id="rId11"/>
    <p:sldLayoutId id="214748384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gif"/><Relationship Id="rId4" Type="http://schemas.openxmlformats.org/officeDocument/2006/relationships/image" Target="../media/image5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733256"/>
            <a:ext cx="952500" cy="714375"/>
          </a:xfrm>
          <a:prstGeom prst="round2DiagRect">
            <a:avLst>
              <a:gd name="adj1" fmla="val 39524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Дата 4"/>
          <p:cNvSpPr>
            <a:spLocks noGrp="1"/>
          </p:cNvSpPr>
          <p:nvPr>
            <p:ph type="dt" sz="half" idx="4294967295"/>
          </p:nvPr>
        </p:nvSpPr>
        <p:spPr>
          <a:xfrm>
            <a:off x="1693539" y="6436405"/>
            <a:ext cx="1728192" cy="365125"/>
          </a:xfrm>
          <a:prstGeom prst="rect">
            <a:avLst/>
          </a:prstGeom>
        </p:spPr>
        <p:txBody>
          <a:bodyPr/>
          <a:lstStyle/>
          <a:p>
            <a:fld id="{1C1FFCD3-FB82-4D3F-8B97-2A6D828C2BBD}" type="datetime1">
              <a:rPr lang="uk-UA" smtClean="0">
                <a:solidFill>
                  <a:srgbClr val="FFFF00"/>
                </a:solidFill>
              </a:rPr>
              <a:t>20.12.2019</a:t>
            </a:fld>
            <a:endParaRPr lang="ru-RU">
              <a:solidFill>
                <a:srgbClr val="FFFF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294967295"/>
          </p:nvPr>
        </p:nvSpPr>
        <p:spPr>
          <a:xfrm>
            <a:off x="3923928" y="6251016"/>
            <a:ext cx="3672408" cy="393229"/>
          </a:xfrm>
          <a:prstGeom prst="rect">
            <a:avLst/>
          </a:prstGeom>
        </p:spPr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Бондаренко Ольга Миколаївна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724128" y="1111970"/>
            <a:ext cx="3391474" cy="3973214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b="1">
                <a:ln/>
                <a:solidFill>
                  <a:schemeClr val="accent3"/>
                </a:solidFill>
              </a:rPr>
              <a:t>Типи даних. Введення, редагування й форматування числових і текстових даних, а також </a:t>
            </a:r>
            <a:r>
              <a:rPr lang="uk-UA" b="1" smtClean="0">
                <a:ln/>
                <a:solidFill>
                  <a:schemeClr val="accent3"/>
                </a:solidFill>
              </a:rPr>
              <a:t>дат </a:t>
            </a:r>
            <a:endParaRPr lang="ru-RU" b="1">
              <a:ln/>
              <a:solidFill>
                <a:schemeClr val="accent3"/>
              </a:solidFill>
            </a:endParaRPr>
          </a:p>
          <a:p>
            <a:endParaRPr lang="ru-RU" b="1">
              <a:ln/>
              <a:solidFill>
                <a:schemeClr val="accent3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72" y="3789040"/>
            <a:ext cx="3297459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4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34784" cy="936104"/>
          </a:xfrm>
        </p:spPr>
        <p:txBody>
          <a:bodyPr/>
          <a:lstStyle/>
          <a:p>
            <a:r>
              <a:rPr lang="uk-UA" dirty="0" smtClean="0"/>
              <a:t>Форматування об’єктів електронної таблиці</a:t>
            </a:r>
            <a:endParaRPr lang="ru-RU" dirty="0"/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785786" y="1357298"/>
            <a:ext cx="7643866" cy="3286148"/>
          </a:xfrm>
          <a:prstGeom prst="roundRect">
            <a:avLst>
              <a:gd name="adj" fmla="val 10188"/>
            </a:avLst>
          </a:prstGeom>
          <a:solidFill>
            <a:srgbClr val="92D050">
              <a:alpha val="57000"/>
            </a:srgbClr>
          </a:solidFill>
          <a:ln w="114300" cmpd="thickThin">
            <a:solidFill>
              <a:srgbClr val="7030A0">
                <a:alpha val="55000"/>
              </a:srgb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3316" name="Picture 4" descr="C:\Users\Admin\Desktop\5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1238248" cy="1238248"/>
          </a:xfrm>
          <a:prstGeom prst="rect">
            <a:avLst/>
          </a:prstGeom>
          <a:noFill/>
          <a:effectLst>
            <a:outerShdw blurRad="889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кутник 10"/>
          <p:cNvSpPr/>
          <p:nvPr/>
        </p:nvSpPr>
        <p:spPr>
          <a:xfrm>
            <a:off x="2214546" y="1785926"/>
            <a:ext cx="58579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uk-UA" sz="2000" b="1" i="1" dirty="0" smtClean="0">
                <a:solidFill>
                  <a:srgbClr val="000000"/>
                </a:solidFill>
              </a:rPr>
              <a:t>Що таке формат? У чому полягає операція форматування об'єктів?</a:t>
            </a:r>
            <a:endParaRPr lang="uk-UA" sz="2000" b="1" i="1" dirty="0">
              <a:solidFill>
                <a:srgbClr val="000000"/>
              </a:solidFill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857224" y="2714620"/>
            <a:ext cx="728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uk-UA" sz="2000" b="1" i="1" dirty="0" smtClean="0">
                <a:solidFill>
                  <a:srgbClr val="000000"/>
                </a:solidFill>
              </a:rPr>
              <a:t>Які властивості символів і абзаців ви знаєте? Яких значень вони можуть набувати?</a:t>
            </a:r>
            <a:endParaRPr lang="uk-UA" sz="2000" b="1" i="1" dirty="0">
              <a:solidFill>
                <a:srgbClr val="000000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857224" y="3714752"/>
            <a:ext cx="728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uk-UA" sz="2000" b="1" i="1" dirty="0" smtClean="0">
                <a:solidFill>
                  <a:srgbClr val="000000"/>
                </a:solidFill>
              </a:rPr>
              <a:t>Які засоби для форматування символів та абзаців існують у текстовому процесорі Word?</a:t>
            </a:r>
            <a:endParaRPr lang="uk-UA" sz="2000" b="1" i="1" dirty="0">
              <a:solidFill>
                <a:srgbClr val="000000"/>
              </a:solidFill>
            </a:endParaRPr>
          </a:p>
        </p:txBody>
      </p:sp>
      <p:pic>
        <p:nvPicPr>
          <p:cNvPr id="50178" name="Picture 2" descr="Результат пошуку зображень за запитом &quot;електронні таблиці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777263"/>
            <a:ext cx="2571750" cy="1781176"/>
          </a:xfrm>
          <a:prstGeom prst="rect">
            <a:avLst/>
          </a:prstGeom>
          <a:noFill/>
        </p:spPr>
      </p:pic>
      <p:pic>
        <p:nvPicPr>
          <p:cNvPr id="50182" name="Picture 6" descr="Результат пошуку зображень за запитом &quot;електронні таблиці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5072074"/>
            <a:ext cx="3848501" cy="13525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858312" cy="563562"/>
          </a:xfrm>
        </p:spPr>
        <p:txBody>
          <a:bodyPr/>
          <a:lstStyle/>
          <a:p>
            <a:r>
              <a:rPr lang="uk-UA" dirty="0" smtClean="0"/>
              <a:t>Форматування клітинок</a:t>
            </a:r>
            <a:endParaRPr lang="ru-RU" dirty="0"/>
          </a:p>
        </p:txBody>
      </p:sp>
      <p:sp>
        <p:nvSpPr>
          <p:cNvPr id="10" name="Прямокутник 9"/>
          <p:cNvSpPr/>
          <p:nvPr/>
        </p:nvSpPr>
        <p:spPr>
          <a:xfrm>
            <a:off x="285720" y="1142984"/>
            <a:ext cx="8572560" cy="2308324"/>
          </a:xfrm>
          <a:prstGeom prst="rect">
            <a:avLst/>
          </a:prstGeom>
          <a:solidFill>
            <a:srgbClr val="B2EA36">
              <a:alpha val="56078"/>
            </a:srgbClr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uk-UA" sz="2400" b="1" i="1" smtClean="0">
                <a:solidFill>
                  <a:srgbClr val="000000"/>
                </a:solidFill>
              </a:rPr>
              <a:t>В </a:t>
            </a:r>
            <a:r>
              <a:rPr lang="uk-UA" sz="2400" b="1" i="1" dirty="0" smtClean="0">
                <a:solidFill>
                  <a:srgbClr val="000000"/>
                </a:solidFill>
              </a:rPr>
              <a:t>електронних таблицях можна використовувати дані різних типів: </a:t>
            </a:r>
            <a:r>
              <a:rPr lang="uk-UA" sz="2400" b="1" i="1" dirty="0" smtClean="0">
                <a:solidFill>
                  <a:srgbClr val="FF0000"/>
                </a:solidFill>
              </a:rPr>
              <a:t>числа, тексти, формули</a:t>
            </a:r>
            <a:r>
              <a:rPr lang="uk-UA" sz="2400" b="1" i="1" dirty="0" smtClean="0">
                <a:solidFill>
                  <a:srgbClr val="000000"/>
                </a:solidFill>
              </a:rPr>
              <a:t>. Подання чисел і текстів у клітинках електронної таблиці може бути різним. Наприклад, на рисунку наведено подання одного й того самого числа та однієї й тієї самої дати в різних форматах.</a:t>
            </a:r>
            <a:endParaRPr lang="uk-UA" sz="2400" b="1" i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714752"/>
            <a:ext cx="37433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214818"/>
            <a:ext cx="38671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>
                <a:solidFill>
                  <a:srgbClr val="FFFF00"/>
                </a:solidFill>
              </a:rPr>
              <a:t>Форматування клітинок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285720" y="1142984"/>
            <a:ext cx="8572560" cy="1938992"/>
          </a:xfrm>
          <a:prstGeom prst="rect">
            <a:avLst/>
          </a:prstGeom>
          <a:solidFill>
            <a:srgbClr val="FFFF66">
              <a:alpha val="58824"/>
            </a:srgbClr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uk-UA" sz="2400" b="1" i="1" dirty="0" smtClean="0">
                <a:solidFill>
                  <a:srgbClr val="080808"/>
                </a:solidFill>
              </a:rPr>
              <a:t>Числові дані можна подати в кількох форматах. Формат </a:t>
            </a:r>
            <a:r>
              <a:rPr lang="uk-UA" sz="2400" b="1" i="1" dirty="0" smtClean="0">
                <a:solidFill>
                  <a:srgbClr val="FF0000"/>
                </a:solidFill>
              </a:rPr>
              <a:t>Числовий</a:t>
            </a:r>
            <a:r>
              <a:rPr lang="uk-UA" sz="2400" b="1" i="1" dirty="0" smtClean="0">
                <a:solidFill>
                  <a:schemeClr val="bg1"/>
                </a:solidFill>
              </a:rPr>
              <a:t> </a:t>
            </a:r>
            <a:r>
              <a:rPr lang="uk-UA" sz="2400" b="1" i="1" dirty="0" smtClean="0">
                <a:solidFill>
                  <a:srgbClr val="080808"/>
                </a:solidFill>
              </a:rPr>
              <a:t>(клітинка В4) використовується для подання числа у вигляді десяткового дробу із заданою кількістю десяткових розрядів, до якої буде </a:t>
            </a:r>
            <a:r>
              <a:rPr lang="uk-UA" sz="2400" b="1" i="1" dirty="0" err="1" smtClean="0">
                <a:solidFill>
                  <a:srgbClr val="080808"/>
                </a:solidFill>
              </a:rPr>
              <a:t>округлено</a:t>
            </a:r>
            <a:r>
              <a:rPr lang="uk-UA" sz="2400" b="1" i="1" dirty="0" smtClean="0">
                <a:solidFill>
                  <a:srgbClr val="080808"/>
                </a:solidFill>
              </a:rPr>
              <a:t> число. </a:t>
            </a:r>
            <a:endParaRPr lang="uk-UA" sz="2400" b="1" i="1" dirty="0">
              <a:solidFill>
                <a:srgbClr val="080808"/>
              </a:solidFill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571472" y="5572140"/>
            <a:ext cx="75009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sz="2400" b="1" i="1" dirty="0" smtClean="0">
                <a:solidFill>
                  <a:srgbClr val="92D050"/>
                </a:solidFill>
              </a:rPr>
              <a:t>У цьому форматі також можна встановити розділювач розрядів у вигляді пропуску.</a:t>
            </a:r>
            <a:endParaRPr lang="uk-UA" sz="2400" b="1" i="1" dirty="0">
              <a:solidFill>
                <a:srgbClr val="92D05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786058"/>
            <a:ext cx="37433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Округлений прямокутник 8"/>
          <p:cNvSpPr/>
          <p:nvPr/>
        </p:nvSpPr>
        <p:spPr>
          <a:xfrm>
            <a:off x="6572264" y="4000504"/>
            <a:ext cx="1357322" cy="285752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724" name="AutoShape 4" descr="data:image/jpeg;base64,/9j/4AAQSkZJRgABAQAAAQABAAD/2wCEAAkGBxQTEhUUExQVFhQXGBcaGBgYFxwXFRwaHBwYGBwYGhwcHCggHBolHBccIjEiJSkrLi4uFx8zODMsNygtLisBCgoKDg0OGhAQGywkHyQsLCwsLCwsLCwsLCwsLCwsLCwsLCwsLCwsLCwsLCwsLCwsLCwsLCwsLCwsLCwsLCwsLP/AABEIAMkA+wMBIgACEQEDEQH/xAAbAAACAwEBAQAAAAAAAAAAAAAAAwIEBQEGB//EADkQAAIBAgQDBQcCBgIDAQAAAAECAAMRBBIhMQVBUQZhcYHwEyIykaGxwdHhByMzQnLxFFJDc7Ik/8QAGQEAAwEBAQAAAAAAAAAAAAAAAQIDAAQF/8QAJhEBAQACAgICAQMFAAAAAAAAAAECESExAxJBUSJhgcETMnGR0f/aAAwDAQACEQMRAD8AwGimjWimnmR48JeLaNaKaPFIU0U0a0U0eHhTRTxrRTR4pCXiTGtFtHikKaLaMaKaMYtoh45opoTK9USuwlh5XaND4uTqqSQALk6ATk3eCUBSptiqg20pA836+X69Js8vWbbPL1m2VjcE9JgrixIB8vQlebva1r1KRO5orf5sZ6DEjEXUUadIqEW5YD4uYHykv61mMt+f2R/rWYy35/Z4Kes4AvsMNUrHdtvDlMXj1WqalqqqrKLWAsLddN5a4rxdXoU6SaAAZuWo/ebPeck++xz3nJPvtitUJObne/nNnhnaOpT0cl16HeYk6psZXLCZTViuWGOU1Y+j08XTvTL+5UYCyn4u7TlMDtZxaqtX2YNgADyN784YynSr1FrriET4TlbdSv8AqM4hxXC1W98EkaBrbj5GcWGEmUut/wAOHDCY5S63/BNRfb4JqrgB0O9rXtb8GeYm5xTjCmn7KiuVOfIn5TDnV4pZLv7dfhlku/sQhCVVEIQmZ9TeJYxjmIdp5seRIi0W0kTIMY8PC2imjWimjQ8KaKeNaKePFIS8S0c8S0eKQpoNRJXNracYyIrkC19OnKG7+Dc/BNWKKk8jaWcQAQCJEhvdy7aeHfeaXgZVB/Xr194sLcgX5jw/YSxifiPr1zibR9m22aPBaDN7MV71TsQLoT0v+8ZU4+VApvRQ5PdtyFtDy7pa7KthsyAqfbX0J1W+u3TSwlTtPwwUnDDN/MzkhtwQ1jrzUnnObcufrltzbmWfrlu/5N7WYoe4mRblEbNzG/uju/eZXF+I1KrDPdQoFl1Fu898r1qjG2Yk2AAub2A2Am2O0qmzVMNTqVAPjPdsSLG/zlMcfWTU2pjj6yamyO0wPs8Nm+P2fvX35Wv9ZgS7xLHPWcu+pNgABoByA7pSlfHNY6V8c9cdCEIR1BOgQUSxTpQWhaQEgUlwUZ00YPYN1RInJaalEMsMo7QhCEIvplQzMx9c/Cu9rsRyHTxM0Kx3tMd6bqrXym+5vrODGPM8cX6T3UeAnYjCk5Re2wt4WEfCNiLRTRpimhhoU0U0a0S0eHhLxLRzRNRSDrHikKO841MGSG8Sd/OEzmII2G0WGAF73P0EniBqfXKIaGTgZ0U3r19fKTwz5XViAbMCQdjYi49dZEj169awUQ0bHtOH/wDFQHGU1qmzFcgW6hyL2vyGt7/6lTthTzphsQylHrI2ZCToFawYA7Ag3mXwjitbD3NJyt7XFgQfEEWvGcSq4iufb1vaPcAZypy25AEDKBc8ushPHrLaE8estsVxFNLVQSs4l46JC/X2kSJO1z1PzM66EGxBBHIg38D9I5ioTpEITG0ll2kkqUt5domIV7Wn2Zwq1lwlWtVGKYKMwVfYLUYBlQ/3HcC/fymPhuzWJqPUSlRZ2psyvl+EEEgi5sOU952ax9Gu3/NxeCCGimZ8SXZablQApWns1U6DS/2lL+IfFXomjh6LGmGpivVKmxapVZmNyNwCJGXLekpbvT53xDAvScpURkcbqwsR66zMqpPofa5jX4dgcVU1qlqtFm5sFJIJ62y/U9Z4OqsrjdnxvCgwkY919ecUUjynlfRq4Ott+UycQhUavmJsCvW8165ABJ2Gsy8Yige0U+9e+nO/+5xYvO8dWkWwAHKdnTImZnGimknaLzXjQ0QaJeNaJePFIU0VUa8fXQADXeV2jY88nx55LJnCRe8lli2W0PBiqhvrFNGtFtGMWRJKs6B69etI+kkIhU5T6p2c4hjKinF4ivSbB+zqB8MihiyhWXL7NR7uovv5azwmG4JWJXNRq5bjNZdbc7d9ptYrg6YSu1WnVvRAJXcVSpGiOLDW/wBpHyZST9UvLlJP1eGqCVakvYgayiw18ZZZs8BNOj/PqAEj4V1+e8y+KY01qr1CACx2HhYfadq4gaAjaLrKCLjT1+8XGc7pcZzuo4PFmk4dbXF9CLjpPRcN467BnqLTCKOSi5PICeVlqvUsgQeJm8mEybyeOZO4jFZ3ZyAMxvYaCNpPKAMYlSPrR9ab2K4vVqqq1KjsqgBVJ90AaCw225zb4tUfGClVUhmFNabC9iCt/wBZ4xasbTxBGxI8DaTyw60nlj1r4ex7VcQUYXCYNDc0Q71Dyzub28rn5ieTcSCtNPgVSgtZWxKs1EXLKlrk2uBryvvDJqDJqMtkt3cx+sr1EubnefQf4mIn/Jw4VQimhSOXawZmNj4D7TxGPt7RrbX5HT7QTLYTLb3FWUlwiA3A1+nylmo8qnFrtf7Tmjixl+DTINANecMIxSxDZjl5DU/pO0T7o8IypQU30EXQpWG1jzjqcaBinEcYpxGhoqMpnGjnEUwjxSF2i6hvGExTQiW0WZNjIGEzqS3SHTfl4yopl/h7gOhOwZSfAEXgtZ9y7S8VxFGtTpYagr5qeZvgXW5FveU325d0+e9r8fidVr0QmfmCp/8AlRael7T/AMRbWTCEXsMz6HwF1P0vHcE4k3FMBjKWIANSkmdG6XDEbkndPrIY48S2IY4zUtj45XSUKiTTqayq9OdUdUUmwxkHQiXRcbRNROs3LKk6TJlJEpDsdownZ1RCIWMSSRI1acUrtOPB+sUFl/g3FGw1UVUVGIBFnXMuvd1i0tel/ii//wC0dBQogeAzfrPGMdfX6TZ7Q9pquLy+1WmMp3VbHpa/TX7TAZomG5OSY7kepx7lmVb6c500lta0Rim5329evCRGIPfJ6Rk4PwVQ3IPKW5QwJuSfXWXxBS5dokSDCNMW00CEtFPHNFNGh4Q4iWj3iWjxSFEThUQaQFO8NMXWS3nEEyziNgJXRMxt6/3DLwM6RU+t5awmrKCbXIF+lzb8yH/HHUX8f2iCbGxg3ttvacQ7LVkb+WM6EXBuB9956/hijhfDsQ9Q/wA/ELlUdNCBty94z5rw/tNiKS5Uew+X2I+sr43idSsb1GzHyG/3k5MuqlJneKixlrg3CnxNZKNO2ZjqTsqj4nPcBrM72k3+zXaJcKtVTh1q+1XKxNRqbBOagqL2J3taWtuuF7brhofxA4bhaQwjYRbU3pPdr3NQq+QOfGxPgRPGuk91224hQfCYEU8OKZNIlCKrN7Nc5vTsfiudbnXSeKYQY3gMbwqtTi2p+tp7HB8HwDU0apjjTcqCymmbKeYvY7eM72p7K0cLQSquJzmpbIhTKWXm3UADnaD3ge83p4hlnUEZUnEj7OdTWex4d2KBoJWxOKo4UVf6S1LlmH/bQ6CeUwoBZQdiRf5ies/iXWJx9Rf7USkiDkFyg2Hmxi286JcudMLj/B6mFrGlUsTYMrKfdZTsw7jbbu+eQ5nr+2NW+G4df4hQYHra6ZfXjPG1YMbuNjluFs3r16+kganq5/WcZpCUkUkenF+fScDchH0qN7k3tyv95zEJa05nNtaw9PKLSxF0xJxalQYtpImLJhjRBzFNJsYotHikLaKaMeLaNDwlootaOJkWtDsyFfVbype2xIlms97AbSvkJ25Q49cjDqOGNwT69fmVcZVzOSPzytrJ0azBgBt5dfXoxXEgA+nQTSflyMnPKGed9pEEwvH9T+q0tX165RyPKAaNVoLAsey4Bw+i+HNR6FWq/tSoFNwvu5Qbm+lrkiZnHRTWplSjUo2UXWo2Zieu1reHSVsNXxBoZKdzTzm4T4r2G9tcsd2gqECgjG9RKdn1va5uATzIH3kOfZzy32P7L4EVsQit8C3d+mVdbHx2+cX2o402KxDVCfd+GmvIINBYcr7+cTw/ia0qFZRf2tSyjpk5+e8yGeNJbls+MtytdcyCmRZpEN69cpWRXS2jz1mN4lhcV7OrXd6dYKq1Aqlg+XYgi9iZ5nhWCNVudhvp9O7xm1T4bQ2JXxu33zDTykfJZL/xDyWb7/0q9peMDEVAVFqaIEpr0Uc+4mYTmafG+GNQIO6tse+ZDNH8cmppTxyWTSLTkISyz3rD1+koY/dR61lhXYcj6/EhRw7M2ZvXScbgnC0BAxlouotxaAqjXck3GwIHibxzGJq4aw0J8NI21u+MoTXe0SltQJZYRJXeNDRBotoxhFNHh4U0U0a84Bp3+EO9CqtOU6mU/SWKtK+u3lEmh3/Sbco7gOIUbDXwlByXbvJk39frENGxmj4w3E0cpAve4BiZZx+6/wCKytGx6Nj0J285CETqVdl+FivgSJw1L631ioQagesTzTmaRhNptCEIQi9d2Rpg0KpvY6i/MC1+Wsy8VhEdGq0arOyfEHFm/wAh3Q7NcWFEsH+FwNehHd01liviKZzMp7hr+Zy2ZY52uWzLHyWkY3Fs+HGc3IsNd99/G0xI/FVsx7hES+GPrF8MfWCEIRzvonsx0haMvIzgeWiRIMIwxbGGDCWEW0Y5iWaNFIg0W0kzSBMeHhbRTRjRbR4eEvOUefSdeFHnNl0a9IVX10+9oqpUI5fUxj1AIJZh6+sDM14unfMLaG8bVFifGIy62lYpFnHZrgFs2lxp18IuphHAuRpLeJwpJFiAQAAOekhQAytYkvlNwfrFmXHATLjhQhOgSVSmVNiLGUUQhCEzCEITMIQhMxlHLrm6aeMgTOQgDQhCEIiEITM+iZp2LWdvPO528v5SYxLmMMWN4/UMVWIA74gqTsDLJqXNiND85TNRg1gef5hx2fHZ7oF3BPU8ojE0wLEbGXcSLi2YDr4SrjAFRV8/Xzgwy3YGGXSoTINOyLGdDoKeKLRjGRSEVZ43BbmSNK8kWCiC3fDW8M/E/EfEytmsbjSPqb/X7RKkAgkaaaSkUi/hGDWJYlxewO0TUxCgtZSGNwbnbraTC0lbMGNhqBzlOq9yT1JMWTdCTdWsJRIUvYk7KLfWR4kpzXtpYSutVhsSPONxlfMdL20h1fbY6u9q8IQjnEIQmYQhCZhCEJmEIQmYQhCZn0DadBkXgDOCdPMnSUWxkmMheGcjEWcDUDWIoU7tc8rkxrCLOkaTjg8nHBxCE6hddv8AtKGKqFmPdpLJqgahQD1lRhDhjqmwx1SzFMZZo0szAHbnF1WBOi28/vKb5U3zorpaIYG+kaTqNZCpV12mmzIU6pvbwicQbky0yi4O0q1xrob31hmtjO1Z4h49j+PvEPKRSIwhCMYQhCZnbTk167EAe8o0G41ldcPoSdWP0iTMkzUIS0uBYxFamVNjGmUppZUIQhCIhCEzCEITMIQhMz6B1ixzEa4le+o8ZwSPNhmQ2kCpjXcAi/OKD+9YwY2tLUbzhE7UFjOSkPCmEU4j2injw8V81jcRekY4imja2dXedUjnJZbxToYaYYofKV2pnoZfC7X3ETSqnORy1+kEvDSs9z69etIh5ZxAsxA67fL18pWaVisRhCEYwhCEzLy4ViwJII01vJHF5Xta4vaUUci1uUv0nR2Bt730k7PtOz7WKtqYZuu0zfZM+tt4/iNXM4XkIzG1MlgBFx3Am4oVaRXcSE0sRrSuRqDM2Uxu4fG7EJ205GMIQhMwhCEzPodURBAva0s1efj+ZT/u8zOB5kSxCDMCTYD5xGa7X6n9pPHfF5frF0vi8/1jYT8dnxn47PxG48IuTxO/lIzYf2xseoiYp414qpzjw8IeJaWW5eP5lZo8UhTSBqSdTf5/iJbn66RtbNOQlTU30v8AeSYBTmv5fpKrc/A/mB29dBNceR18kVTe/n9/X0iGj3+Eev7YmtuY+NUnekIQhGMJOiLsB3iQjcJ8a+IgvQXpcq0QL2pEgc8x+0r4KsFJJ6aTQ/8AIf8AGY5k8PynJMeZqpD3m8TNStWCgA7jvmdg/jXxEbxP4/IQ5Td02U3dLOKGdLry85V4fRzNryF5YwP9JvP7SXZ7+of8TF3rGhbrGjC8SAcXW63sfD5RXGsIKdUgbEAjz/1KS7+c1+1P9Vf/AFr+Ydeuc03Wc0xoQhKqiEITM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6" name="AutoShape 6" descr="data:image/jpeg;base64,/9j/4AAQSkZJRgABAQAAAQABAAD/2wCEAAkGBxQTEhUUExQVFhQXGBcaGBgYFxwXFRwaHBwYGBwYGhwcHCggHBolHBccIjEiJSkrLi4uFx8zODMsNygtLisBCgoKDg0OGhAQGywkHyQsLCwsLCwsLCwsLCwsLCwsLCwsLCwsLCwsLCwsLCwsLCwsLCwsLCwsLCwsLCwsLCwsLP/AABEIAMkA+wMBIgACEQEDEQH/xAAbAAACAwEBAQAAAAAAAAAAAAAAAwIEBQEGB//EADkQAAIBAgQDBQcCBgIDAQAAAAECAAMRBBIhMQVBUQZhcYHwEyIykaGxwdHhByMzQnLxFFJDc7Ik/8QAGQEAAwEBAQAAAAAAAAAAAAAAAQIDAAQF/8QAJhEBAQACAgICAQMFAAAAAAAAAAECESExAxJBUSJhgcETMnGR0f/aAAwDAQACEQMRAD8AwGimjWimnmR48JeLaNaKaPFIU0U0a0U0eHhTRTxrRTR4pCXiTGtFtHikKaLaMaKaMYtoh45opoTK9USuwlh5XaND4uTqqSQALk6ATk3eCUBSptiqg20pA836+X69Js8vWbbPL1m2VjcE9JgrixIB8vQlebva1r1KRO5orf5sZ6DEjEXUUadIqEW5YD4uYHykv61mMt+f2R/rWYy35/Z4Kes4AvsMNUrHdtvDlMXj1WqalqqqrKLWAsLddN5a4rxdXoU6SaAAZuWo/ebPeck++xz3nJPvtitUJObne/nNnhnaOpT0cl16HeYk6psZXLCZTViuWGOU1Y+j08XTvTL+5UYCyn4u7TlMDtZxaqtX2YNgADyN784YynSr1FrriET4TlbdSv8AqM4hxXC1W98EkaBrbj5GcWGEmUut/wAOHDCY5S63/BNRfb4JqrgB0O9rXtb8GeYm5xTjCmn7KiuVOfIn5TDnV4pZLv7dfhlku/sQhCVVEIQmZ9TeJYxjmIdp5seRIi0W0kTIMY8PC2imjWimjQ8KaKeNaKePFIS8S0c8S0eKQpoNRJXNracYyIrkC19OnKG7+Dc/BNWKKk8jaWcQAQCJEhvdy7aeHfeaXgZVB/Xr194sLcgX5jw/YSxifiPr1zibR9m22aPBaDN7MV71TsQLoT0v+8ZU4+VApvRQ5PdtyFtDy7pa7KthsyAqfbX0J1W+u3TSwlTtPwwUnDDN/MzkhtwQ1jrzUnnObcufrltzbmWfrlu/5N7WYoe4mRblEbNzG/uju/eZXF+I1KrDPdQoFl1Fu898r1qjG2Yk2AAub2A2Am2O0qmzVMNTqVAPjPdsSLG/zlMcfWTU2pjj6yamyO0wPs8Nm+P2fvX35Wv9ZgS7xLHPWcu+pNgABoByA7pSlfHNY6V8c9cdCEIR1BOgQUSxTpQWhaQEgUlwUZ00YPYN1RInJaalEMsMo7QhCEIvplQzMx9c/Cu9rsRyHTxM0Kx3tMd6bqrXym+5vrODGPM8cX6T3UeAnYjCk5Re2wt4WEfCNiLRTRpimhhoU0U0a0S0eHhLxLRzRNRSDrHikKO841MGSG8Sd/OEzmII2G0WGAF73P0EniBqfXKIaGTgZ0U3r19fKTwz5XViAbMCQdjYi49dZEj169awUQ0bHtOH/wDFQHGU1qmzFcgW6hyL2vyGt7/6lTthTzphsQylHrI2ZCToFawYA7Ag3mXwjitbD3NJyt7XFgQfEEWvGcSq4iufb1vaPcAZypy25AEDKBc8ushPHrLaE8estsVxFNLVQSs4l46JC/X2kSJO1z1PzM66EGxBBHIg38D9I5ioTpEITG0ll2kkqUt5domIV7Wn2Zwq1lwlWtVGKYKMwVfYLUYBlQ/3HcC/fymPhuzWJqPUSlRZ2psyvl+EEEgi5sOU952ax9Gu3/NxeCCGimZ8SXZablQApWns1U6DS/2lL+IfFXomjh6LGmGpivVKmxapVZmNyNwCJGXLekpbvT53xDAvScpURkcbqwsR66zMqpPofa5jX4dgcVU1qlqtFm5sFJIJ62y/U9Z4OqsrjdnxvCgwkY919ecUUjynlfRq4Ott+UycQhUavmJsCvW8165ABJ2Gsy8Yige0U+9e+nO/+5xYvO8dWkWwAHKdnTImZnGimknaLzXjQ0QaJeNaJePFIU0VUa8fXQADXeV2jY88nx55LJnCRe8lli2W0PBiqhvrFNGtFtGMWRJKs6B69etI+kkIhU5T6p2c4hjKinF4ivSbB+zqB8MihiyhWXL7NR7uovv5azwmG4JWJXNRq5bjNZdbc7d9ptYrg6YSu1WnVvRAJXcVSpGiOLDW/wBpHyZST9UvLlJP1eGqCVakvYgayiw18ZZZs8BNOj/PqAEj4V1+e8y+KY01qr1CACx2HhYfadq4gaAjaLrKCLjT1+8XGc7pcZzuo4PFmk4dbXF9CLjpPRcN467BnqLTCKOSi5PICeVlqvUsgQeJm8mEybyeOZO4jFZ3ZyAMxvYaCNpPKAMYlSPrR9ab2K4vVqqq1KjsqgBVJ90AaCw225zb4tUfGClVUhmFNabC9iCt/wBZ4xasbTxBGxI8DaTyw60nlj1r4ex7VcQUYXCYNDc0Q71Dyzub28rn5ieTcSCtNPgVSgtZWxKs1EXLKlrk2uBryvvDJqDJqMtkt3cx+sr1EubnefQf4mIn/Jw4VQimhSOXawZmNj4D7TxGPt7RrbX5HT7QTLYTLb3FWUlwiA3A1+nylmo8qnFrtf7Tmjixl+DTINANecMIxSxDZjl5DU/pO0T7o8IypQU30EXQpWG1jzjqcaBinEcYpxGhoqMpnGjnEUwjxSF2i6hvGExTQiW0WZNjIGEzqS3SHTfl4yopl/h7gOhOwZSfAEXgtZ9y7S8VxFGtTpYagr5qeZvgXW5FveU325d0+e9r8fidVr0QmfmCp/8AlRael7T/AMRbWTCEXsMz6HwF1P0vHcE4k3FMBjKWIANSkmdG6XDEbkndPrIY48S2IY4zUtj45XSUKiTTqayq9OdUdUUmwxkHQiXRcbRNROs3LKk6TJlJEpDsdownZ1RCIWMSSRI1acUrtOPB+sUFl/g3FGw1UVUVGIBFnXMuvd1i0tel/ii//wC0dBQogeAzfrPGMdfX6TZ7Q9pquLy+1WmMp3VbHpa/TX7TAZomG5OSY7kepx7lmVb6c500lta0Rim5329evCRGIPfJ6Rk4PwVQ3IPKW5QwJuSfXWXxBS5dokSDCNMW00CEtFPHNFNGh4Q4iWj3iWjxSFEThUQaQFO8NMXWS3nEEyziNgJXRMxt6/3DLwM6RU+t5awmrKCbXIF+lzb8yH/HHUX8f2iCbGxg3ttvacQ7LVkb+WM6EXBuB9956/hijhfDsQ9Q/wA/ELlUdNCBty94z5rw/tNiKS5Uew+X2I+sr43idSsb1GzHyG/3k5MuqlJneKixlrg3CnxNZKNO2ZjqTsqj4nPcBrM72k3+zXaJcKtVTh1q+1XKxNRqbBOagqL2J3taWtuuF7brhofxA4bhaQwjYRbU3pPdr3NQq+QOfGxPgRPGuk91224hQfCYEU8OKZNIlCKrN7Nc5vTsfiudbnXSeKYQY3gMbwqtTi2p+tp7HB8HwDU0apjjTcqCymmbKeYvY7eM72p7K0cLQSquJzmpbIhTKWXm3UADnaD3ge83p4hlnUEZUnEj7OdTWex4d2KBoJWxOKo4UVf6S1LlmH/bQ6CeUwoBZQdiRf5ies/iXWJx9Rf7USkiDkFyg2Hmxi286JcudMLj/B6mFrGlUsTYMrKfdZTsw7jbbu+eQ5nr+2NW+G4df4hQYHra6ZfXjPG1YMbuNjluFs3r16+kganq5/WcZpCUkUkenF+fScDchH0qN7k3tyv95zEJa05nNtaw9PKLSxF0xJxalQYtpImLJhjRBzFNJsYotHikLaKaMeLaNDwlootaOJkWtDsyFfVbype2xIlms97AbSvkJ25Q49cjDqOGNwT69fmVcZVzOSPzytrJ0azBgBt5dfXoxXEgA+nQTSflyMnPKGed9pEEwvH9T+q0tX165RyPKAaNVoLAsey4Bw+i+HNR6FWq/tSoFNwvu5Qbm+lrkiZnHRTWplSjUo2UXWo2Zieu1reHSVsNXxBoZKdzTzm4T4r2G9tcsd2gqECgjG9RKdn1va5uATzIH3kOfZzy32P7L4EVsQit8C3d+mVdbHx2+cX2o402KxDVCfd+GmvIINBYcr7+cTw/ia0qFZRf2tSyjpk5+e8yGeNJbls+MtytdcyCmRZpEN69cpWRXS2jz1mN4lhcV7OrXd6dYKq1Aqlg+XYgi9iZ5nhWCNVudhvp9O7xm1T4bQ2JXxu33zDTykfJZL/xDyWb7/0q9peMDEVAVFqaIEpr0Uc+4mYTmafG+GNQIO6tse+ZDNH8cmppTxyWTSLTkISyz3rD1+koY/dR61lhXYcj6/EhRw7M2ZvXScbgnC0BAxlouotxaAqjXck3GwIHibxzGJq4aw0J8NI21u+MoTXe0SltQJZYRJXeNDRBotoxhFNHh4U0U0a84Bp3+EO9CqtOU6mU/SWKtK+u3lEmh3/Sbco7gOIUbDXwlByXbvJk39frENGxmj4w3E0cpAve4BiZZx+6/wCKytGx6Nj0J285CETqVdl+FivgSJw1L631ioQagesTzTmaRhNptCEIQi9d2Rpg0KpvY6i/MC1+Wsy8VhEdGq0arOyfEHFm/wAh3Q7NcWFEsH+FwNehHd01liviKZzMp7hr+Zy2ZY52uWzLHyWkY3Fs+HGc3IsNd99/G0xI/FVsx7hES+GPrF8MfWCEIRzvonsx0haMvIzgeWiRIMIwxbGGDCWEW0Y5iWaNFIg0W0kzSBMeHhbRTRjRbR4eEvOUefSdeFHnNl0a9IVX10+9oqpUI5fUxj1AIJZh6+sDM14unfMLaG8bVFifGIy62lYpFnHZrgFs2lxp18IuphHAuRpLeJwpJFiAQAAOekhQAytYkvlNwfrFmXHATLjhQhOgSVSmVNiLGUUQhCEzCEITMIQhMxlHLrm6aeMgTOQgDQhCEIiEITM+iZp2LWdvPO528v5SYxLmMMWN4/UMVWIA74gqTsDLJqXNiND85TNRg1gef5hx2fHZ7oF3BPU8ojE0wLEbGXcSLi2YDr4SrjAFRV8/Xzgwy3YGGXSoTINOyLGdDoKeKLRjGRSEVZ43BbmSNK8kWCiC3fDW8M/E/EfEytmsbjSPqb/X7RKkAgkaaaSkUi/hGDWJYlxewO0TUxCgtZSGNwbnbraTC0lbMGNhqBzlOq9yT1JMWTdCTdWsJRIUvYk7KLfWR4kpzXtpYSutVhsSPONxlfMdL20h1fbY6u9q8IQjnEIQmYQhCZhCEJmEIQmYQhCZn0DadBkXgDOCdPMnSUWxkmMheGcjEWcDUDWIoU7tc8rkxrCLOkaTjg8nHBxCE6hddv8AtKGKqFmPdpLJqgahQD1lRhDhjqmwx1SzFMZZo0szAHbnF1WBOi28/vKb5U3zorpaIYG+kaTqNZCpV12mmzIU6pvbwicQbky0yi4O0q1xrob31hmtjO1Z4h49j+PvEPKRSIwhCMYQhCZnbTk167EAe8o0G41ldcPoSdWP0iTMkzUIS0uBYxFamVNjGmUppZUIQhCIhCEzCEITMIQhMz6B1ixzEa4le+o8ZwSPNhmQ2kCpjXcAi/OKD+9YwY2tLUbzhE7UFjOSkPCmEU4j2injw8V81jcRekY4imja2dXedUjnJZbxToYaYYofKV2pnoZfC7X3ETSqnORy1+kEvDSs9z69etIh5ZxAsxA67fL18pWaVisRhCEYwhCEzLy4ViwJII01vJHF5Xta4vaUUci1uUv0nR2Bt730k7PtOz7WKtqYZuu0zfZM+tt4/iNXM4XkIzG1MlgBFx3Am4oVaRXcSE0sRrSuRqDM2Uxu4fG7EJ205GMIQhMwhCEzPodURBAva0s1efj+ZT/u8zOB5kSxCDMCTYD5xGa7X6n9pPHfF5frF0vi8/1jYT8dnxn47PxG48IuTxO/lIzYf2xseoiYp414qpzjw8IeJaWW5eP5lZo8UhTSBqSdTf5/iJbn66RtbNOQlTU30v8AeSYBTmv5fpKrc/A/mB29dBNceR18kVTe/n9/X0iGj3+Eev7YmtuY+NUnekIQhGMJOiLsB3iQjcJ8a+IgvQXpcq0QL2pEgc8x+0r4KsFJJ6aTQ/8AIf8AGY5k8PynJMeZqpD3m8TNStWCgA7jvmdg/jXxEbxP4/IQ5Td02U3dLOKGdLry85V4fRzNryF5YwP9JvP7SXZ7+of8TF3rGhbrGjC8SAcXW63sfD5RXGsIKdUgbEAjz/1KS7+c1+1P9Vf/AFr+Ydeuc03Wc0xoQhKqiEITM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727" name="Picture 7" descr="C:\Users\Admin\Desktop\1234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286124"/>
            <a:ext cx="3428992" cy="19407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Форматування клітинок</a:t>
            </a:r>
            <a:endParaRPr lang="ru-RU" dirty="0"/>
          </a:p>
        </p:txBody>
      </p:sp>
      <p:sp>
        <p:nvSpPr>
          <p:cNvPr id="12" name="Прямокутник 11"/>
          <p:cNvSpPr/>
          <p:nvPr/>
        </p:nvSpPr>
        <p:spPr>
          <a:xfrm>
            <a:off x="285720" y="1142984"/>
            <a:ext cx="8572560" cy="1569660"/>
          </a:xfrm>
          <a:prstGeom prst="rect">
            <a:avLst/>
          </a:prstGeom>
          <a:solidFill>
            <a:srgbClr val="B2EA36">
              <a:alpha val="60000"/>
            </a:srgbClr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uk-UA" sz="2400" b="1" i="1" dirty="0" smtClean="0">
                <a:solidFill>
                  <a:srgbClr val="080808"/>
                </a:solidFill>
              </a:rPr>
              <a:t>У форматі </a:t>
            </a:r>
            <a:r>
              <a:rPr lang="uk-UA" sz="2400" b="1" i="1" dirty="0" smtClean="0">
                <a:solidFill>
                  <a:srgbClr val="FF0000"/>
                </a:solidFill>
              </a:rPr>
              <a:t>Грошовий</a:t>
            </a:r>
            <a:r>
              <a:rPr lang="uk-UA" sz="2400" b="1" i="1" dirty="0" smtClean="0">
                <a:solidFill>
                  <a:srgbClr val="FFFF00"/>
                </a:solidFill>
              </a:rPr>
              <a:t> </a:t>
            </a:r>
            <a:r>
              <a:rPr lang="uk-UA" sz="2400" b="1" i="1" dirty="0" smtClean="0">
                <a:solidFill>
                  <a:srgbClr val="080808"/>
                </a:solidFill>
              </a:rPr>
              <a:t>(клітинка В5) до числа додається позначення грошових одиниць</a:t>
            </a:r>
            <a:br>
              <a:rPr lang="uk-UA" sz="2400" b="1" i="1" dirty="0" smtClean="0">
                <a:solidFill>
                  <a:srgbClr val="080808"/>
                </a:solidFill>
              </a:rPr>
            </a:br>
            <a:r>
              <a:rPr lang="uk-UA" sz="2400" b="1" i="1" dirty="0" smtClean="0">
                <a:solidFill>
                  <a:srgbClr val="080808"/>
                </a:solidFill>
              </a:rPr>
              <a:t>(</a:t>
            </a:r>
            <a:r>
              <a:rPr lang="uk-UA" sz="2400" b="1" i="1" dirty="0" err="1" smtClean="0">
                <a:solidFill>
                  <a:srgbClr val="080808"/>
                </a:solidFill>
              </a:rPr>
              <a:t>грн</a:t>
            </a:r>
            <a:r>
              <a:rPr lang="uk-UA" sz="2400" b="1" i="1" dirty="0" smtClean="0">
                <a:solidFill>
                  <a:srgbClr val="080808"/>
                </a:solidFill>
              </a:rPr>
              <a:t>, €, $, £ тощо). Розділення розрядів установлюється автоматично.</a:t>
            </a:r>
            <a:endParaRPr lang="uk-UA" sz="2400" b="1" i="1" dirty="0">
              <a:solidFill>
                <a:srgbClr val="080808"/>
              </a:solidFill>
            </a:endParaRPr>
          </a:p>
        </p:txBody>
      </p:sp>
      <p:pic>
        <p:nvPicPr>
          <p:cNvPr id="2050" name="Picture 2" descr="C:\Users\Admin\Desktop\O2HVknLsA1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714620"/>
            <a:ext cx="4295968" cy="3890554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9538" y="2852936"/>
            <a:ext cx="4148742" cy="292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круглений прямокутник 7"/>
          <p:cNvSpPr/>
          <p:nvPr/>
        </p:nvSpPr>
        <p:spPr>
          <a:xfrm>
            <a:off x="6521390" y="4491071"/>
            <a:ext cx="1500198" cy="285752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>
                <a:solidFill>
                  <a:srgbClr val="B2EA36"/>
                </a:solidFill>
              </a:rPr>
              <a:t>Форматування клітинок</a:t>
            </a:r>
            <a:endParaRPr lang="ru-RU" dirty="0">
              <a:solidFill>
                <a:srgbClr val="B2EA36"/>
              </a:solidFill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285720" y="1142984"/>
            <a:ext cx="8572560" cy="1569660"/>
          </a:xfrm>
          <a:prstGeom prst="rect">
            <a:avLst/>
          </a:prstGeom>
          <a:solidFill>
            <a:srgbClr val="00B050">
              <a:alpha val="69020"/>
            </a:srgbClr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uk-UA" sz="2400" b="1" i="1" dirty="0" smtClean="0">
                <a:solidFill>
                  <a:srgbClr val="000000"/>
                </a:solidFill>
              </a:rPr>
              <a:t>У форматі </a:t>
            </a:r>
            <a:r>
              <a:rPr lang="uk-UA" sz="2400" b="1" i="1" dirty="0" smtClean="0">
                <a:solidFill>
                  <a:srgbClr val="FF0000"/>
                </a:solidFill>
              </a:rPr>
              <a:t>Відсотковий</a:t>
            </a:r>
            <a:r>
              <a:rPr lang="uk-UA" sz="2400" b="1" i="1" dirty="0" smtClean="0">
                <a:solidFill>
                  <a:srgbClr val="000000"/>
                </a:solidFill>
              </a:rPr>
              <a:t> (клітинка В6) дані подаються у вигляді числа, яке отримане множенням вмісту клітинки на 100, зі знаком % вкінці.</a:t>
            </a:r>
          </a:p>
        </p:txBody>
      </p:sp>
      <p:pic>
        <p:nvPicPr>
          <p:cNvPr id="2" name="Picture 4" descr="C:\Users\Admin\Desktop\97640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14" y="2857496"/>
            <a:ext cx="4714908" cy="3143272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643182"/>
            <a:ext cx="4148742" cy="292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круглений прямокутник 7"/>
          <p:cNvSpPr/>
          <p:nvPr/>
        </p:nvSpPr>
        <p:spPr>
          <a:xfrm>
            <a:off x="6500826" y="4500570"/>
            <a:ext cx="1571636" cy="285752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>
                <a:solidFill>
                  <a:srgbClr val="B2EA36"/>
                </a:solidFill>
              </a:rPr>
              <a:t>Форматування клітинок</a:t>
            </a:r>
            <a:endParaRPr lang="ru-RU" dirty="0">
              <a:solidFill>
                <a:srgbClr val="B2EA36"/>
              </a:solidFill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285720" y="1142984"/>
            <a:ext cx="8572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sz="2400" b="1" i="1" dirty="0" smtClean="0">
                <a:solidFill>
                  <a:srgbClr val="FFFF00"/>
                </a:solidFill>
              </a:rPr>
              <a:t>У форматі </a:t>
            </a:r>
            <a:r>
              <a:rPr lang="uk-UA" sz="2400" b="1" i="1" dirty="0" smtClean="0">
                <a:solidFill>
                  <a:srgbClr val="FF0000"/>
                </a:solidFill>
              </a:rPr>
              <a:t>Дробовий</a:t>
            </a:r>
            <a:r>
              <a:rPr lang="uk-UA" sz="2400" b="1" i="1" dirty="0" smtClean="0">
                <a:solidFill>
                  <a:srgbClr val="FFFF00"/>
                </a:solidFill>
              </a:rPr>
              <a:t> (клітинка В7) дробова частина числа подається у вигляді звичайного дробу, який найменше відрізняється від даного десяткового дробу.</a:t>
            </a:r>
            <a:endParaRPr lang="uk-UA" sz="2400" b="1" i="1" dirty="0">
              <a:solidFill>
                <a:srgbClr val="FFFF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071810"/>
            <a:ext cx="4529480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643182"/>
            <a:ext cx="3934428" cy="2773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круглений прямокутник 7"/>
          <p:cNvSpPr/>
          <p:nvPr/>
        </p:nvSpPr>
        <p:spPr>
          <a:xfrm>
            <a:off x="6572264" y="4643446"/>
            <a:ext cx="1571636" cy="285752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>
                <a:solidFill>
                  <a:srgbClr val="B2EA36"/>
                </a:solidFill>
              </a:rPr>
              <a:t>Форматування клітинок</a:t>
            </a:r>
            <a:endParaRPr lang="ru-RU" dirty="0">
              <a:solidFill>
                <a:srgbClr val="B2EA36"/>
              </a:solidFill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285720" y="1142984"/>
            <a:ext cx="8572560" cy="2677656"/>
          </a:xfrm>
          <a:prstGeom prst="rect">
            <a:avLst/>
          </a:prstGeom>
          <a:solidFill>
            <a:srgbClr val="92D050">
              <a:alpha val="61176"/>
            </a:srgbClr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uk-UA" sz="2400" b="1" i="1" dirty="0" smtClean="0">
                <a:solidFill>
                  <a:srgbClr val="FFFF00"/>
                </a:solidFill>
              </a:rPr>
              <a:t>Формат </a:t>
            </a:r>
            <a:r>
              <a:rPr lang="uk-UA" sz="2400" b="1" i="1" dirty="0" smtClean="0">
                <a:solidFill>
                  <a:srgbClr val="FF0000"/>
                </a:solidFill>
              </a:rPr>
              <a:t>Текстовий</a:t>
            </a:r>
            <a:r>
              <a:rPr lang="uk-UA" sz="2400" b="1" i="1" dirty="0" smtClean="0">
                <a:solidFill>
                  <a:srgbClr val="FFFF00"/>
                </a:solidFill>
              </a:rPr>
              <a:t> використовують для подання числових даних у </a:t>
            </a:r>
            <a:r>
              <a:rPr lang="uk-UA" sz="2400" b="1" i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клітинках як текст</a:t>
            </a:r>
            <a:r>
              <a:rPr lang="uk-UA" sz="2400" b="1" i="1" dirty="0" smtClean="0">
                <a:solidFill>
                  <a:srgbClr val="FFFF00"/>
                </a:solidFill>
              </a:rPr>
              <a:t> (клітинка В8). Наприклад, цей </a:t>
            </a:r>
            <a:r>
              <a:rPr lang="uk-UA" sz="2400" b="1" i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формат зручно</a:t>
            </a:r>
            <a:r>
              <a:rPr lang="uk-UA" sz="2400" b="1" i="1" dirty="0" smtClean="0">
                <a:solidFill>
                  <a:srgbClr val="FFFF00"/>
                </a:solidFill>
              </a:rPr>
              <a:t> використовувати для запису </a:t>
            </a:r>
            <a:r>
              <a:rPr lang="uk-UA" sz="2400" b="1" i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номерів мобільних телефонів</a:t>
            </a:r>
            <a:r>
              <a:rPr lang="uk-UA" sz="2400" b="1" i="1" dirty="0" smtClean="0">
                <a:solidFill>
                  <a:srgbClr val="FFFF00"/>
                </a:solidFill>
              </a:rPr>
              <a:t>, які є послідовністю </a:t>
            </a:r>
            <a:r>
              <a:rPr lang="uk-UA" sz="2400" b="1" i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цифр і виглядають як число</a:t>
            </a:r>
            <a:r>
              <a:rPr lang="uk-UA" sz="2400" b="1" i="1" dirty="0" smtClean="0">
                <a:solidFill>
                  <a:srgbClr val="FFFF00"/>
                </a:solidFill>
              </a:rPr>
              <a:t>, але над ними не виконують </a:t>
            </a:r>
            <a:r>
              <a:rPr lang="uk-UA" sz="2400" b="1" i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ніяких математичних дій</a:t>
            </a:r>
            <a:r>
              <a:rPr lang="uk-UA" sz="2400" b="1" i="1" dirty="0" smtClean="0">
                <a:solidFill>
                  <a:srgbClr val="FFFF00"/>
                </a:solidFill>
              </a:rPr>
              <a:t>.</a:t>
            </a:r>
          </a:p>
          <a:p>
            <a:pPr indent="457200" algn="just"/>
            <a:r>
              <a:rPr lang="uk-UA" sz="2400" b="1" i="1" dirty="0" smtClean="0">
                <a:solidFill>
                  <a:srgbClr val="080808"/>
                </a:solidFill>
              </a:rPr>
              <a:t> </a:t>
            </a:r>
            <a:endParaRPr lang="uk-UA" sz="2400" b="1" i="1" dirty="0">
              <a:solidFill>
                <a:srgbClr val="080808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643314"/>
            <a:ext cx="3934428" cy="2773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Округлений прямокутник 5"/>
          <p:cNvSpPr/>
          <p:nvPr/>
        </p:nvSpPr>
        <p:spPr>
          <a:xfrm>
            <a:off x="6357950" y="5929330"/>
            <a:ext cx="1500198" cy="214314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6628" name="Picture 4" descr="C:\Users\Admin\Desktop\depositphotos_23869317-web-text-sphere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643314"/>
            <a:ext cx="3571900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Форматування клітинок</a:t>
            </a:r>
            <a:endParaRPr lang="ru-RU" dirty="0"/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500034" y="1214422"/>
            <a:ext cx="8143932" cy="5286412"/>
          </a:xfrm>
          <a:prstGeom prst="roundRect">
            <a:avLst>
              <a:gd name="adj" fmla="val 10188"/>
            </a:avLst>
          </a:prstGeom>
          <a:solidFill>
            <a:srgbClr val="B2EA36">
              <a:alpha val="61000"/>
            </a:srgbClr>
          </a:solidFill>
          <a:ln w="114300" cmpd="thickThin">
            <a:solidFill>
              <a:srgbClr val="7030A0">
                <a:alpha val="55000"/>
              </a:srgb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4" descr="C:\Users\Admin\Desktop\2013013101013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85860"/>
            <a:ext cx="1966646" cy="1428760"/>
          </a:xfrm>
          <a:prstGeom prst="rect">
            <a:avLst/>
          </a:prstGeom>
          <a:noFill/>
        </p:spPr>
      </p:pic>
      <p:sp>
        <p:nvSpPr>
          <p:cNvPr id="9" name="Прямокутник 8"/>
          <p:cNvSpPr/>
          <p:nvPr/>
        </p:nvSpPr>
        <p:spPr>
          <a:xfrm>
            <a:off x="1928794" y="1214422"/>
            <a:ext cx="6215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i="1" dirty="0" smtClean="0">
                <a:solidFill>
                  <a:srgbClr val="080808"/>
                </a:solidFill>
              </a:rPr>
              <a:t>Усі дати в </a:t>
            </a:r>
            <a:r>
              <a:rPr lang="uk-UA" b="1" i="1" dirty="0" smtClean="0">
                <a:solidFill>
                  <a:srgbClr val="FF0000"/>
                </a:solidFill>
              </a:rPr>
              <a:t>Excel</a:t>
            </a:r>
            <a:r>
              <a:rPr lang="uk-UA" b="1" i="1" dirty="0" smtClean="0">
                <a:solidFill>
                  <a:schemeClr val="bg1"/>
                </a:solidFill>
              </a:rPr>
              <a:t> </a:t>
            </a:r>
            <a:r>
              <a:rPr lang="uk-UA" b="1" i="1" dirty="0" smtClean="0">
                <a:solidFill>
                  <a:srgbClr val="080808"/>
                </a:solidFill>
              </a:rPr>
              <a:t>зберігаються як натуральні числа. Відлік часу починається з 01.01.1900, і цій даті відповідає число 1. Кожній наступній даті відповідає наступне натуральне число. Таке подання дат дає змогу виконувати обчислення з датами. </a:t>
            </a:r>
            <a:endParaRPr lang="uk-UA" b="1" i="1" dirty="0">
              <a:solidFill>
                <a:srgbClr val="080808"/>
              </a:solidFill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714348" y="2857496"/>
            <a:ext cx="75009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i="1" dirty="0" smtClean="0">
                <a:solidFill>
                  <a:srgbClr val="080808"/>
                </a:solidFill>
              </a:rPr>
              <a:t>Так, кількість днів між двома датами визначається різницею чисел, </a:t>
            </a:r>
            <a:r>
              <a:rPr lang="uk-UA" b="1" i="1" smtClean="0">
                <a:solidFill>
                  <a:srgbClr val="080808"/>
                </a:solidFill>
              </a:rPr>
              <a:t>що відповідають </a:t>
            </a:r>
            <a:r>
              <a:rPr lang="uk-UA" b="1" i="1" dirty="0" smtClean="0">
                <a:solidFill>
                  <a:srgbClr val="080808"/>
                </a:solidFill>
              </a:rPr>
              <a:t>цим датам. Наприклад, різниця:</a:t>
            </a:r>
          </a:p>
          <a:p>
            <a:pPr indent="457200" algn="just"/>
            <a:r>
              <a:rPr lang="uk-UA" b="1" i="1" dirty="0" smtClean="0">
                <a:solidFill>
                  <a:srgbClr val="080808"/>
                </a:solidFill>
              </a:rPr>
              <a:t>01.09.2015 - 01.01.2015 = 42 248 - 42 005 = 243</a:t>
            </a:r>
          </a:p>
          <a:p>
            <a:pPr indent="457200" algn="just"/>
            <a:r>
              <a:rPr lang="uk-UA" b="1" i="1" dirty="0" smtClean="0">
                <a:solidFill>
                  <a:srgbClr val="080808"/>
                </a:solidFill>
              </a:rPr>
              <a:t>Для визначення числа, </a:t>
            </a:r>
            <a:r>
              <a:rPr lang="uk-UA" b="1" i="1" smtClean="0">
                <a:solidFill>
                  <a:srgbClr val="080808"/>
                </a:solidFill>
              </a:rPr>
              <a:t>яке відповідає </a:t>
            </a:r>
            <a:r>
              <a:rPr lang="uk-UA" b="1" i="1" dirty="0" smtClean="0">
                <a:solidFill>
                  <a:srgbClr val="080808"/>
                </a:solidFill>
              </a:rPr>
              <a:t>деякій даті, потрібно встановити для клітинки з датою числовий формат.</a:t>
            </a:r>
            <a:endParaRPr lang="uk-UA" b="1" i="1" dirty="0">
              <a:solidFill>
                <a:srgbClr val="080808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4786322"/>
            <a:ext cx="40005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Форматування клітинок</a:t>
            </a:r>
            <a:endParaRPr lang="ru-RU" dirty="0"/>
          </a:p>
        </p:txBody>
      </p:sp>
      <p:sp>
        <p:nvSpPr>
          <p:cNvPr id="8" name="Прямокутник 7"/>
          <p:cNvSpPr/>
          <p:nvPr/>
        </p:nvSpPr>
        <p:spPr>
          <a:xfrm>
            <a:off x="428596" y="1142984"/>
            <a:ext cx="8215370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uk-UA" sz="2400" b="1" i="1" dirty="0" smtClean="0">
                <a:solidFill>
                  <a:srgbClr val="080808"/>
                </a:solidFill>
              </a:rPr>
              <a:t>Установлення формату числових даних для поточної клітинки або для виділеного діапазону клітинок здійснюється з використанням елементів керування групи </a:t>
            </a:r>
            <a:r>
              <a:rPr lang="uk-UA" sz="2400" b="1" i="1" dirty="0" smtClean="0">
                <a:solidFill>
                  <a:srgbClr val="FF0000"/>
                </a:solidFill>
              </a:rPr>
              <a:t>Число</a:t>
            </a:r>
            <a:r>
              <a:rPr lang="uk-UA" sz="2400" b="1" i="1" dirty="0" smtClean="0">
                <a:solidFill>
                  <a:schemeClr val="bg1"/>
                </a:solidFill>
              </a:rPr>
              <a:t> </a:t>
            </a:r>
            <a:r>
              <a:rPr lang="uk-UA" sz="2400" b="1" i="1" dirty="0" smtClean="0">
                <a:solidFill>
                  <a:srgbClr val="080808"/>
                </a:solidFill>
              </a:rPr>
              <a:t>на вкладці </a:t>
            </a:r>
            <a:r>
              <a:rPr lang="uk-UA" sz="2400" b="1" i="1" dirty="0" smtClean="0">
                <a:solidFill>
                  <a:srgbClr val="FF0000"/>
                </a:solidFill>
              </a:rPr>
              <a:t>Основне</a:t>
            </a:r>
            <a:r>
              <a:rPr lang="uk-UA" sz="2400" b="1" i="1" dirty="0" smtClean="0">
                <a:solidFill>
                  <a:srgbClr val="080808"/>
                </a:solidFill>
              </a:rPr>
              <a:t>.</a:t>
            </a:r>
            <a:endParaRPr lang="uk-UA" sz="2400" b="1" i="1" dirty="0">
              <a:solidFill>
                <a:srgbClr val="080808"/>
              </a:solidFill>
            </a:endParaRP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571876"/>
            <a:ext cx="7429038" cy="256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Округлений прямокутник 8"/>
          <p:cNvSpPr/>
          <p:nvPr/>
        </p:nvSpPr>
        <p:spPr>
          <a:xfrm>
            <a:off x="1714480" y="4143380"/>
            <a:ext cx="928694" cy="428628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Округлений прямокутник 11"/>
          <p:cNvSpPr/>
          <p:nvPr/>
        </p:nvSpPr>
        <p:spPr>
          <a:xfrm>
            <a:off x="6715140" y="4572008"/>
            <a:ext cx="1571636" cy="1500198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Форматування клітинок</a:t>
            </a:r>
            <a:endParaRPr lang="ru-RU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417912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1071546"/>
            <a:ext cx="2185987" cy="2859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Округлений прямокутник 9"/>
          <p:cNvSpPr/>
          <p:nvPr/>
        </p:nvSpPr>
        <p:spPr>
          <a:xfrm>
            <a:off x="714348" y="1571612"/>
            <a:ext cx="3786214" cy="714380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кутник 10"/>
          <p:cNvSpPr/>
          <p:nvPr/>
        </p:nvSpPr>
        <p:spPr>
          <a:xfrm>
            <a:off x="0" y="4000504"/>
            <a:ext cx="78582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smtClean="0">
                <a:solidFill>
                  <a:srgbClr val="FFFF00"/>
                </a:solidFill>
              </a:rPr>
              <a:t>1. Список для вибору формату даних з наведеного переліку.</a:t>
            </a:r>
            <a:endParaRPr lang="uk-UA" b="1" i="1" dirty="0">
              <a:solidFill>
                <a:srgbClr val="FFFF00"/>
              </a:solidFill>
            </a:endParaRPr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5715008" y="1071546"/>
            <a:ext cx="2286016" cy="2857520"/>
          </a:xfrm>
          <a:prstGeom prst="roundRect">
            <a:avLst>
              <a:gd name="adj" fmla="val 6323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Прямокутник 13"/>
          <p:cNvSpPr/>
          <p:nvPr/>
        </p:nvSpPr>
        <p:spPr>
          <a:xfrm>
            <a:off x="285720" y="4286256"/>
            <a:ext cx="457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92D050"/>
                </a:solidFill>
              </a:rPr>
              <a:t>2. Відкритий список форматів.</a:t>
            </a:r>
            <a:endParaRPr lang="uk-UA" b="1" i="1" dirty="0">
              <a:solidFill>
                <a:srgbClr val="92D050"/>
              </a:solidFill>
            </a:endParaRPr>
          </a:p>
        </p:txBody>
      </p:sp>
      <p:sp>
        <p:nvSpPr>
          <p:cNvPr id="15" name="Округлений прямокутник 14"/>
          <p:cNvSpPr/>
          <p:nvPr/>
        </p:nvSpPr>
        <p:spPr>
          <a:xfrm>
            <a:off x="3929058" y="3286124"/>
            <a:ext cx="785818" cy="571504"/>
          </a:xfrm>
          <a:prstGeom prst="roundRect">
            <a:avLst>
              <a:gd name="adj" fmla="val 6323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Прямокутник 15"/>
          <p:cNvSpPr/>
          <p:nvPr/>
        </p:nvSpPr>
        <p:spPr>
          <a:xfrm>
            <a:off x="285720" y="4572008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92D050"/>
                </a:solidFill>
              </a:rPr>
              <a:t>3. Кнопка відкриття діалогового вікна </a:t>
            </a:r>
            <a:r>
              <a:rPr lang="uk-UA" b="1" i="1" dirty="0" smtClean="0">
                <a:solidFill>
                  <a:srgbClr val="FF0000"/>
                </a:solidFill>
              </a:rPr>
              <a:t>Формат клітинок </a:t>
            </a:r>
            <a:r>
              <a:rPr lang="uk-UA" b="1" i="1" dirty="0" smtClean="0">
                <a:solidFill>
                  <a:srgbClr val="00B050"/>
                </a:solidFill>
              </a:rPr>
              <a:t>вкладки </a:t>
            </a:r>
            <a:r>
              <a:rPr lang="uk-UA" b="1" i="1" dirty="0" smtClean="0">
                <a:solidFill>
                  <a:srgbClr val="FF0000"/>
                </a:solidFill>
              </a:rPr>
              <a:t>Число</a:t>
            </a:r>
            <a:endParaRPr lang="uk-UA" b="1" i="1" dirty="0">
              <a:solidFill>
                <a:srgbClr val="FF0000"/>
              </a:solidFill>
            </a:endParaRPr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3857620" y="2500306"/>
            <a:ext cx="642942" cy="642942"/>
          </a:xfrm>
          <a:prstGeom prst="roundRect">
            <a:avLst>
              <a:gd name="adj" fmla="val 6323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рямокутник 17"/>
          <p:cNvSpPr/>
          <p:nvPr/>
        </p:nvSpPr>
        <p:spPr>
          <a:xfrm>
            <a:off x="285720" y="4857760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00"/>
                </a:solidFill>
              </a:rPr>
              <a:t>4. Кнопка для зменшення розрядності чисел </a:t>
            </a:r>
            <a:r>
              <a:rPr lang="uk-UA" i="1" dirty="0" smtClean="0">
                <a:solidFill>
                  <a:srgbClr val="FFFF00"/>
                </a:solidFill>
              </a:rPr>
              <a:t>(кількості десяткових знаків)</a:t>
            </a:r>
            <a:endParaRPr lang="uk-UA" i="1" dirty="0">
              <a:solidFill>
                <a:srgbClr val="FFFF00"/>
              </a:solidFill>
            </a:endParaRPr>
          </a:p>
        </p:txBody>
      </p:sp>
      <p:sp>
        <p:nvSpPr>
          <p:cNvPr id="20" name="Округлений прямокутник 19"/>
          <p:cNvSpPr/>
          <p:nvPr/>
        </p:nvSpPr>
        <p:spPr>
          <a:xfrm>
            <a:off x="3214678" y="2500306"/>
            <a:ext cx="642942" cy="642942"/>
          </a:xfrm>
          <a:prstGeom prst="roundRect">
            <a:avLst>
              <a:gd name="adj" fmla="val 6323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Прямокутник 20"/>
          <p:cNvSpPr/>
          <p:nvPr/>
        </p:nvSpPr>
        <p:spPr>
          <a:xfrm>
            <a:off x="285720" y="5143512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00"/>
                </a:solidFill>
              </a:rPr>
              <a:t>5. Кнопка для збільшення розрядності чисел </a:t>
            </a:r>
            <a:r>
              <a:rPr lang="uk-UA" i="1" dirty="0" smtClean="0">
                <a:solidFill>
                  <a:srgbClr val="FFFF00"/>
                </a:solidFill>
              </a:rPr>
              <a:t>(кількості десяткових знаків)</a:t>
            </a:r>
            <a:endParaRPr lang="uk-UA" i="1" dirty="0">
              <a:solidFill>
                <a:srgbClr val="FFFF00"/>
              </a:solidFill>
            </a:endParaRPr>
          </a:p>
        </p:txBody>
      </p:sp>
      <p:sp>
        <p:nvSpPr>
          <p:cNvPr id="22" name="Округлений прямокутник 21"/>
          <p:cNvSpPr/>
          <p:nvPr/>
        </p:nvSpPr>
        <p:spPr>
          <a:xfrm>
            <a:off x="2428860" y="2500306"/>
            <a:ext cx="642942" cy="642942"/>
          </a:xfrm>
          <a:prstGeom prst="roundRect">
            <a:avLst>
              <a:gd name="adj" fmla="val 6323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рямокутник 22"/>
          <p:cNvSpPr/>
          <p:nvPr/>
        </p:nvSpPr>
        <p:spPr>
          <a:xfrm>
            <a:off x="285720" y="5429264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smtClean="0">
                <a:solidFill>
                  <a:srgbClr val="FFFF00"/>
                </a:solidFill>
              </a:rPr>
              <a:t>6. Кнопка для встановлення числового формату з </a:t>
            </a:r>
            <a:r>
              <a:rPr lang="uk-UA" b="1" i="1" dirty="0" err="1" smtClean="0">
                <a:solidFill>
                  <a:srgbClr val="FFFF00"/>
                </a:solidFill>
              </a:rPr>
              <a:t>розділювачем</a:t>
            </a:r>
            <a:r>
              <a:rPr lang="uk-UA" b="1" i="1" dirty="0" smtClean="0">
                <a:solidFill>
                  <a:srgbClr val="FFFF00"/>
                </a:solidFill>
              </a:rPr>
              <a:t> розрядів</a:t>
            </a:r>
            <a:endParaRPr lang="uk-UA" b="1" i="1" dirty="0">
              <a:solidFill>
                <a:srgbClr val="FFFF00"/>
              </a:solidFill>
            </a:endParaRPr>
          </a:p>
        </p:txBody>
      </p:sp>
      <p:sp>
        <p:nvSpPr>
          <p:cNvPr id="24" name="Округлений прямокутник 23"/>
          <p:cNvSpPr/>
          <p:nvPr/>
        </p:nvSpPr>
        <p:spPr>
          <a:xfrm>
            <a:off x="1714480" y="2500306"/>
            <a:ext cx="642942" cy="642942"/>
          </a:xfrm>
          <a:prstGeom prst="roundRect">
            <a:avLst>
              <a:gd name="adj" fmla="val 6323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Прямокутник 24"/>
          <p:cNvSpPr/>
          <p:nvPr/>
        </p:nvSpPr>
        <p:spPr>
          <a:xfrm>
            <a:off x="285720" y="5715016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00"/>
                </a:solidFill>
              </a:rPr>
              <a:t>7. Кнопка для встановлення відсоткового формату</a:t>
            </a:r>
            <a:endParaRPr lang="uk-UA" b="1" i="1" dirty="0">
              <a:solidFill>
                <a:srgbClr val="FFFF00"/>
              </a:solidFill>
            </a:endParaRPr>
          </a:p>
        </p:txBody>
      </p:sp>
      <p:sp>
        <p:nvSpPr>
          <p:cNvPr id="26" name="Округлений прямокутник 25"/>
          <p:cNvSpPr/>
          <p:nvPr/>
        </p:nvSpPr>
        <p:spPr>
          <a:xfrm>
            <a:off x="714348" y="2500306"/>
            <a:ext cx="928694" cy="642942"/>
          </a:xfrm>
          <a:prstGeom prst="roundRect">
            <a:avLst>
              <a:gd name="adj" fmla="val 6323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Прямокутник 26"/>
          <p:cNvSpPr/>
          <p:nvPr/>
        </p:nvSpPr>
        <p:spPr>
          <a:xfrm>
            <a:off x="285720" y="6000768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00"/>
                </a:solidFill>
              </a:rPr>
              <a:t>8. Кнопка для встановлення фінансового (грошового) формату</a:t>
            </a:r>
            <a:endParaRPr lang="uk-UA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Форматування клітинок</a:t>
            </a:r>
            <a:endParaRPr lang="ru-RU" dirty="0"/>
          </a:p>
        </p:txBody>
      </p:sp>
      <p:sp>
        <p:nvSpPr>
          <p:cNvPr id="28" name="Прямокутник 27"/>
          <p:cNvSpPr/>
          <p:nvPr/>
        </p:nvSpPr>
        <p:spPr>
          <a:xfrm>
            <a:off x="428596" y="1214422"/>
            <a:ext cx="8143932" cy="2677656"/>
          </a:xfrm>
          <a:prstGeom prst="rect">
            <a:avLst/>
          </a:prstGeom>
          <a:solidFill>
            <a:srgbClr val="66FF66"/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uk-UA" sz="2400" b="1" i="1" dirty="0" smtClean="0">
                <a:solidFill>
                  <a:srgbClr val="080808"/>
                </a:solidFill>
              </a:rPr>
              <a:t>Для текстових і числових даних у клітинках можна встановлювати шрифт символів, їх розмір, накреслення, колір тощо. Цей вид форматування здійснюється аналогічно до форматування символів у текстовому процесорі </a:t>
            </a:r>
            <a:r>
              <a:rPr lang="en-US" sz="2400" b="1" i="1" dirty="0" smtClean="0">
                <a:solidFill>
                  <a:srgbClr val="FF0000"/>
                </a:solidFill>
              </a:rPr>
              <a:t>Word</a:t>
            </a:r>
            <a:r>
              <a:rPr lang="en-US" sz="2400" b="1" i="1" dirty="0" smtClean="0">
                <a:solidFill>
                  <a:srgbClr val="080808"/>
                </a:solidFill>
              </a:rPr>
              <a:t>, </a:t>
            </a:r>
            <a:r>
              <a:rPr lang="uk-UA" sz="2400" b="1" i="1" dirty="0" smtClean="0">
                <a:solidFill>
                  <a:srgbClr val="080808"/>
                </a:solidFill>
              </a:rPr>
              <a:t>використовуючи елементи керування групи </a:t>
            </a:r>
            <a:r>
              <a:rPr lang="uk-UA" sz="2400" b="1" i="1" dirty="0" smtClean="0">
                <a:solidFill>
                  <a:srgbClr val="FF0000"/>
                </a:solidFill>
              </a:rPr>
              <a:t>Шрифт</a:t>
            </a:r>
            <a:r>
              <a:rPr lang="uk-UA" sz="2400" b="1" i="1" dirty="0" smtClean="0">
                <a:solidFill>
                  <a:schemeClr val="bg1"/>
                </a:solidFill>
              </a:rPr>
              <a:t> </a:t>
            </a:r>
            <a:r>
              <a:rPr lang="uk-UA" sz="2400" b="1" i="1" dirty="0" smtClean="0">
                <a:solidFill>
                  <a:srgbClr val="080808"/>
                </a:solidFill>
              </a:rPr>
              <a:t>вкладки</a:t>
            </a:r>
            <a:r>
              <a:rPr lang="uk-UA" sz="2400" b="1" i="1" dirty="0" smtClean="0">
                <a:solidFill>
                  <a:schemeClr val="bg1"/>
                </a:solidFill>
              </a:rPr>
              <a:t> </a:t>
            </a:r>
            <a:r>
              <a:rPr lang="uk-UA" sz="2400" b="1" i="1" dirty="0" smtClean="0">
                <a:solidFill>
                  <a:srgbClr val="FF0000"/>
                </a:solidFill>
              </a:rPr>
              <a:t>Основне</a:t>
            </a:r>
            <a:r>
              <a:rPr lang="uk-UA" sz="2400" b="1" i="1" dirty="0" smtClean="0">
                <a:solidFill>
                  <a:srgbClr val="080808"/>
                </a:solidFill>
              </a:rPr>
              <a:t>.</a:t>
            </a:r>
            <a:endParaRPr lang="uk-UA" sz="2400" b="1" i="1" dirty="0">
              <a:solidFill>
                <a:srgbClr val="080808"/>
              </a:solidFill>
            </a:endParaRP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857628"/>
            <a:ext cx="5572164" cy="2809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Округлений прямокутник 28"/>
          <p:cNvSpPr/>
          <p:nvPr/>
        </p:nvSpPr>
        <p:spPr>
          <a:xfrm>
            <a:off x="2714612" y="4500570"/>
            <a:ext cx="1214446" cy="428628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" name="Округлений прямокутник 29"/>
          <p:cNvSpPr/>
          <p:nvPr/>
        </p:nvSpPr>
        <p:spPr>
          <a:xfrm>
            <a:off x="3428992" y="4929198"/>
            <a:ext cx="3500462" cy="1643074"/>
          </a:xfrm>
          <a:prstGeom prst="roundRect">
            <a:avLst>
              <a:gd name="adj" fmla="val 5244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Форматування клітинок</a:t>
            </a:r>
            <a:endParaRPr lang="ru-RU" dirty="0"/>
          </a:p>
        </p:txBody>
      </p:sp>
      <p:sp>
        <p:nvSpPr>
          <p:cNvPr id="5" name="Прямокутник 4"/>
          <p:cNvSpPr/>
          <p:nvPr/>
        </p:nvSpPr>
        <p:spPr>
          <a:xfrm>
            <a:off x="500034" y="1142984"/>
            <a:ext cx="8001056" cy="19389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indent="457200" algn="just"/>
            <a:r>
              <a:rPr lang="uk-UA" sz="2400" b="1" i="1" dirty="0" smtClean="0">
                <a:solidFill>
                  <a:srgbClr val="080808"/>
                </a:solidFill>
              </a:rPr>
              <a:t>За замовчуванням дані в текстовому форматі вирівнюються в клітинці ліворуч, в усіх інших форматах — праворуч. Для зміненим цих значень можна використати елементи керування групи </a:t>
            </a:r>
            <a:r>
              <a:rPr lang="uk-UA" sz="2400" b="1" i="1" dirty="0" smtClean="0">
                <a:solidFill>
                  <a:srgbClr val="FF0000"/>
                </a:solidFill>
              </a:rPr>
              <a:t>Вирівнювання</a:t>
            </a:r>
            <a:r>
              <a:rPr lang="uk-UA" sz="2400" b="1" i="1" dirty="0" smtClean="0">
                <a:solidFill>
                  <a:schemeClr val="bg1"/>
                </a:solidFill>
              </a:rPr>
              <a:t> </a:t>
            </a:r>
            <a:r>
              <a:rPr lang="uk-UA" sz="2400" b="1" i="1" dirty="0" smtClean="0">
                <a:solidFill>
                  <a:srgbClr val="080808"/>
                </a:solidFill>
              </a:rPr>
              <a:t>вкладки </a:t>
            </a:r>
            <a:r>
              <a:rPr lang="uk-UA" sz="2400" b="1" i="1" dirty="0" smtClean="0">
                <a:solidFill>
                  <a:srgbClr val="FF0000"/>
                </a:solidFill>
              </a:rPr>
              <a:t>Основне</a:t>
            </a:r>
            <a:r>
              <a:rPr lang="uk-UA" sz="2400" b="1" i="1" dirty="0" smtClean="0">
                <a:solidFill>
                  <a:srgbClr val="080808"/>
                </a:solidFill>
              </a:rPr>
              <a:t>.</a:t>
            </a:r>
            <a:endParaRPr lang="uk-UA" sz="2400" b="1" i="1" dirty="0">
              <a:solidFill>
                <a:srgbClr val="080808"/>
              </a:solidFill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286124"/>
            <a:ext cx="786212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круглений прямокутник 7"/>
          <p:cNvSpPr/>
          <p:nvPr/>
        </p:nvSpPr>
        <p:spPr>
          <a:xfrm>
            <a:off x="1714480" y="3857628"/>
            <a:ext cx="1143008" cy="571504"/>
          </a:xfrm>
          <a:prstGeom prst="roundRect">
            <a:avLst>
              <a:gd name="adj" fmla="val 5244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6143636" y="4357694"/>
            <a:ext cx="2071702" cy="1714512"/>
          </a:xfrm>
          <a:prstGeom prst="roundRect">
            <a:avLst>
              <a:gd name="adj" fmla="val 5244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Форматування клітинок</a:t>
            </a:r>
            <a:endParaRPr lang="ru-RU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928670"/>
            <a:ext cx="4357718" cy="2496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круглений прямокутник 4"/>
          <p:cNvSpPr/>
          <p:nvPr/>
        </p:nvSpPr>
        <p:spPr>
          <a:xfrm>
            <a:off x="2214546" y="1214422"/>
            <a:ext cx="571504" cy="571504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кутник 5"/>
          <p:cNvSpPr/>
          <p:nvPr/>
        </p:nvSpPr>
        <p:spPr>
          <a:xfrm>
            <a:off x="285720" y="3429000"/>
            <a:ext cx="78582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66FF66"/>
                </a:solidFill>
              </a:rPr>
              <a:t>1. Вирівнювання тексту по вертикалі</a:t>
            </a:r>
            <a:r>
              <a:rPr lang="uk-UA" b="1" i="1" dirty="0" smtClean="0">
                <a:solidFill>
                  <a:srgbClr val="000000"/>
                </a:solidFill>
              </a:rPr>
              <a:t> </a:t>
            </a:r>
            <a:r>
              <a:rPr lang="uk-UA" b="1" i="1" dirty="0" smtClean="0">
                <a:solidFill>
                  <a:srgbClr val="FF0000"/>
                </a:solidFill>
              </a:rPr>
              <a:t>зверху.</a:t>
            </a:r>
            <a:endParaRPr lang="uk-UA" b="1" i="1" dirty="0">
              <a:solidFill>
                <a:srgbClr val="FF0000"/>
              </a:solidFill>
            </a:endParaRPr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2786050" y="1214422"/>
            <a:ext cx="571504" cy="571504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кутник 8"/>
          <p:cNvSpPr/>
          <p:nvPr/>
        </p:nvSpPr>
        <p:spPr>
          <a:xfrm>
            <a:off x="285720" y="3714752"/>
            <a:ext cx="78582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66FF66"/>
                </a:solidFill>
              </a:rPr>
              <a:t>2. Вирівнювання тексту по вертикалі</a:t>
            </a:r>
            <a:r>
              <a:rPr lang="uk-UA" b="1" i="1" dirty="0" smtClean="0">
                <a:solidFill>
                  <a:srgbClr val="000000"/>
                </a:solidFill>
              </a:rPr>
              <a:t> </a:t>
            </a:r>
            <a:r>
              <a:rPr lang="uk-UA" b="1" i="1" dirty="0" smtClean="0">
                <a:solidFill>
                  <a:srgbClr val="FF0000"/>
                </a:solidFill>
              </a:rPr>
              <a:t>по центру</a:t>
            </a:r>
            <a:r>
              <a:rPr lang="uk-UA" b="1" i="1" dirty="0" smtClean="0">
                <a:solidFill>
                  <a:srgbClr val="000000"/>
                </a:solidFill>
              </a:rPr>
              <a:t>.</a:t>
            </a:r>
            <a:endParaRPr lang="uk-UA" b="1" i="1" dirty="0">
              <a:solidFill>
                <a:srgbClr val="000000"/>
              </a:solidFill>
            </a:endParaRPr>
          </a:p>
        </p:txBody>
      </p:sp>
      <p:sp>
        <p:nvSpPr>
          <p:cNvPr id="10" name="Округлений прямокутник 9"/>
          <p:cNvSpPr/>
          <p:nvPr/>
        </p:nvSpPr>
        <p:spPr>
          <a:xfrm>
            <a:off x="3428992" y="1214422"/>
            <a:ext cx="571504" cy="571504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кутник 10"/>
          <p:cNvSpPr/>
          <p:nvPr/>
        </p:nvSpPr>
        <p:spPr>
          <a:xfrm>
            <a:off x="285720" y="4000504"/>
            <a:ext cx="78582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66FF66"/>
                </a:solidFill>
              </a:rPr>
              <a:t>3. Вирівнювання тексту по вертикалі </a:t>
            </a:r>
            <a:r>
              <a:rPr lang="uk-UA" b="1" i="1" dirty="0" smtClean="0">
                <a:solidFill>
                  <a:srgbClr val="FF0000"/>
                </a:solidFill>
              </a:rPr>
              <a:t>знизу</a:t>
            </a:r>
            <a:r>
              <a:rPr lang="uk-UA" b="1" i="1" dirty="0" smtClean="0">
                <a:solidFill>
                  <a:srgbClr val="000000"/>
                </a:solidFill>
              </a:rPr>
              <a:t>.</a:t>
            </a:r>
            <a:endParaRPr lang="uk-UA" b="1" i="1" dirty="0">
              <a:solidFill>
                <a:srgbClr val="000000"/>
              </a:solidFill>
            </a:endParaRPr>
          </a:p>
        </p:txBody>
      </p:sp>
      <p:sp>
        <p:nvSpPr>
          <p:cNvPr id="12" name="Округлений прямокутник 11"/>
          <p:cNvSpPr/>
          <p:nvPr/>
        </p:nvSpPr>
        <p:spPr>
          <a:xfrm>
            <a:off x="4071934" y="1214422"/>
            <a:ext cx="857256" cy="571504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Прямокутник 12"/>
          <p:cNvSpPr/>
          <p:nvPr/>
        </p:nvSpPr>
        <p:spPr>
          <a:xfrm>
            <a:off x="285720" y="4286256"/>
            <a:ext cx="78582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00"/>
                </a:solidFill>
              </a:rPr>
              <a:t>4. Орієнтація тексту в клітинці.</a:t>
            </a:r>
            <a:endParaRPr lang="uk-UA" b="1" i="1" dirty="0">
              <a:solidFill>
                <a:srgbClr val="FFFF00"/>
              </a:solidFill>
            </a:endParaRPr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5429256" y="1214422"/>
            <a:ext cx="714380" cy="571504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Прямокутник 14"/>
          <p:cNvSpPr/>
          <p:nvPr/>
        </p:nvSpPr>
        <p:spPr>
          <a:xfrm>
            <a:off x="285720" y="4572008"/>
            <a:ext cx="78582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00"/>
                </a:solidFill>
              </a:rPr>
              <a:t>5. Перенесення тексту в клітинці по словах.</a:t>
            </a:r>
            <a:endParaRPr lang="uk-UA" b="1" i="1" dirty="0">
              <a:solidFill>
                <a:srgbClr val="FFFF00"/>
              </a:solidFill>
            </a:endParaRPr>
          </a:p>
        </p:txBody>
      </p:sp>
      <p:sp>
        <p:nvSpPr>
          <p:cNvPr id="16" name="Округлений прямокутник 15"/>
          <p:cNvSpPr/>
          <p:nvPr/>
        </p:nvSpPr>
        <p:spPr>
          <a:xfrm>
            <a:off x="5857884" y="2928934"/>
            <a:ext cx="571504" cy="500066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Прямокутник 16"/>
          <p:cNvSpPr/>
          <p:nvPr/>
        </p:nvSpPr>
        <p:spPr>
          <a:xfrm>
            <a:off x="285720" y="4857760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66FF66"/>
                </a:solidFill>
              </a:rPr>
              <a:t>6. Відкриття діалогового вікна </a:t>
            </a:r>
            <a:r>
              <a:rPr lang="uk-UA" b="1" i="1" dirty="0" smtClean="0">
                <a:solidFill>
                  <a:srgbClr val="FF0000"/>
                </a:solidFill>
              </a:rPr>
              <a:t>Формат клітинок </a:t>
            </a:r>
            <a:r>
              <a:rPr lang="uk-UA" b="1" i="1" dirty="0" smtClean="0">
                <a:solidFill>
                  <a:srgbClr val="FFFF66"/>
                </a:solidFill>
              </a:rPr>
              <a:t>вкладки</a:t>
            </a:r>
            <a:r>
              <a:rPr lang="uk-UA" b="1" i="1" dirty="0" smtClean="0">
                <a:solidFill>
                  <a:srgbClr val="000000"/>
                </a:solidFill>
              </a:rPr>
              <a:t> </a:t>
            </a:r>
            <a:r>
              <a:rPr lang="uk-UA" b="1" i="1" dirty="0" smtClean="0">
                <a:solidFill>
                  <a:srgbClr val="FF0000"/>
                </a:solidFill>
              </a:rPr>
              <a:t>Вирівнювання</a:t>
            </a:r>
            <a:r>
              <a:rPr lang="uk-UA" b="1" i="1" dirty="0" smtClean="0">
                <a:solidFill>
                  <a:srgbClr val="000000"/>
                </a:solidFill>
              </a:rPr>
              <a:t>.</a:t>
            </a:r>
            <a:endParaRPr lang="uk-UA" b="1" i="1" dirty="0">
              <a:solidFill>
                <a:srgbClr val="000000"/>
              </a:solidFill>
            </a:endParaRPr>
          </a:p>
        </p:txBody>
      </p:sp>
      <p:sp>
        <p:nvSpPr>
          <p:cNvPr id="18" name="Округлений прямокутник 17"/>
          <p:cNvSpPr/>
          <p:nvPr/>
        </p:nvSpPr>
        <p:spPr>
          <a:xfrm>
            <a:off x="5429256" y="2071678"/>
            <a:ext cx="785818" cy="571504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Прямокутник 18"/>
          <p:cNvSpPr/>
          <p:nvPr/>
        </p:nvSpPr>
        <p:spPr>
          <a:xfrm>
            <a:off x="285720" y="5143512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00"/>
                </a:solidFill>
              </a:rPr>
              <a:t>7. Об’єднання клітинок і розміщення тексту по центру.</a:t>
            </a:r>
            <a:endParaRPr lang="uk-UA" b="1" i="1" dirty="0">
              <a:solidFill>
                <a:srgbClr val="FFFF00"/>
              </a:solidFill>
            </a:endParaRPr>
          </a:p>
        </p:txBody>
      </p:sp>
      <p:sp>
        <p:nvSpPr>
          <p:cNvPr id="20" name="Округлений прямокутник 19"/>
          <p:cNvSpPr/>
          <p:nvPr/>
        </p:nvSpPr>
        <p:spPr>
          <a:xfrm>
            <a:off x="4714876" y="2071678"/>
            <a:ext cx="571504" cy="571504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Прямокутник 20"/>
          <p:cNvSpPr/>
          <p:nvPr/>
        </p:nvSpPr>
        <p:spPr>
          <a:xfrm>
            <a:off x="285720" y="5429264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66"/>
                </a:solidFill>
              </a:rPr>
              <a:t>8. Збільшення відступу тексту зліва.</a:t>
            </a:r>
            <a:endParaRPr lang="uk-UA" b="1" i="1" dirty="0">
              <a:solidFill>
                <a:srgbClr val="FFFF66"/>
              </a:solidFill>
            </a:endParaRPr>
          </a:p>
        </p:txBody>
      </p:sp>
      <p:sp>
        <p:nvSpPr>
          <p:cNvPr id="22" name="Округлений прямокутник 21"/>
          <p:cNvSpPr/>
          <p:nvPr/>
        </p:nvSpPr>
        <p:spPr>
          <a:xfrm>
            <a:off x="4071934" y="2071678"/>
            <a:ext cx="571504" cy="571504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рямокутник 22"/>
          <p:cNvSpPr/>
          <p:nvPr/>
        </p:nvSpPr>
        <p:spPr>
          <a:xfrm>
            <a:off x="285720" y="5715016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00"/>
                </a:solidFill>
              </a:rPr>
              <a:t>9. Зменшення відступу тексту зліва.</a:t>
            </a:r>
            <a:endParaRPr lang="uk-UA" b="1" i="1" dirty="0">
              <a:solidFill>
                <a:srgbClr val="FFFF00"/>
              </a:solidFill>
            </a:endParaRPr>
          </a:p>
        </p:txBody>
      </p:sp>
      <p:sp>
        <p:nvSpPr>
          <p:cNvPr id="24" name="Округлений прямокутник 23"/>
          <p:cNvSpPr/>
          <p:nvPr/>
        </p:nvSpPr>
        <p:spPr>
          <a:xfrm>
            <a:off x="3428992" y="2071678"/>
            <a:ext cx="571504" cy="571504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Прямокутник 24"/>
          <p:cNvSpPr/>
          <p:nvPr/>
        </p:nvSpPr>
        <p:spPr>
          <a:xfrm>
            <a:off x="285720" y="6000768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66"/>
                </a:solidFill>
              </a:rPr>
              <a:t>10. Вирівнювання тексту по горизонталі</a:t>
            </a:r>
            <a:r>
              <a:rPr lang="uk-UA" b="1" i="1" dirty="0" smtClean="0">
                <a:solidFill>
                  <a:srgbClr val="000000"/>
                </a:solidFill>
              </a:rPr>
              <a:t> </a:t>
            </a:r>
            <a:r>
              <a:rPr lang="uk-UA" b="1" i="1" dirty="0" smtClean="0">
                <a:solidFill>
                  <a:srgbClr val="FF0000"/>
                </a:solidFill>
              </a:rPr>
              <a:t>справа</a:t>
            </a:r>
            <a:r>
              <a:rPr lang="uk-UA" b="1" i="1" dirty="0" smtClean="0">
                <a:solidFill>
                  <a:srgbClr val="000000"/>
                </a:solidFill>
              </a:rPr>
              <a:t>.</a:t>
            </a:r>
            <a:endParaRPr lang="uk-UA" b="1" i="1" dirty="0">
              <a:solidFill>
                <a:srgbClr val="000000"/>
              </a:solidFill>
            </a:endParaRPr>
          </a:p>
        </p:txBody>
      </p:sp>
      <p:sp>
        <p:nvSpPr>
          <p:cNvPr id="26" name="Округлений прямокутник 25"/>
          <p:cNvSpPr/>
          <p:nvPr/>
        </p:nvSpPr>
        <p:spPr>
          <a:xfrm>
            <a:off x="2786050" y="2071678"/>
            <a:ext cx="571504" cy="571504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Прямокутник 26"/>
          <p:cNvSpPr/>
          <p:nvPr/>
        </p:nvSpPr>
        <p:spPr>
          <a:xfrm>
            <a:off x="285720" y="6215082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00"/>
                </a:solidFill>
              </a:rPr>
              <a:t>11. Вирівнювання тексту по горизонталі</a:t>
            </a:r>
            <a:r>
              <a:rPr lang="uk-UA" b="1" i="1" dirty="0" smtClean="0">
                <a:solidFill>
                  <a:srgbClr val="000000"/>
                </a:solidFill>
              </a:rPr>
              <a:t> </a:t>
            </a:r>
            <a:r>
              <a:rPr lang="uk-UA" b="1" i="1" dirty="0" smtClean="0">
                <a:solidFill>
                  <a:srgbClr val="FF0000"/>
                </a:solidFill>
              </a:rPr>
              <a:t>по центру</a:t>
            </a:r>
            <a:r>
              <a:rPr lang="uk-UA" b="1" i="1" dirty="0" smtClean="0">
                <a:solidFill>
                  <a:srgbClr val="000000"/>
                </a:solidFill>
              </a:rPr>
              <a:t>.</a:t>
            </a:r>
            <a:endParaRPr lang="uk-UA" b="1" i="1" dirty="0">
              <a:solidFill>
                <a:srgbClr val="000000"/>
              </a:solidFill>
            </a:endParaRPr>
          </a:p>
        </p:txBody>
      </p:sp>
      <p:sp>
        <p:nvSpPr>
          <p:cNvPr id="28" name="Округлений прямокутник 27"/>
          <p:cNvSpPr/>
          <p:nvPr/>
        </p:nvSpPr>
        <p:spPr>
          <a:xfrm>
            <a:off x="2214546" y="2071678"/>
            <a:ext cx="571504" cy="571504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Прямокутник 28"/>
          <p:cNvSpPr/>
          <p:nvPr/>
        </p:nvSpPr>
        <p:spPr>
          <a:xfrm>
            <a:off x="285720" y="6488668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FFFF00"/>
                </a:solidFill>
              </a:rPr>
              <a:t>12. Вирівнювання тексту по горизонталі</a:t>
            </a:r>
            <a:r>
              <a:rPr lang="uk-UA" b="1" i="1" dirty="0" smtClean="0">
                <a:solidFill>
                  <a:srgbClr val="000000"/>
                </a:solidFill>
              </a:rPr>
              <a:t> </a:t>
            </a:r>
            <a:r>
              <a:rPr lang="uk-UA" b="1" i="1" dirty="0" smtClean="0">
                <a:solidFill>
                  <a:srgbClr val="FF0000"/>
                </a:solidFill>
              </a:rPr>
              <a:t>зліва</a:t>
            </a:r>
            <a:r>
              <a:rPr lang="uk-UA" b="1" i="1" dirty="0" smtClean="0">
                <a:solidFill>
                  <a:srgbClr val="000000"/>
                </a:solidFill>
              </a:rPr>
              <a:t>.</a:t>
            </a:r>
            <a:endParaRPr lang="uk-UA" b="1" i="1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85692"/>
            <a:ext cx="1133475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87624" y="214290"/>
            <a:ext cx="7670688" cy="563562"/>
          </a:xfrm>
        </p:spPr>
        <p:txBody>
          <a:bodyPr/>
          <a:lstStyle/>
          <a:p>
            <a:r>
              <a:rPr lang="uk-UA" smtClean="0">
                <a:solidFill>
                  <a:srgbClr val="00FFFF"/>
                </a:solidFill>
              </a:rPr>
              <a:t>Форматування </a:t>
            </a:r>
            <a:r>
              <a:rPr lang="uk-UA" dirty="0" smtClean="0">
                <a:solidFill>
                  <a:srgbClr val="00FFFF"/>
                </a:solidFill>
              </a:rPr>
              <a:t>клітинок</a:t>
            </a:r>
            <a:endParaRPr lang="ru-RU" dirty="0">
              <a:solidFill>
                <a:srgbClr val="00FFFF"/>
              </a:solidFill>
            </a:endParaRPr>
          </a:p>
        </p:txBody>
      </p:sp>
      <p:grpSp>
        <p:nvGrpSpPr>
          <p:cNvPr id="35" name="Групувати 34"/>
          <p:cNvGrpSpPr/>
          <p:nvPr/>
        </p:nvGrpSpPr>
        <p:grpSpPr>
          <a:xfrm>
            <a:off x="571472" y="1142984"/>
            <a:ext cx="7929618" cy="1938992"/>
            <a:chOff x="571472" y="1142984"/>
            <a:chExt cx="7929618" cy="1938992"/>
          </a:xfrm>
        </p:grpSpPr>
        <p:sp>
          <p:nvSpPr>
            <p:cNvPr id="30" name="Прямокутник 29"/>
            <p:cNvSpPr/>
            <p:nvPr/>
          </p:nvSpPr>
          <p:spPr>
            <a:xfrm>
              <a:off x="571472" y="1142984"/>
              <a:ext cx="7929618" cy="1938992"/>
            </a:xfrm>
            <a:prstGeom prst="rect">
              <a:avLst/>
            </a:prstGeom>
            <a:solidFill>
              <a:srgbClr val="00FFFF"/>
            </a:solidFill>
          </p:spPr>
          <p:txBody>
            <a:bodyPr wrap="square">
              <a:spAutoFit/>
            </a:bodyPr>
            <a:lstStyle/>
            <a:p>
              <a:pPr indent="457200"/>
              <a:r>
                <a:rPr lang="uk-UA" sz="2400" b="1" i="1" dirty="0" smtClean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Наприклад, вибором кнопки </a:t>
              </a:r>
              <a:r>
                <a:rPr lang="uk-UA" sz="2400" b="1" i="1" dirty="0" smtClean="0">
                  <a:solidFill>
                    <a:srgbClr val="FF0000"/>
                  </a:solidFill>
                </a:rPr>
                <a:t>Орієнтація</a:t>
              </a:r>
              <a:r>
                <a:rPr lang="uk-UA" sz="2400" b="1" i="1" dirty="0" smtClean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  можна змінити спосіб розміщеним тексту в клітинні: під кутом, вертикально тощо. На рисунку наведено список </a:t>
              </a:r>
              <a:r>
                <a:rPr lang="uk-UA" sz="2400" b="1" i="1" smtClean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кнопки </a:t>
              </a:r>
              <a:r>
                <a:rPr lang="uk-UA" sz="2400" b="1" i="1" smtClean="0">
                  <a:solidFill>
                    <a:srgbClr val="FF0000"/>
                  </a:solidFill>
                </a:rPr>
                <a:t>Орієнтація</a:t>
              </a:r>
              <a:r>
                <a:rPr lang="uk-UA" sz="2400" b="1" i="1" smtClean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uk-UA" sz="2400" b="1" i="1" dirty="0" smtClean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та приклади розміщення тексту в клітинці .</a:t>
              </a:r>
              <a:endParaRPr lang="uk-UA" sz="2400" b="1" i="1" dirty="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358082" y="1142984"/>
              <a:ext cx="500066" cy="390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00438"/>
            <a:ext cx="406680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3786190"/>
            <a:ext cx="961241" cy="1974914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8" y="3071810"/>
            <a:ext cx="992249" cy="329568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6578" y="4071942"/>
            <a:ext cx="2191532" cy="1398850"/>
          </a:xfrm>
          <a:prstGeom prst="rect">
            <a:avLst/>
          </a:prstGeom>
        </p:spPr>
      </p:pic>
      <p:sp>
        <p:nvSpPr>
          <p:cNvPr id="36" name="Округлений прямокутник 35"/>
          <p:cNvSpPr/>
          <p:nvPr/>
        </p:nvSpPr>
        <p:spPr>
          <a:xfrm>
            <a:off x="428596" y="4714884"/>
            <a:ext cx="2714644" cy="500066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8" name="Округлений прямокутник 37"/>
          <p:cNvSpPr/>
          <p:nvPr/>
        </p:nvSpPr>
        <p:spPr>
          <a:xfrm>
            <a:off x="4643438" y="3786190"/>
            <a:ext cx="928694" cy="1928826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2" name="Округлений прямокутник 41"/>
          <p:cNvSpPr/>
          <p:nvPr/>
        </p:nvSpPr>
        <p:spPr>
          <a:xfrm>
            <a:off x="428596" y="4214818"/>
            <a:ext cx="2714644" cy="500066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5" name="Округлений прямокутник 44"/>
          <p:cNvSpPr/>
          <p:nvPr/>
        </p:nvSpPr>
        <p:spPr>
          <a:xfrm>
            <a:off x="5715008" y="3071810"/>
            <a:ext cx="928694" cy="3286148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6" name="Округлений прямокутник 45"/>
          <p:cNvSpPr/>
          <p:nvPr/>
        </p:nvSpPr>
        <p:spPr>
          <a:xfrm>
            <a:off x="428596" y="3500438"/>
            <a:ext cx="3786214" cy="500066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8" name="Округлений прямокутник 47"/>
          <p:cNvSpPr/>
          <p:nvPr/>
        </p:nvSpPr>
        <p:spPr>
          <a:xfrm>
            <a:off x="6715108" y="4071942"/>
            <a:ext cx="2286048" cy="1428760"/>
          </a:xfrm>
          <a:prstGeom prst="roundRect">
            <a:avLst>
              <a:gd name="adj" fmla="val 10880"/>
            </a:avLst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42" grpId="0" animBg="1"/>
      <p:bldP spid="45" grpId="0" animBg="1"/>
      <p:bldP spid="46" grpId="0" animBg="1"/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>
                <a:solidFill>
                  <a:srgbClr val="FFFF00"/>
                </a:solidFill>
              </a:rPr>
              <a:t>Форматування клітинок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571744"/>
            <a:ext cx="5223227" cy="2009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4643446"/>
            <a:ext cx="459105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4" name="Групувати 23"/>
          <p:cNvGrpSpPr/>
          <p:nvPr/>
        </p:nvGrpSpPr>
        <p:grpSpPr>
          <a:xfrm>
            <a:off x="571472" y="1142984"/>
            <a:ext cx="7929618" cy="1569660"/>
            <a:chOff x="571472" y="1142984"/>
            <a:chExt cx="7929618" cy="1569660"/>
          </a:xfrm>
        </p:grpSpPr>
        <p:sp>
          <p:nvSpPr>
            <p:cNvPr id="30" name="Прямокутник 29"/>
            <p:cNvSpPr/>
            <p:nvPr/>
          </p:nvSpPr>
          <p:spPr>
            <a:xfrm>
              <a:off x="571472" y="1142984"/>
              <a:ext cx="7929618" cy="1569660"/>
            </a:xfrm>
            <a:prstGeom prst="rect">
              <a:avLst/>
            </a:prstGeom>
            <a:solidFill>
              <a:srgbClr val="00FFFF"/>
            </a:solidFill>
          </p:spPr>
          <p:txBody>
            <a:bodyPr wrap="square">
              <a:spAutoFit/>
            </a:bodyPr>
            <a:lstStyle/>
            <a:p>
              <a:pPr indent="457200"/>
              <a:r>
                <a:rPr lang="uk-UA" sz="2400" b="1" i="1" dirty="0" smtClean="0">
                  <a:solidFill>
                    <a:srgbClr val="000000"/>
                  </a:solidFill>
                </a:rPr>
                <a:t>За вибору кнопки </a:t>
              </a:r>
              <a:r>
                <a:rPr lang="uk-UA" sz="2400" b="1" i="1" dirty="0" smtClean="0">
                  <a:solidFill>
                    <a:srgbClr val="FF0000"/>
                  </a:solidFill>
                </a:rPr>
                <a:t>Перенесення тексту   </a:t>
              </a:r>
              <a:r>
                <a:rPr lang="uk-UA" sz="2400" b="1" i="1" dirty="0" smtClean="0">
                  <a:solidFill>
                    <a:srgbClr val="000000"/>
                  </a:solidFill>
                </a:rPr>
                <a:t>текст у клітинці відображатиметься в кілька рядків, уміщуючись у задану ширину стовпця.</a:t>
              </a:r>
            </a:p>
            <a:p>
              <a:pPr indent="457200"/>
              <a:endParaRPr lang="uk-UA" sz="2400" b="1" i="1" dirty="0">
                <a:solidFill>
                  <a:srgbClr val="000000"/>
                </a:solidFill>
              </a:endParaRPr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86644" y="1181380"/>
              <a:ext cx="428628" cy="361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Форматування клітинок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929198"/>
            <a:ext cx="4858508" cy="1733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Групувати 12"/>
          <p:cNvGrpSpPr/>
          <p:nvPr/>
        </p:nvGrpSpPr>
        <p:grpSpPr>
          <a:xfrm>
            <a:off x="500989" y="1142984"/>
            <a:ext cx="7929618" cy="3785652"/>
            <a:chOff x="500989" y="1142984"/>
            <a:chExt cx="7929618" cy="3785652"/>
          </a:xfrm>
        </p:grpSpPr>
        <p:sp>
          <p:nvSpPr>
            <p:cNvPr id="30" name="Прямокутник 29"/>
            <p:cNvSpPr/>
            <p:nvPr/>
          </p:nvSpPr>
          <p:spPr>
            <a:xfrm>
              <a:off x="500989" y="1142984"/>
              <a:ext cx="7929618" cy="3785652"/>
            </a:xfrm>
            <a:prstGeom prst="rect">
              <a:avLst/>
            </a:prstGeom>
            <a:solidFill>
              <a:srgbClr val="66FF66">
                <a:alpha val="65882"/>
              </a:srgbClr>
            </a:solidFill>
          </p:spPr>
          <p:txBody>
            <a:bodyPr wrap="square">
              <a:spAutoFit/>
            </a:bodyPr>
            <a:lstStyle/>
            <a:p>
              <a:pPr indent="457200"/>
              <a:r>
                <a:rPr lang="uk-UA" sz="2000" b="1" i="1" dirty="0" smtClean="0">
                  <a:solidFill>
                    <a:srgbClr val="080808"/>
                  </a:solidFill>
                </a:rPr>
                <a:t>Інколи необхідно кілька сусідніх клітинок об'єднати а одну. </a:t>
              </a:r>
              <a:r>
                <a:rPr lang="ru-RU" sz="2000" b="1" i="1" dirty="0" smtClean="0">
                  <a:solidFill>
                    <a:srgbClr val="080808"/>
                  </a:solidFill>
                </a:rPr>
                <a:t>В</a:t>
              </a:r>
              <a:r>
                <a:rPr lang="en-US" sz="2000" b="1" i="1" dirty="0" smtClean="0">
                  <a:solidFill>
                    <a:srgbClr val="080808"/>
                  </a:solidFill>
                </a:rPr>
                <a:t> </a:t>
              </a:r>
              <a:r>
                <a:rPr lang="uk-UA" sz="2000" b="1" i="1" dirty="0" smtClean="0">
                  <a:solidFill>
                    <a:srgbClr val="080808"/>
                  </a:solidFill>
                </a:rPr>
                <a:t>таку об'єднану клітинку, наприклад, можна ввести текст заголовка таблиці або кількох стовпців. Для цього клітинки потрібно виділити та вибрати на </a:t>
              </a:r>
              <a:r>
                <a:rPr lang="uk-UA" sz="2000" b="1" i="1" dirty="0" smtClean="0">
                  <a:solidFill>
                    <a:srgbClr val="FF0000"/>
                  </a:solidFill>
                </a:rPr>
                <a:t>Стрічці</a:t>
              </a:r>
              <a:r>
                <a:rPr lang="uk-UA" sz="2000" b="1" i="1" dirty="0" smtClean="0">
                  <a:solidFill>
                    <a:srgbClr val="FFFF00"/>
                  </a:solidFill>
                </a:rPr>
                <a:t>  </a:t>
              </a:r>
              <a:r>
                <a:rPr lang="uk-UA" sz="2000" b="1" i="1" dirty="0" smtClean="0">
                  <a:solidFill>
                    <a:srgbClr val="080808"/>
                  </a:solidFill>
                </a:rPr>
                <a:t>кнопку</a:t>
              </a:r>
              <a:r>
                <a:rPr lang="uk-UA" sz="2000" b="1" i="1" dirty="0" smtClean="0">
                  <a:solidFill>
                    <a:schemeClr val="bg1"/>
                  </a:solidFill>
                </a:rPr>
                <a:t> </a:t>
              </a:r>
              <a:r>
                <a:rPr lang="uk-UA" sz="2000" b="1" i="1" dirty="0" smtClean="0">
                  <a:solidFill>
                    <a:srgbClr val="FF0000"/>
                  </a:solidFill>
                </a:rPr>
                <a:t>Об'єднати  і  розмістити  в центрі </a:t>
              </a:r>
              <a:r>
                <a:rPr lang="uk-UA" sz="2000" b="1" i="1" dirty="0" smtClean="0">
                  <a:solidFill>
                    <a:srgbClr val="080808"/>
                  </a:solidFill>
                </a:rPr>
                <a:t>       </a:t>
              </a:r>
              <a:r>
                <a:rPr lang="en-US" sz="2000" b="1" i="1" dirty="0" smtClean="0">
                  <a:solidFill>
                    <a:srgbClr val="080808"/>
                  </a:solidFill>
                </a:rPr>
                <a:t> </a:t>
              </a:r>
              <a:r>
                <a:rPr lang="uk-UA" sz="2000" b="1" i="1" dirty="0" smtClean="0">
                  <a:solidFill>
                    <a:srgbClr val="080808"/>
                  </a:solidFill>
                </a:rPr>
                <a:t>    </a:t>
              </a:r>
              <a:r>
                <a:rPr lang="en-US" sz="2000" b="1" i="1" dirty="0" smtClean="0">
                  <a:solidFill>
                    <a:srgbClr val="080808"/>
                  </a:solidFill>
                </a:rPr>
                <a:t>. </a:t>
              </a:r>
              <a:r>
                <a:rPr lang="uk-UA" sz="2000" b="1" i="1" dirty="0" smtClean="0">
                  <a:solidFill>
                    <a:srgbClr val="080808"/>
                  </a:solidFill>
                </a:rPr>
                <a:t>Після такого об'єднання всі ці клітинки розглядатимуться як одна клітинка, адресою якої є адреса верхньої лівої з них. Дані, які  містилися в клітинках до об'єднання, крім верхньої лівої, буде втрачено. Тому доцільно клітинки спочатку об'єднати, а потім уводити дані. Відмінити об'єднання клітинок можна повторним вибором кнопки </a:t>
              </a:r>
              <a:r>
                <a:rPr lang="uk-UA" sz="2000" b="1" i="1" dirty="0" smtClean="0">
                  <a:solidFill>
                    <a:srgbClr val="FF0000"/>
                  </a:solidFill>
                </a:rPr>
                <a:t>Об'єднати  і  розмістити  в центрі</a:t>
              </a:r>
              <a:r>
                <a:rPr lang="uk-UA" sz="2000" b="1" i="1" dirty="0" smtClean="0">
                  <a:solidFill>
                    <a:srgbClr val="080808"/>
                  </a:solidFill>
                </a:rPr>
                <a:t>.</a:t>
              </a:r>
              <a:endParaRPr lang="uk-UA" sz="2000" b="1" i="1" dirty="0">
                <a:solidFill>
                  <a:srgbClr val="080808"/>
                </a:solidFill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215074" y="2357430"/>
              <a:ext cx="651515" cy="42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4" name="TextBox 13"/>
          <p:cNvSpPr txBox="1"/>
          <p:nvPr/>
        </p:nvSpPr>
        <p:spPr>
          <a:xfrm>
            <a:off x="3286116" y="5500702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000000"/>
                </a:solidFill>
              </a:rPr>
              <a:t>Планети Сонячної системи</a:t>
            </a:r>
            <a:endParaRPr lang="uk-UA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/>
          <p:cNvSpPr/>
          <p:nvPr/>
        </p:nvSpPr>
        <p:spPr>
          <a:xfrm>
            <a:off x="214282" y="0"/>
            <a:ext cx="89297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uk-UA" sz="4800" b="1" dirty="0" err="1" smtClean="0">
                <a:ln w="900" cmpd="sng">
                  <a:solidFill>
                    <a:srgbClr val="2045AE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045AE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2045AE">
                      <a:satMod val="190000"/>
                      <a:tint val="100000"/>
                      <a:alpha val="74000"/>
                    </a:srgbClr>
                  </a:innerShdw>
                </a:effectLst>
              </a:rPr>
              <a:t>Фізкультхвилинка</a:t>
            </a:r>
            <a:endParaRPr lang="uk-UA" sz="4800" b="1" dirty="0">
              <a:ln w="900" cmpd="sng">
                <a:solidFill>
                  <a:srgbClr val="2045AE">
                    <a:satMod val="190000"/>
                    <a:alpha val="55000"/>
                  </a:srgbClr>
                </a:solidFill>
                <a:prstDash val="solid"/>
              </a:ln>
              <a:solidFill>
                <a:srgbClr val="2045AE">
                  <a:satMod val="200000"/>
                  <a:tint val="3000"/>
                </a:srgbClr>
              </a:solidFill>
              <a:effectLst>
                <a:innerShdw blurRad="101600" dist="76200" dir="5400000">
                  <a:srgbClr val="2045AE">
                    <a:satMod val="190000"/>
                    <a:tint val="100000"/>
                    <a:alpha val="74000"/>
                  </a:srgbClr>
                </a:innerShdw>
              </a:effectLst>
            </a:endParaRPr>
          </a:p>
        </p:txBody>
      </p:sp>
      <p:pic>
        <p:nvPicPr>
          <p:cNvPr id="2" name="Picture 2" descr="C:\Users\Admin\Desktop\7 клас інформатика\фізкультхвилинка з дітками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348" y="692696"/>
            <a:ext cx="7980060" cy="59881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5157192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/>
              <a:t>Як здоровим хочеш будь</a:t>
            </a:r>
            <a:endParaRPr lang="ru-RU"/>
          </a:p>
          <a:p>
            <a:r>
              <a:rPr lang="uk-UA"/>
              <a:t>Про зарядку не забудь!</a:t>
            </a:r>
            <a:endParaRPr lang="ru-RU"/>
          </a:p>
          <a:p>
            <a:r>
              <a:rPr lang="uk-UA"/>
              <a:t>Вправами займайся - </a:t>
            </a:r>
            <a:endParaRPr lang="ru-RU"/>
          </a:p>
          <a:p>
            <a:r>
              <a:rPr lang="uk-UA"/>
              <a:t>Здоров’я набирайся</a:t>
            </a:r>
            <a:r>
              <a:rPr lang="uk-UA" smtClean="0"/>
              <a:t>!</a:t>
            </a: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375779" y="1052736"/>
            <a:ext cx="38300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/>
              <a:t>Руки за голову ставимо сміло  </a:t>
            </a:r>
            <a:endParaRPr lang="ru-RU"/>
          </a:p>
          <a:p>
            <a:r>
              <a:rPr lang="uk-UA"/>
              <a:t>І повертаємось вправо і вліво.  </a:t>
            </a:r>
            <a:endParaRPr lang="ru-RU"/>
          </a:p>
          <a:p>
            <a:r>
              <a:rPr lang="uk-UA"/>
              <a:t>Зробимо чітко,  діти, цю вправу</a:t>
            </a:r>
            <a:endParaRPr lang="ru-RU"/>
          </a:p>
          <a:p>
            <a:r>
              <a:rPr lang="uk-UA"/>
              <a:t>Двічі наліво, двічі направо –  </a:t>
            </a:r>
            <a:endParaRPr lang="ru-RU"/>
          </a:p>
          <a:p>
            <a:r>
              <a:rPr lang="uk-UA"/>
              <a:t>Будемо мати гарну поставу</a:t>
            </a:r>
            <a:r>
              <a:rPr lang="uk-UA" smtClean="0"/>
              <a:t>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4" descr="http://lyceum38.kiev.ua/upload/Images%202/%D0%B7%D0%BD%D0%B0%D0%BA%20%D0%BE%D0%BA%D0%BB%D0%B8%D0%BA%D1%8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190" y="2214554"/>
            <a:ext cx="3292845" cy="4214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кутник 11"/>
          <p:cNvSpPr/>
          <p:nvPr/>
        </p:nvSpPr>
        <p:spPr>
          <a:xfrm>
            <a:off x="714348" y="0"/>
            <a:ext cx="8143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4000" b="1" dirty="0" smtClean="0">
                <a:ln w="900" cmpd="sng">
                  <a:solidFill>
                    <a:srgbClr val="2045AE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045AE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2045AE">
                      <a:satMod val="190000"/>
                      <a:tint val="100000"/>
                      <a:alpha val="74000"/>
                    </a:srgbClr>
                  </a:innerShdw>
                </a:effectLst>
              </a:rPr>
              <a:t>Працюємо за комп’ютером</a:t>
            </a:r>
            <a:endParaRPr lang="uk-UA" sz="4000" b="1" dirty="0">
              <a:ln w="900" cmpd="sng">
                <a:solidFill>
                  <a:srgbClr val="2045AE">
                    <a:satMod val="190000"/>
                    <a:alpha val="55000"/>
                  </a:srgbClr>
                </a:solidFill>
                <a:prstDash val="solid"/>
              </a:ln>
              <a:solidFill>
                <a:srgbClr val="2045AE">
                  <a:satMod val="200000"/>
                  <a:tint val="3000"/>
                </a:srgbClr>
              </a:solidFill>
              <a:effectLst>
                <a:innerShdw blurRad="101600" dist="76200" dir="5400000">
                  <a:srgbClr val="2045AE">
                    <a:satMod val="190000"/>
                    <a:tint val="100000"/>
                    <a:alpha val="74000"/>
                  </a:srgbClr>
                </a:innerShdw>
              </a:effectLst>
            </a:endParaRPr>
          </a:p>
        </p:txBody>
      </p:sp>
      <p:sp>
        <p:nvSpPr>
          <p:cNvPr id="13" name="Округлена прямокутна виноска 12"/>
          <p:cNvSpPr/>
          <p:nvPr/>
        </p:nvSpPr>
        <p:spPr>
          <a:xfrm>
            <a:off x="500034" y="1000108"/>
            <a:ext cx="7643866" cy="1071570"/>
          </a:xfrm>
          <a:prstGeom prst="wedgeRoundRectCallout">
            <a:avLst>
              <a:gd name="adj1" fmla="val -666"/>
              <a:gd name="adj2" fmla="val 7342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>
                <a:solidFill>
                  <a:srgbClr val="FF0000"/>
                </a:solidFill>
                <a:latin typeface="alebarda" pitchFamily="50" charset="0"/>
              </a:rPr>
              <a:t>Увага</a:t>
            </a:r>
            <a:r>
              <a:rPr lang="ru-RU" b="1" dirty="0" smtClean="0">
                <a:solidFill>
                  <a:srgbClr val="FF0000"/>
                </a:solidFill>
                <a:latin typeface="alebarda" pitchFamily="50" charset="0"/>
              </a:rPr>
              <a:t>! </a:t>
            </a:r>
            <a:r>
              <a:rPr lang="ru-RU" b="1" i="1" dirty="0" err="1" smtClean="0">
                <a:latin typeface="alebarda" pitchFamily="50" charset="0"/>
                <a:ea typeface="Adobe Kaiti Std R" pitchFamily="18" charset="-128"/>
              </a:rPr>
              <a:t>Під</a:t>
            </a:r>
            <a:r>
              <a:rPr lang="ru-RU" b="1" i="1" dirty="0" smtClean="0">
                <a:latin typeface="alebarda" pitchFamily="50" charset="0"/>
                <a:ea typeface="Adobe Kaiti Std R" pitchFamily="18" charset="-128"/>
              </a:rPr>
              <a:t> час </a:t>
            </a:r>
            <a:r>
              <a:rPr lang="ru-RU" b="1" i="1" dirty="0" err="1" smtClean="0">
                <a:latin typeface="alebarda" pitchFamily="50" charset="0"/>
                <a:ea typeface="Adobe Kaiti Std R" pitchFamily="18" charset="-128"/>
              </a:rPr>
              <a:t>роботи</a:t>
            </a:r>
            <a:r>
              <a:rPr lang="ru-RU" b="1" i="1" dirty="0" smtClean="0">
                <a:latin typeface="alebarda" pitchFamily="50" charset="0"/>
                <a:ea typeface="Adobe Kaiti Std R" pitchFamily="18" charset="-128"/>
              </a:rPr>
              <a:t> </a:t>
            </a:r>
            <a:r>
              <a:rPr lang="ru-RU" b="1" i="1" dirty="0" err="1" smtClean="0">
                <a:latin typeface="alebarda" pitchFamily="50" charset="0"/>
                <a:ea typeface="Adobe Kaiti Std R" pitchFamily="18" charset="-128"/>
              </a:rPr>
              <a:t>з</a:t>
            </a:r>
            <a:r>
              <a:rPr lang="ru-RU" b="1" i="1" dirty="0" smtClean="0">
                <a:latin typeface="alebarda" pitchFamily="50" charset="0"/>
                <a:ea typeface="Adobe Kaiti Std R" pitchFamily="18" charset="-128"/>
              </a:rPr>
              <a:t> </a:t>
            </a:r>
            <a:r>
              <a:rPr lang="ru-RU" b="1" i="1" dirty="0" err="1" smtClean="0">
                <a:latin typeface="alebarda" pitchFamily="50" charset="0"/>
                <a:ea typeface="Adobe Kaiti Std R" pitchFamily="18" charset="-128"/>
              </a:rPr>
              <a:t>комп’ютером</a:t>
            </a:r>
            <a:r>
              <a:rPr lang="ru-RU" b="1" i="1" dirty="0" smtClean="0">
                <a:latin typeface="alebarda" pitchFamily="50" charset="0"/>
                <a:ea typeface="Adobe Kaiti Std R" pitchFamily="18" charset="-128"/>
              </a:rPr>
              <a:t> </a:t>
            </a:r>
            <a:r>
              <a:rPr lang="ru-RU" b="1" i="1" dirty="0" err="1" smtClean="0">
                <a:latin typeface="alebarda" pitchFamily="50" charset="0"/>
                <a:ea typeface="Adobe Kaiti Std R" pitchFamily="18" charset="-128"/>
              </a:rPr>
              <a:t>дотримуйтеся</a:t>
            </a:r>
            <a:r>
              <a:rPr lang="ru-RU" b="1" i="1" dirty="0" smtClean="0">
                <a:latin typeface="alebarda" pitchFamily="50" charset="0"/>
                <a:ea typeface="Adobe Kaiti Std R" pitchFamily="18" charset="-128"/>
              </a:rPr>
              <a:t> правил </a:t>
            </a:r>
            <a:r>
              <a:rPr lang="ru-RU" b="1" i="1" dirty="0" err="1" smtClean="0">
                <a:latin typeface="alebarda" pitchFamily="50" charset="0"/>
                <a:ea typeface="Adobe Kaiti Std R" pitchFamily="18" charset="-128"/>
              </a:rPr>
              <a:t>безпеки</a:t>
            </a:r>
            <a:r>
              <a:rPr lang="ru-RU" b="1" i="1" dirty="0" smtClean="0">
                <a:latin typeface="alebarda" pitchFamily="50" charset="0"/>
                <a:ea typeface="Adobe Kaiti Std R" pitchFamily="18" charset="-128"/>
              </a:rPr>
              <a:t> </a:t>
            </a:r>
            <a:r>
              <a:rPr lang="uk-UA" b="1" i="1" dirty="0" smtClean="0">
                <a:latin typeface="alebarda" pitchFamily="50" charset="0"/>
                <a:ea typeface="Adobe Kaiti Std R" pitchFamily="18" charset="-128"/>
              </a:rPr>
              <a:t>та санітарно-гігієнічних норм.</a:t>
            </a:r>
            <a:endParaRPr lang="uk-UA" b="1" dirty="0">
              <a:latin typeface="alebarda" pitchFamily="50" charset="0"/>
              <a:ea typeface="Adobe Kaiti Std R" pitchFamily="18" charset="-128"/>
            </a:endParaRPr>
          </a:p>
        </p:txBody>
      </p:sp>
      <p:pic>
        <p:nvPicPr>
          <p:cNvPr id="4098" name="Picture 2" descr="C:\Users\Admin\Desktop\7 клас інформатика\10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571744"/>
            <a:ext cx="3431940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Робота в зошиті</a:t>
            </a:r>
            <a:endParaRPr lang="ru-RU" dirty="0"/>
          </a:p>
        </p:txBody>
      </p:sp>
      <p:sp>
        <p:nvSpPr>
          <p:cNvPr id="1026" name="AutoShape 2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6868" name="AutoShape 4" descr="data:image/jpeg;base64,/9j/4AAQSkZJRgABAQAAAQABAAD/2wCEAAkGBxATEhMRERQQFhUWFRAUFhYUDxUQFBQXFBIWFxUSFBUYHCggGBolGxcUIzIhJSkrLi4uGB8zODMsNygtLi0BCgoKDg0OGhAQGi4kICQsLSwsLCwsLSwsLiwsNC0sLCwsLCwsLCwsLCwsLCwsLC03LCwsLCwsLCwsLCwsLCwsLP/AABEIAMwAzAMBEQACEQEDEQH/xAAcAAEAAgIDAQAAAAAAAAAAAAAABAUDBgECBwj/xABKEAABAwEDBAwLBQYGAwAAAAABAAIDEQQSEwUGIZMxQVFSU3GBkZKx0dIUFRYiMjNhcnOhsgcjZKLBF0KzwtPhQ2JjgoPwJKPx/8QAGwEBAQADAQEBAAAAAAAAAAAAAAEDBAUCBgf/xAA2EQEAAQMBBgQEBAYCAwAAAAAAAQIDERIEBRQhMVETFVKRQVNx0SIkgaEGIzJhscHh8TM0Qv/aAAwDAQACEQMRAD8A9xQEBAQEBAQEBAQEBBjmna30jSuwNkn2ADSUGHHkPoMp7Xuu/IAnqQMObbkYOKI9ZcUDBl4X/wBbUGN8r27MsB9jm3Dz3j1IMlhtgkvejVpAN199ukbTqDqQSkBAQEBAQEBAQEBB1e8AVJAA2STQDlQYfD4eEi1je1XEpmDw+HhItY3tTEmYPD4eEi1je1MSZh18OYfQJf7nnDldsDnUUxpTsMYPek08zQetBxWfdi6DuuqYHInlHpMafcfU8zgOtBw61F3msBB2y5pFzkOyfkg7wQNbpFSTsuOlx4z+iqI+U8rQwNrI4DcG2UFA/OGebRDhRt3zntLlMwOvi18nrrUD7MUU5qqZhWSPN6ybcrD/AMje1MwZXeT/AAeJt1skdPfb2pmDKV4dDwkesb2pmDJ4dDwkesb2pmDJ4dDwkesb2pmDJ4dDwkesb2pmDJ4dDwkesb2pmDILbDwkenQPvG82ymYEhUEBAQdZHgAuOgAEniGyg8WzgzgltL752NlrSLwYDsAA6AaUqdmq2qaIhq1VzKq8Ik3R0G9i9Yh5zKfkewWq0vuRAHdcWNDWjdJovNU0w9UxMvQslZr2aztDrQ5kj9mrw1jB7o2+VYZqmWammIWFozmsUQo6WMAbQ0AcS8vaC7P3J4/xQeKnamJTMO8OfNgdsSj5dqTy6mVpZctWeT0JGHjNOtSJieip95VFFnFl/AFyMXpTsDc9pWC/fps05qVpE2S5ZnmWd95x00pUDiBXBvbwuVzyGUZII2x0G9iwcXc7mHPik7o6DexOKudzB4pO6Og3sTirncweKTujoN7E4q53MHik7o6DexOKudzB4pO6Og3sTirncweKTujoN7E4q53MHik7o6DexOKudzB4pO6Og3sTirncw4OSjut6DdPsOhWNrudzDeMzLQXWe44kmJzo9Ok0FCz8pC+j2evXbiSF8syiAgiZW9RN8KX6CrHVJ6PEMLY4m9QW21HaONoILwbtReps0rpopPTksYzzXtqzxe1uDYYhGwaLx2eM7ZKwxRM9Waa4jo1+0m0Smsssh4jTqWSKIY5rmWBuTGDaXrEPOXfwFu4g7tsLaOF3TdJHG3zm/MBeLtOqiYWJ5tvZkaJ7WvbovAGo0bIXyfiV26pxLaSrHbbXZvNH3jdq9stXQsbw5YrTDmy2RxJlk0vdpPs9gXO2m7VerzKpWEtfQGEmgMJNAYSaAwk0BhJoDCTQGEmgMJNAYSaAwk0Cbmm+5aJozsPZHIONjix55nRLu7vq/BhPi2tdBRAQRMr+om+FL9BVjqk9HkDItA91vUFtNVzgoAgQMJAwkDCQZIYvOHGkrDac2vOs0f8AlBZ0HFv6L5jaLeLktinos8JYdD0YSaB0fdGyWjjICsWaqukDkCuw1592J7hzgLLGyXZ/+QLDvJdTJ3U4O76Rw0tJpUV3DoPMdK8VWK6esDvhLxoDCTQGEmgMJNAYSaAwk0BhJoGOyeZa4Hb4Sx9Jl7rYFv7DynCfFtq6aiAgiZX9RN8KX6CrHVJ6PJozob7reoLZaztVAqgVQKoFUAFBseasn3crd7NNzON/+ZcPa6f5ss9HRdxhzvRGjfO0DkGyepW1sdVXOeT1MxDM2yN/eLnflbyNH6kreo2S3T8HmakiNob6IA4gAtiIiHnLBaspRR+m9oO5Wp5kmYgxKqmzqiGiNr3n2CgWKq/RHxetLActWibzMINadsguI9oqdB5Fr3NqpxMRCxC1auW9OUBAQEBAQRLY66+B+5NF+Y3f5ls7NOK0lty6aiAgiZX9RN8KX6CrHVJ6PH2SaB7reoLaa7nERDERTEQMREMRFZbMx0jgxgJcdgBSZwRGW8ZHyO2EEuN5znB5GywG41ugbeho2Vh8KJq1THN7zjlC1vLImVdlLLMUOgm87aaNJ5VjruU0RmXqKZlSyWy1z/6bPZs860Lu2+l7imHez5FjGl5Lj7TVaVd+qrrL0sYoI27DRzLHqkZQ4KZHOImQxEyGImQxEyGImQxEyGImRCyvJSO9vXxO6MjT+izWJ/Gkt2XXUQEETK/qJvhS/QVY6pPR4kJtjib1BbTXWtgyHapdIYWt3z/MHJXSeRedUfBdK6gzOP78w4mtJ+ZTMmISRmfDtyy9FoT8R+FjkzOZ+7M7/cwfoUzUfhQLTmlaB6Do3+ytw/PR801T8YMR3X+beSsCOrx9670v8o2mhTrzJnHJb3lUUGVctOJMUGk7DnbQ4lp7TtVNvlHVlpo7otjsTW+c7znHZJ0rjXL9Vc5l7TxKsWpXOMmoMZNQYyagxk1BjJqDGTUGMmoMZNQYyagxk1CDluX7iX3HnmFVks1fiSej0Rd1RAQV2VbS0sfE3S5zXNJ2mXm0847unY2V6piZnk81TERza1krIFngoWtvv0ee/SdG9GwFn056sGrstS5esJkLkHXFG6OcKDkOVHNUTJVDLX8vZVN7weI+dQF53oK0Nt2rwqcR1ZqKfih2VgYKDlO6vnqrk1TmWVnxl51BjJqDGTUGMmoMZNQYyagxk1BjJqDGTUGMmoMZNQYyahDyvJWCYf6cg52lZbM/jhJ6PUgvolEFVbMoV0RnRtuGyfYz2e3mXuijU8V1xSqrRa44xV7mtGnRXn0bJWflTDBzqanlT7Q7LHVsVZHezSOfY+amqZ6Q9aI+LWrbn/bH6GBjBzn5U6ymmqeq/hhTzZbtj/SnfyUH6K+HBqRzbJ+Gl6SeHBrlliyram6WzycpB6wnhwalxk/Pu2RkYl2RvMfno6lNMx0TlLa4M/7K6JzibrwD5h0Emmig2+SqZnpg0xlS5Alc4yyv9J7mk6tpp8189vWrFyIZaVziLlZezETIYiZDETIYiZDETIYiZDETIYiZDETIYiZDETIYiZHSbzhc3zo2dN7W/qtnZOd2ISXqwX0iqbLWUGirC4NApf00LqioaNum7zL3RTnnLxXVMcoUTJp5jSBt1uxeI6htL1Vc+EPNNv4ylzZssbDM+QlzsOQ6TX9wrHnMsmMQ8ElcATT2dS3YhrOuKgYqBioGKgYqDmOhcOMJgbzkTRHXdc88lbo+QXyO9K835Z6OiwxFzcvRiJkMRMhiJkMRMhiJkMRMhiJkMRMhiJkMRMhiJkMRMiXkpl+eBm7Kw9Cr/wBF0d206ruSXqi+hVWW/Iscrw940hBPggawUaAEGDK/qJvhS/QVY6pPR8tWh/nH/u0t6Gsx30C+gX0C+gX0EnJ5q8eyp5hVea500zJDfbG26xrdwActNPzXwe03Nd2ZbMdGe8sGQvJkLyZC8mQvJkLyZC8mQvJkLyZC8mQvJkLyZC8mRsOY8F+1A7UcbnHjkN1vybIu7umjlNR8Xoy7KiAgiZX9RN8KX6CrHVJ6PlO0u84rehqsd5ULyBeQLyBeQXWbcF51TsVHM3zj1Acq5+8b3h2Jl7ojMt0avhpqzOWdzVTIVTIVTIVTIVTIVTIVTIVTIVTIVTIVTIVTI5CDfvs+stI5JT+++g91nmj53udfX7Fb8OzEENtW2ogIImV/UTfCl+gqx1Sej5StXpFb0NViVBAQEBBuubdlusrxDl9J38o5F8xv3aOcW4ZrcPRsyMjWedkrpmXy17WirnCgug7AKm69ntVWNVVMTMzPVlbMc1LBwLem/vLo8NZ9Ee0DjyVyfwLdY/vJw1n0R7QHkrk/gW6x/eThrPoj2gPJXJ/At1j+8nDWfRHtA58k7BwLem/vJw1n0R7QBzUsHAt6b+8nDWfRHtA48lcn8C3WP7ycNZ9Ee0B5K5P4Fusf3k4az6I9oDyVyfwLdY/vJw1n0R7QOfJOwcC3pv7ycNZ9Ee0DR87bBFDaTHE2624x1LxdpJNaVJ3AuFvezRbqpmiMZ7CnouOjkV0loqdho3XHQ0c5C2Nlt+JdiB67kWxiGGOIfutaOOg0nlX2cRiMKnKggIImV/UTfCl+gqx1Sej5StQ84rfhqMVECiBRAogkWGK88Da2TxDSpVOIysPQ8nwXWNHs08Z0nrX5/t9/xb0y2aYxDf8A7OPVz/Eb9AXe3V/60fWVUf2iNkdaw1skjQIYzRryBUueCacgWPee112Jp0z1yNa8Fm4aXWOXL81vd1PBZuGl1jk81vdw8Fm4aXWOTzW93Ho/2cuf4K4Pc5xErxVziTSjTTTxr6DYrs3bFNdXWc/5Rr/2iCR1qa1skjQImmjXkCpcdPyWpvPa67GnTPXI1jwWbhpdY5crzW93U8Fm4aXWOTzW93DwWbhpdY5PNb3cei/ZuX+DPD3OcRK4AucXGlAaaV9BsV2btmmurrKKTPof+Z/xR9blyd99aP1FDdXCyLTNyx4lpibtAmQ8TKU/M5q7W57Wa5rn4D1MBfSK5QEBBEyv6ib4Uv0FWOqT0fKtpHnFb8NNjuqhdQLqBdQW+blmvSD2lo5Nl3yB51pbwu+HYql7ojMvQGR6F+eVVZnLZbd9n+hk/wARv0BfVbpn8tH1klizryLaJbQJYo77cJjdEkbSC1zyah7hvgvO8diubTNOiY5Z6/8ARCp8nLbwDtbB/UXN8lv96fefsHk5beAdrYP6ieS3+9PvP2DyctnAO1sH9RPJb/en3n7DbM0LBLBC5srbrnSOdS81xAIaBUtJG0dtd3ZLU2bNNurrHb6pKqzryLaJZxLEy+3Da3Q9jSCCdkPcN3aWrvHYrm06dExyz1/6WFR5OW3gHa2D+ouZ5Lf70+8/YPJy28A7Wwf1E8lv96fefsHk5beAdrYP6ieS3+9PvP2G1ZoZPlghc2Vt1zpHOpea4gUA0lpI2t1d3Y7VVmzFurrHZJa5nmK2s/Cj63Lkb7nnR+qwpri4I2zMGyefNKdq5GP9oLnfNw6IX126rWiznuQ3VdNRAQEETK/qJvhS/QVY6pPR8t2hvnH/ALtLoQ0mK6gXUC6gXUG05n2ergfY89Tf1K4O/rmmzFPdmtNzw18U2Gy5jaGz/Eb9AX1W6p/LR9ZSUrLmddnssgikEhcWh3msqKEkDTyFb9d2ij+qcJhX/tBsm8n1f91j4qz6oMH7QbJvJ9X/AHTirPqgwftBsm8n1f8AdOKs+qDC+yLliO0x4sd6lS03m0IIWWmuKozE5gQsuZ1QWV4jkEhcRe81tRTjUru0Uf1Tgwrv2g2TeT6v+6x8VZ9UGD9oNk3k+r/unFWfVBg/aDZN5Pq/7pxVn1QYXuRMsxWqPEivAAlpDm0NQstNcVRmJzA1bOsVtZ+FH1uXC331o/VYVrY9K4dMZmIVvGZMNLK12/L38jnG78qL7vZ6dNqmP7JC/WZRAQEETK/qJvhS/QVY6pPR8wzt848nUuhDRljuKoXEC4gXEG7ZmQbJ/wAjPm55/QL5P+I6+dNLas9G1Ya+VZl3mdox/iM/hhfVbrn8tH1lJV+c0IdazUA/cxfXItPfNUxox/f/AEQr/A2b0cy4murup4GzejmTXV3DwNm9HMmuruNjzNaGxSgcM76GL6vd8/lqP1/zKSrc5oQ61aQD91H9Tlob5qmNGP7kK7wNm9HMuHrq7qeBs3o5k11dw8DZvRzJrq7jYszGhscoHCn6Wr6rd8/lqP1/ykq/OJtbU74cfW5c/fU/0fqQrp/NY929a53MCVydnjNymB6HkSz4dnhj3scbeZgC+8iMQsJyoICAgiZX9RN8KX6CrHVJ6PmeZunm6l0I6NCXS6qhdQLqBdQb5mWzRJ/xD8lf1Xxv8Rz/ADafo27PRs1xfNMyyzW0Gf32fwwvqN2z+Wp+spKfbclRSvxHF4ddDatcBUAkioIO6Vs3bVq7jxKc4+v+kyweIYd9N029xYeC2X5f7z91yeIYd9N029xOC2X5f7z9zJ4hh303Tb3E4LZfl/vP3MptgsbIWlrK0Li4lxqSSAKnkAWzTFNFMU0RiIRhtuSopXX3Xw6gbVrgKgGorUHdK8XbVq7jxKc4+v8AoyweIYd9N029xYeC2X5f7z91yeIYd9N029xOC2X5f7z9zJ4hh303Tb3E4LZfl/vP3MptgsbIWlrL2klxLjUkn/4tmiKaKYpojEQigyyK2p3w4uty4++Z/o/VYVuU2fcyDdY4c4oufsMZv0k9HpkQ0DiC+5V2QEBAQRMr+om+FL9BVjqk9HzZM3TzdS6EdHPl0uqhdQLqBdQb9mSNEvHF/DC+M/iP/wAtP0bdn+ls9xfNsyVm7odP77P4YX0u75/LU/WUlBzitNrx7kElxojY4ig2XOcP5Vk2na42eKeWc5Fdfylw55h2LU83j0wuC/lLhzzDsTzePTBgv5S4c8w7E83j0wmGw5sWiZ0TsZ157ZHNrSmi60jrXQt3YuW6a8dfvMJKBnFabXj3IJLjQxrjoGySexYtp2uNninlnKwrb+UuHPMOxanm8emFwX8pcOeYdiebx6YMF/KXDnmHYnm8emEw2DNi0TOjeJ3XnNeW1pTRQH9V0Ld2LtumuI6ko2UhW0v+HF1uXL3vPK3+pCFlVtIZPdJ5lo7BP8+kno9FZsBfcq7ICAgIImV/UTfCl+gqx1Sej5xlbp5updCOjny63VULqBdQLqDeMxXaXt3Y4jzOe3sXyP8AElH4qam3Ynk264vlWd3yJodP78f8ML6PYZ/LU/WUliygCLQXEOoYogCGOcKh0lRUD2jnWPeFi7epo8OnOM9P0IdcQbj9U/sXM4DaflypiDcfqn9icBtPy5DEG4/VP7E4DaflyJWQ2kNkJBAdKSKgtqLjBWh9oK7liiq3ZopqjExE/wCZSWDKAInLiHUMbACGOcKguqNA9q194WLt6mjw6c4z0HTEG4/VP7Fy+A2n5cqYg3H6p/YnAbT8uQxBuP1T+xOA2n5ciVkJpAkJBAMhIqC2outFaFdzZ6KrdmimqMT/AMpKPaxW0v8AhxfzLR3t0t/qQj5UhvQyNG2x452lc7ZJxdpJ6N4sEwfFG8bDmMd0mg/qvvIVnVBAQEETK/qJvhS/QVY6pPR87SN08g6l0Y6OdLrdRC6gXUC6g2jMiakzBvhIzl0OH8y+e/iG1qsRV2bOzz8HoN1fENpXRZUhgklEri28WFvmuIIDaHYG6F9FsGKtniImOUz8Uln8qbHwp6D+xbnhz3j3gPKmycKeg/sTw6u8e8B5U2ThT0H9ieHV3j3gPKmycKeg/sTw6u8e8B5UWPhDq39ieHPePeA8qbHwp6D+xPDnvHvAeVNk4U9B/Ynh1d494DypsnCnoP7E8OrvHvAeVNk4U9B/Ynh1d494DyosfCHVv7E8Oe8e8DHZrUyaV8kZJbdjbW6W1IrXZ4wuTvaY/BTnnGVhMkZoXKtziqJFvmnJWyxN4MOi1biwfIBffWatVuJ/skdFwsqiAgIImV/UTfCl+gqx1Sej56eOodS6MdHNnq60QKIFECiCwyNaMN4fvHMk5AaP/IXLS3hZ8XZ6qf7MlqrFT1ptCARtr80qjE4b7DPYWP8ASaDyL1Tcqp6DD4ph3g5l68avuHimHeDmTxq+4eKYd4OZPGr7h4ph3g5k8avuHimHeDmTxq+4eKYd4OZPGr7h4ph3g5k8avuHimHeDmTxq+4eKYd4OZPGr7h4ph3g5k8avuJMFmawUaKLxVVNXUdyxeRlzVluyTwndZK3ieC11OJzPzBfa7qva7ER2SGxrpKICAgj5QiL4pGDZcx7RxlpCQS+e5GEbIodgjbBGgg+0GoXRpnMOZVGJdaKoUQKIFEGSzuuuB2tviOyOZJjMLE4l6fmnasSANJq6M4Z5BVp5Wlp5V+c722bwNomPhPN0aJzGVzRcx6KIFECiBRAogUQKIFECiBRAogUQQnyYNoim2BUxu92QgfJwYeRd7cm0aa5on4pLb19SogICAg0POrMgSvdLAbjnaXC7eY47t2ooeIrJTcmljrtRU1V2ZNs3YtS7vr348sfDx3ceRVs3YtS7vp48nDx3PIq2bsWpd308eTh47nkVbN2LUu76ePJw8dzyKtm7FqXd9PHk4eO6yyXkfKVnJLDDpa1pBhdQhpNDS/s6aVXO27ZLe141/Bkoo0/FZX8rfh9Q7vrn+SWO8vfMv5W/D6h3fTySx3k5l/K34fUO76eSWO8nMv5W/D6h3fTySx3k5l/K34fUO76eSWO8nMv5W/D6h3fTySx3k5l/K34fUO76eSWO8nMv5W/D6h3fTySx3k5l/K34fUO76eSWO8nMv5W/D6h3fTySx3k5l/K34fUO76eSWO8nMv5W/D6h3fTySx3k5l/K34fUO76eSWO8nN2bYcozgxyvs7WkEH/AMZztB0H/ECyW90WrdWqmeZiW92ONzY2Nc4uLWtBcRQuIFC48a60KzICAgICDigQLoQLoQLoQLoQLoQLo3AgXRuBAujcCBdG4EC6NwIF0bgQLo3AgXRuBAujcCBdG4EC6NwIF0bgQLo3AgXQg5Q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lum bright="-37000" contrast="67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l="18847" t="14692" r="19162" b="12734"/>
          <a:stretch/>
        </p:blipFill>
        <p:spPr>
          <a:xfrm>
            <a:off x="714348" y="1285860"/>
            <a:ext cx="7715304" cy="50782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14612" y="34290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Е</a:t>
            </a:r>
            <a:endParaRPr lang="uk-UA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571868" y="3429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А</a:t>
            </a:r>
            <a:endParaRPr lang="uk-UA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429124" y="342900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Г</a:t>
            </a:r>
            <a:endParaRPr lang="uk-U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57818" y="3429000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Д</a:t>
            </a:r>
            <a:endParaRPr lang="uk-UA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286512" y="3429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Б</a:t>
            </a:r>
            <a:endParaRPr lang="uk-UA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143768" y="3429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В</a:t>
            </a:r>
            <a:endParaRPr lang="uk-UA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714876" y="4500570"/>
            <a:ext cx="1329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Числовий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14876" y="4714884"/>
            <a:ext cx="1329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Числовий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14876" y="5000636"/>
            <a:ext cx="1363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Текстовий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4876" y="5286388"/>
            <a:ext cx="1329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Числовий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14876" y="5500702"/>
            <a:ext cx="1350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Грошовий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14876" y="5786454"/>
            <a:ext cx="1329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Числовий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14876" y="6000768"/>
            <a:ext cx="1993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Числовий, Дата</a:t>
            </a:r>
            <a:endParaRPr lang="uk-UA" b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Робота в зошиті</a:t>
            </a:r>
            <a:endParaRPr lang="ru-RU" dirty="0"/>
          </a:p>
        </p:txBody>
      </p:sp>
      <p:sp>
        <p:nvSpPr>
          <p:cNvPr id="1026" name="AutoShape 2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6868" name="AutoShape 4" descr="data:image/jpeg;base64,/9j/4AAQSkZJRgABAQAAAQABAAD/2wCEAAkGBxATEhMRERQQFhUWFRAUFhYUDxUQFBQXFBIWFxUSFBUYHCggGBolGxcUIzIhJSkrLi4uGB8zODMsNygtLi0BCgoKDg0OGhAQGi4kICQsLSwsLCwsLSwsLiwsNC0sLCwsLCwsLCwsLCwsLCwsLC03LCwsLCwsLCwsLCwsLCwsLP/AABEIAMwAzAMBEQACEQEDEQH/xAAcAAEAAgIDAQAAAAAAAAAAAAAABAUDBgECBwj/xABKEAABAwEDBAwLBQYGAwAAAAABAAIDEQQSEwUGIZMxQVFSU3GBkZKx0dIUFRYiMjNhcnOhsgcjZKLBF0KzwtPhQ2JjgoPwJKPx/8QAGwEBAQADAQEBAAAAAAAAAAAAAAEDBAUCBgf/xAA2EQEAAQMBBgQEBAYCAwAAAAAAAQIDERIEBRQhMVETFVKRQVNx0SIkgaEGIzJhscHh8TM0Qv/aAAwDAQACEQMRAD8A9xQEBAQEBAQEBAQEBBjmna30jSuwNkn2ADSUGHHkPoMp7Xuu/IAnqQMObbkYOKI9ZcUDBl4X/wBbUGN8r27MsB9jm3Dz3j1IMlhtgkvejVpAN199ukbTqDqQSkBAQEBAQEBAQEBB1e8AVJAA2STQDlQYfD4eEi1je1XEpmDw+HhItY3tTEmYPD4eEi1je1MSZh18OYfQJf7nnDldsDnUUxpTsMYPek08zQetBxWfdi6DuuqYHInlHpMafcfU8zgOtBw61F3msBB2y5pFzkOyfkg7wQNbpFSTsuOlx4z+iqI+U8rQwNrI4DcG2UFA/OGebRDhRt3zntLlMwOvi18nrrUD7MUU5qqZhWSPN6ybcrD/AMje1MwZXeT/AAeJt1skdPfb2pmDKV4dDwkesb2pmDJ4dDwkesb2pmDJ4dDwkesb2pmDJ4dDwkesb2pmDJ4dDwkesb2pmDILbDwkenQPvG82ymYEhUEBAQdZHgAuOgAEniGyg8WzgzgltL752NlrSLwYDsAA6AaUqdmq2qaIhq1VzKq8Ik3R0G9i9Yh5zKfkewWq0vuRAHdcWNDWjdJovNU0w9UxMvQslZr2aztDrQ5kj9mrw1jB7o2+VYZqmWammIWFozmsUQo6WMAbQ0AcS8vaC7P3J4/xQeKnamJTMO8OfNgdsSj5dqTy6mVpZctWeT0JGHjNOtSJieip95VFFnFl/AFyMXpTsDc9pWC/fps05qVpE2S5ZnmWd95x00pUDiBXBvbwuVzyGUZII2x0G9iwcXc7mHPik7o6DexOKudzB4pO6Og3sTirncweKTujoN7E4q53MHik7o6DexOKudzB4pO6Og3sTirncweKTujoN7E4q53MHik7o6DexOKudzB4pO6Og3sTirncw4OSjut6DdPsOhWNrudzDeMzLQXWe44kmJzo9Ok0FCz8pC+j2evXbiSF8syiAgiZW9RN8KX6CrHVJ6PEMLY4m9QW21HaONoILwbtReps0rpopPTksYzzXtqzxe1uDYYhGwaLx2eM7ZKwxRM9Waa4jo1+0m0Smsssh4jTqWSKIY5rmWBuTGDaXrEPOXfwFu4g7tsLaOF3TdJHG3zm/MBeLtOqiYWJ5tvZkaJ7WvbovAGo0bIXyfiV26pxLaSrHbbXZvNH3jdq9stXQsbw5YrTDmy2RxJlk0vdpPs9gXO2m7VerzKpWEtfQGEmgMJNAYSaAwk0BhJoDCTQGEmgMJNAYSaAwk0Cbmm+5aJozsPZHIONjix55nRLu7vq/BhPi2tdBRAQRMr+om+FL9BVjqk9HkDItA91vUFtNVzgoAgQMJAwkDCQZIYvOHGkrDac2vOs0f8AlBZ0HFv6L5jaLeLktinos8JYdD0YSaB0fdGyWjjICsWaqukDkCuw1592J7hzgLLGyXZ/+QLDvJdTJ3U4O76Rw0tJpUV3DoPMdK8VWK6esDvhLxoDCTQGEmgMJNAYSaAwk0BhJoGOyeZa4Hb4Sx9Jl7rYFv7DynCfFtq6aiAgiZX9RN8KX6CrHVJ6PJozob7reoLZaztVAqgVQKoFUAFBseasn3crd7NNzON/+ZcPa6f5ss9HRdxhzvRGjfO0DkGyepW1sdVXOeT1MxDM2yN/eLnflbyNH6kreo2S3T8HmakiNob6IA4gAtiIiHnLBaspRR+m9oO5Wp5kmYgxKqmzqiGiNr3n2CgWKq/RHxetLActWibzMINadsguI9oqdB5Fr3NqpxMRCxC1auW9OUBAQEBAQRLY66+B+5NF+Y3f5ls7NOK0lty6aiAgiZX9RN8KX6CrHVJ6PH2SaB7reoLaa7nERDERTEQMREMRFZbMx0jgxgJcdgBSZwRGW8ZHyO2EEuN5znB5GywG41ugbeho2Vh8KJq1THN7zjlC1vLImVdlLLMUOgm87aaNJ5VjruU0RmXqKZlSyWy1z/6bPZs860Lu2+l7imHez5FjGl5Lj7TVaVd+qrrL0sYoI27DRzLHqkZQ4KZHOImQxEyGImQxEyGImQxEyGImRCyvJSO9vXxO6MjT+izWJ/Gkt2XXUQEETK/qJvhS/QVY6pPR4kJtjib1BbTXWtgyHapdIYWt3z/MHJXSeRedUfBdK6gzOP78w4mtJ+ZTMmISRmfDtyy9FoT8R+FjkzOZ+7M7/cwfoUzUfhQLTmlaB6Do3+ytw/PR801T8YMR3X+beSsCOrx9670v8o2mhTrzJnHJb3lUUGVctOJMUGk7DnbQ4lp7TtVNvlHVlpo7otjsTW+c7znHZJ0rjXL9Vc5l7TxKsWpXOMmoMZNQYyagxk1BjJqDGTUGMmoMZNQYyagxk1CDluX7iX3HnmFVks1fiSej0Rd1RAQV2VbS0sfE3S5zXNJ2mXm0847unY2V6piZnk81TERza1krIFngoWtvv0ee/SdG9GwFn056sGrstS5esJkLkHXFG6OcKDkOVHNUTJVDLX8vZVN7weI+dQF53oK0Nt2rwqcR1ZqKfih2VgYKDlO6vnqrk1TmWVnxl51BjJqDGTUGMmoMZNQYyagxk1BjJqDGTUGMmoMZNQYyahDyvJWCYf6cg52lZbM/jhJ6PUgvolEFVbMoV0RnRtuGyfYz2e3mXuijU8V1xSqrRa44xV7mtGnRXn0bJWflTDBzqanlT7Q7LHVsVZHezSOfY+amqZ6Q9aI+LWrbn/bH6GBjBzn5U6ymmqeq/hhTzZbtj/SnfyUH6K+HBqRzbJ+Gl6SeHBrlliyram6WzycpB6wnhwalxk/Pu2RkYl2RvMfno6lNMx0TlLa4M/7K6JzibrwD5h0Emmig2+SqZnpg0xlS5Alc4yyv9J7mk6tpp8189vWrFyIZaVziLlZezETIYiZDETIYiZDETIYiZDETIYiZDETIYiZDETIYiZHSbzhc3zo2dN7W/qtnZOd2ISXqwX0iqbLWUGirC4NApf00LqioaNum7zL3RTnnLxXVMcoUTJp5jSBt1uxeI6htL1Vc+EPNNv4ylzZssbDM+QlzsOQ6TX9wrHnMsmMQ8ElcATT2dS3YhrOuKgYqBioGKgYqDmOhcOMJgbzkTRHXdc88lbo+QXyO9K835Z6OiwxFzcvRiJkMRMhiJkMRMhiJkMRMhiJkMRMhiJkMRMhiJkMRMiXkpl+eBm7Kw9Cr/wBF0d206ruSXqi+hVWW/Iscrw940hBPggawUaAEGDK/qJvhS/QVY6pPR8tWh/nH/u0t6Gsx30C+gX0C+gX0EnJ5q8eyp5hVea500zJDfbG26xrdwActNPzXwe03Nd2ZbMdGe8sGQvJkLyZC8mQvJkLyZC8mQvJkLyZC8mQvJkLyZC8mRsOY8F+1A7UcbnHjkN1vybIu7umjlNR8Xoy7KiAgiZX9RN8KX6CrHVJ6PlO0u84rehqsd5ULyBeQLyBeQXWbcF51TsVHM3zj1Acq5+8b3h2Jl7ojMt0avhpqzOWdzVTIVTIVTIVTIVTIVTIVTIVTIVTIVTIVTIVTI5CDfvs+stI5JT+++g91nmj53udfX7Fb8OzEENtW2ogIImV/UTfCl+gqx1Sej5StXpFb0NViVBAQEBBuubdlusrxDl9J38o5F8xv3aOcW4ZrcPRsyMjWedkrpmXy17WirnCgug7AKm69ntVWNVVMTMzPVlbMc1LBwLem/vLo8NZ9Ee0DjyVyfwLdY/vJw1n0R7QHkrk/gW6x/eThrPoj2gPJXJ/At1j+8nDWfRHtA58k7BwLem/vJw1n0R7QBzUsHAt6b+8nDWfRHtA48lcn8C3WP7ycNZ9Ee0B5K5P4Fusf3k4az6I9oDyVyfwLdY/vJw1n0R7QOfJOwcC3pv7ycNZ9Ee0DR87bBFDaTHE2624x1LxdpJNaVJ3AuFvezRbqpmiMZ7CnouOjkV0loqdho3XHQ0c5C2Nlt+JdiB67kWxiGGOIfutaOOg0nlX2cRiMKnKggIImV/UTfCl+gqx1Sej5StQ84rfhqMVECiBRAogkWGK88Da2TxDSpVOIysPQ8nwXWNHs08Z0nrX5/t9/xb0y2aYxDf8A7OPVz/Eb9AXe3V/60fWVUf2iNkdaw1skjQIYzRryBUueCacgWPee112Jp0z1yNa8Fm4aXWOXL81vd1PBZuGl1jk81vdw8Fm4aXWOTzW93Ho/2cuf4K4Pc5xErxVziTSjTTTxr6DYrs3bFNdXWc/5Rr/2iCR1qa1skjQImmjXkCpcdPyWpvPa67GnTPXI1jwWbhpdY5crzW93U8Fm4aXWOTzW93DwWbhpdY5PNb3cei/ZuX+DPD3OcRK4AucXGlAaaV9BsV2btmmurrKKTPof+Z/xR9blyd99aP1FDdXCyLTNyx4lpibtAmQ8TKU/M5q7W57Wa5rn4D1MBfSK5QEBBEyv6ib4Uv0FWOqT0fKtpHnFb8NNjuqhdQLqBdQW+blmvSD2lo5Nl3yB51pbwu+HYql7ojMvQGR6F+eVVZnLZbd9n+hk/wARv0BfVbpn8tH1klizryLaJbQJYo77cJjdEkbSC1zyah7hvgvO8diubTNOiY5Z6/8ARCp8nLbwDtbB/UXN8lv96fefsHk5beAdrYP6ieS3+9PvP2DyctnAO1sH9RPJb/en3n7DbM0LBLBC5srbrnSOdS81xAIaBUtJG0dtd3ZLU2bNNurrHb6pKqzryLaJZxLEy+3Da3Q9jSCCdkPcN3aWrvHYrm06dExyz1/6WFR5OW3gHa2D+ouZ5Lf70+8/YPJy28A7Wwf1E8lv96fefsHk5beAdrYP6ieS3+9PvP2G1ZoZPlghc2Vt1zpHOpea4gUA0lpI2t1d3Y7VVmzFurrHZJa5nmK2s/Cj63Lkb7nnR+qwpri4I2zMGyefNKdq5GP9oLnfNw6IX126rWiznuQ3VdNRAQEETK/qJvhS/QVY6pPR8t2hvnH/ALtLoQ0mK6gXUC6gXUG05n2ergfY89Tf1K4O/rmmzFPdmtNzw18U2Gy5jaGz/Eb9AX1W6p/LR9ZSUrLmddnssgikEhcWh3msqKEkDTyFb9d2ij+qcJhX/tBsm8n1f91j4qz6oMH7QbJvJ9X/AHTirPqgwftBsm8n1f8AdOKs+qDC+yLliO0x4sd6lS03m0IIWWmuKozE5gQsuZ1QWV4jkEhcRe81tRTjUru0Uf1Tgwrv2g2TeT6v+6x8VZ9UGD9oNk3k+r/unFWfVBg/aDZN5Pq/7pxVn1QYXuRMsxWqPEivAAlpDm0NQstNcVRmJzA1bOsVtZ+FH1uXC331o/VYVrY9K4dMZmIVvGZMNLK12/L38jnG78qL7vZ6dNqmP7JC/WZRAQEETK/qJvhS/QVY6pPR8wzt848nUuhDRljuKoXEC4gXEG7ZmQbJ/wAjPm55/QL5P+I6+dNLas9G1Ya+VZl3mdox/iM/hhfVbrn8tH1lJV+c0IdazUA/cxfXItPfNUxox/f/AEQr/A2b0cy4murup4GzejmTXV3DwNm9HMmuruNjzNaGxSgcM76GL6vd8/lqP1/zKSrc5oQ61aQD91H9Tlob5qmNGP7kK7wNm9HMuHrq7qeBs3o5k11dw8DZvRzJrq7jYszGhscoHCn6Wr6rd8/lqP1/ykq/OJtbU74cfW5c/fU/0fqQrp/NY929a53MCVydnjNymB6HkSz4dnhj3scbeZgC+8iMQsJyoICAgiZX9RN8KX6CrHVJ6PmeZunm6l0I6NCXS6qhdQLqBdQb5mWzRJ/xD8lf1Xxv8Rz/ADafo27PRs1xfNMyyzW0Gf32fwwvqN2z+Wp+spKfbclRSvxHF4ddDatcBUAkioIO6Vs3bVq7jxKc4+v+kyweIYd9N029xYeC2X5f7z91yeIYd9N029xOC2X5f7z9zJ4hh303Tb3E4LZfl/vP3MptgsbIWlrK0Li4lxqSSAKnkAWzTFNFMU0RiIRhtuSopXX3Xw6gbVrgKgGorUHdK8XbVq7jxKc4+v8AoyweIYd9N029xYeC2X5f7z91yeIYd9N029xOC2X5f7z9zJ4hh303Tb3E4LZfl/vP3MptgsbIWlrL2klxLjUkn/4tmiKaKYpojEQigyyK2p3w4uty4++Z/o/VYVuU2fcyDdY4c4oufsMZv0k9HpkQ0DiC+5V2QEBAQRMr+om+FL9BVjqk9HzZM3TzdS6EdHPl0uqhdQLqBdQb9mSNEvHF/DC+M/iP/wAtP0bdn+ls9xfNsyVm7odP77P4YX0u75/LU/WUlBzitNrx7kElxojY4ig2XOcP5Vk2na42eKeWc5Fdfylw55h2LU83j0wuC/lLhzzDsTzePTBgv5S4c8w7E83j0wmGw5sWiZ0TsZ157ZHNrSmi60jrXQt3YuW6a8dfvMJKBnFabXj3IJLjQxrjoGySexYtp2uNninlnKwrb+UuHPMOxanm8emFwX8pcOeYdiebx6YMF/KXDnmHYnm8emEw2DNi0TOjeJ3XnNeW1pTRQH9V0Ld2LtumuI6ko2UhW0v+HF1uXL3vPK3+pCFlVtIZPdJ5lo7BP8+kno9FZsBfcq7ICAgIImV/UTfCl+gqx1Sej5xlbp5updCOjny63VULqBdQLqDeMxXaXt3Y4jzOe3sXyP8AElH4qam3Ynk264vlWd3yJodP78f8ML6PYZ/LU/WUliygCLQXEOoYogCGOcKh0lRUD2jnWPeFi7epo8OnOM9P0IdcQbj9U/sXM4DaflypiDcfqn9icBtPy5DEG4/VP7E4DaflyJWQ2kNkJBAdKSKgtqLjBWh9oK7liiq3ZopqjExE/wCZSWDKAInLiHUMbACGOcKguqNA9q194WLt6mjw6c4z0HTEG4/VP7Fy+A2n5cqYg3H6p/YnAbT8uQxBuP1T+xOA2n5ciVkJpAkJBAMhIqC2outFaFdzZ6KrdmimqMT/AMpKPaxW0v8AhxfzLR3t0t/qQj5UhvQyNG2x452lc7ZJxdpJ6N4sEwfFG8bDmMd0mg/qvvIVnVBAQEETK/qJvhS/QVY6pPR87SN08g6l0Y6OdLrdRC6gXUC6g2jMiakzBvhIzl0OH8y+e/iG1qsRV2bOzz8HoN1fENpXRZUhgklEri28WFvmuIIDaHYG6F9FsGKtniImOUz8Uln8qbHwp6D+xbnhz3j3gPKmycKeg/sTw6u8e8B5U2ThT0H9ieHV3j3gPKmycKeg/sTw6u8e8B5UWPhDq39ieHPePeA8qbHwp6D+xPDnvHvAeVNk4U9B/Ynh1d494DypsnCnoP7E8OrvHvAeVNk4U9B/Ynh1d494DyosfCHVv7E8Oe8e8DHZrUyaV8kZJbdjbW6W1IrXZ4wuTvaY/BTnnGVhMkZoXKtziqJFvmnJWyxN4MOi1biwfIBffWatVuJ/skdFwsqiAgIImV/UTfCl+gqx1Sej56eOodS6MdHNnq60QKIFECiCwyNaMN4fvHMk5AaP/IXLS3hZ8XZ6qf7MlqrFT1ptCARtr80qjE4b7DPYWP8ASaDyL1Tcqp6DD4ph3g5l68avuHimHeDmTxq+4eKYd4OZPGr7h4ph3g5k8avuHimHeDmTxq+4eKYd4OZPGr7h4ph3g5k8avuHimHeDmTxq+4eKYd4OZPGr7h4ph3g5k8avuJMFmawUaKLxVVNXUdyxeRlzVluyTwndZK3ieC11OJzPzBfa7qva7ER2SGxrpKICAgj5QiL4pGDZcx7RxlpCQS+e5GEbIodgjbBGgg+0GoXRpnMOZVGJdaKoUQKIFEGSzuuuB2tviOyOZJjMLE4l6fmnasSANJq6M4Z5BVp5Wlp5V+c722bwNomPhPN0aJzGVzRcx6KIFECiBRAogUQKIFECiBRAogUQQnyYNoim2BUxu92QgfJwYeRd7cm0aa5on4pLb19SogICAg0POrMgSvdLAbjnaXC7eY47t2ooeIrJTcmljrtRU1V2ZNs3YtS7vr348sfDx3ceRVs3YtS7vp48nDx3PIq2bsWpd308eTh47nkVbN2LUu76ePJw8dzyKtm7FqXd9PHk4eO6yyXkfKVnJLDDpa1pBhdQhpNDS/s6aVXO27ZLe141/Bkoo0/FZX8rfh9Q7vrn+SWO8vfMv5W/D6h3fTySx3k5l/K34fUO76eSWO8nMv5W/D6h3fTySx3k5l/K34fUO76eSWO8nMv5W/D6h3fTySx3k5l/K34fUO76eSWO8nMv5W/D6h3fTySx3k5l/K34fUO76eSWO8nMv5W/D6h3fTySx3k5l/K34fUO76eSWO8nMv5W/D6h3fTySx3k5l/K34fUO76eSWO8nN2bYcozgxyvs7WkEH/AMZztB0H/ECyW90WrdWqmeZiW92ONzY2Nc4uLWtBcRQuIFC48a60KzICAgICDigQLoQLoQLoQLoQLoQLo3AgXRuBAujcCBdG4EC6NwIF0bgQLo3AgXRuBAujcCBdG4EC6NwIF0bgQLo3AgXQg5Q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3">
            <a:lum bright="-21000" contrast="58000"/>
          </a:blip>
          <a:srcRect l="18112" t="24580" r="19057" b="22061"/>
          <a:stretch/>
        </p:blipFill>
        <p:spPr>
          <a:xfrm>
            <a:off x="571472" y="2000240"/>
            <a:ext cx="8301520" cy="396366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428728" y="28574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Б</a:t>
            </a:r>
            <a:endParaRPr lang="uk-UA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428728" y="3214686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Д</a:t>
            </a:r>
            <a:endParaRPr lang="uk-UA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428728" y="3571876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Г</a:t>
            </a:r>
            <a:endParaRPr lang="uk-UA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428728" y="385762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В</a:t>
            </a:r>
            <a:endParaRPr lang="uk-UA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428728" y="421481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Е</a:t>
            </a:r>
            <a:endParaRPr lang="uk-UA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1428728" y="450057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А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Робота в зошиті</a:t>
            </a:r>
            <a:endParaRPr lang="ru-RU" dirty="0"/>
          </a:p>
        </p:txBody>
      </p:sp>
      <p:sp>
        <p:nvSpPr>
          <p:cNvPr id="1026" name="AutoShape 2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6868" name="AutoShape 4" descr="data:image/jpeg;base64,/9j/4AAQSkZJRgABAQAAAQABAAD/2wCEAAkGBxATEhMRERQQFhUWFRAUFhYUDxUQFBQXFBIWFxUSFBUYHCggGBolGxcUIzIhJSkrLi4uGB8zODMsNygtLi0BCgoKDg0OGhAQGi4kICQsLSwsLCwsLSwsLiwsNC0sLCwsLCwsLCwsLCwsLCwsLC03LCwsLCwsLCwsLCwsLCwsLP/AABEIAMwAzAMBEQACEQEDEQH/xAAcAAEAAgIDAQAAAAAAAAAAAAAABAUDBgECBwj/xABKEAABAwEDBAwLBQYGAwAAAAABAAIDEQQSEwUGIZMxQVFSU3GBkZKx0dIUFRYiMjNhcnOhsgcjZKLBF0KzwtPhQ2JjgoPwJKPx/8QAGwEBAQADAQEBAAAAAAAAAAAAAAEDBAUCBgf/xAA2EQEAAQMBBgQEBAYCAwAAAAAAAQIDERIEBRQhMVETFVKRQVNx0SIkgaEGIzJhscHh8TM0Qv/aAAwDAQACEQMRAD8A9xQEBAQEBAQEBAQEBBjmna30jSuwNkn2ADSUGHHkPoMp7Xuu/IAnqQMObbkYOKI9ZcUDBl4X/wBbUGN8r27MsB9jm3Dz3j1IMlhtgkvejVpAN199ukbTqDqQSkBAQEBAQEBAQEBB1e8AVJAA2STQDlQYfD4eEi1je1XEpmDw+HhItY3tTEmYPD4eEi1je1MSZh18OYfQJf7nnDldsDnUUxpTsMYPek08zQetBxWfdi6DuuqYHInlHpMafcfU8zgOtBw61F3msBB2y5pFzkOyfkg7wQNbpFSTsuOlx4z+iqI+U8rQwNrI4DcG2UFA/OGebRDhRt3zntLlMwOvi18nrrUD7MUU5qqZhWSPN6ybcrD/AMje1MwZXeT/AAeJt1skdPfb2pmDKV4dDwkesb2pmDJ4dDwkesb2pmDJ4dDwkesb2pmDJ4dDwkesb2pmDJ4dDwkesb2pmDILbDwkenQPvG82ymYEhUEBAQdZHgAuOgAEniGyg8WzgzgltL752NlrSLwYDsAA6AaUqdmq2qaIhq1VzKq8Ik3R0G9i9Yh5zKfkewWq0vuRAHdcWNDWjdJovNU0w9UxMvQslZr2aztDrQ5kj9mrw1jB7o2+VYZqmWammIWFozmsUQo6WMAbQ0AcS8vaC7P3J4/xQeKnamJTMO8OfNgdsSj5dqTy6mVpZctWeT0JGHjNOtSJieip95VFFnFl/AFyMXpTsDc9pWC/fps05qVpE2S5ZnmWd95x00pUDiBXBvbwuVzyGUZII2x0G9iwcXc7mHPik7o6DexOKudzB4pO6Og3sTirncweKTujoN7E4q53MHik7o6DexOKudzB4pO6Og3sTirncweKTujoN7E4q53MHik7o6DexOKudzB4pO6Og3sTirncw4OSjut6DdPsOhWNrudzDeMzLQXWe44kmJzo9Ok0FCz8pC+j2evXbiSF8syiAgiZW9RN8KX6CrHVJ6PEMLY4m9QW21HaONoILwbtReps0rpopPTksYzzXtqzxe1uDYYhGwaLx2eM7ZKwxRM9Waa4jo1+0m0Smsssh4jTqWSKIY5rmWBuTGDaXrEPOXfwFu4g7tsLaOF3TdJHG3zm/MBeLtOqiYWJ5tvZkaJ7WvbovAGo0bIXyfiV26pxLaSrHbbXZvNH3jdq9stXQsbw5YrTDmy2RxJlk0vdpPs9gXO2m7VerzKpWEtfQGEmgMJNAYSaAwk0BhJoDCTQGEmgMJNAYSaAwk0Cbmm+5aJozsPZHIONjix55nRLu7vq/BhPi2tdBRAQRMr+om+FL9BVjqk9HkDItA91vUFtNVzgoAgQMJAwkDCQZIYvOHGkrDac2vOs0f8AlBZ0HFv6L5jaLeLktinos8JYdD0YSaB0fdGyWjjICsWaqukDkCuw1592J7hzgLLGyXZ/+QLDvJdTJ3U4O76Rw0tJpUV3DoPMdK8VWK6esDvhLxoDCTQGEmgMJNAYSaAwk0BhJoGOyeZa4Hb4Sx9Jl7rYFv7DynCfFtq6aiAgiZX9RN8KX6CrHVJ6PJozob7reoLZaztVAqgVQKoFUAFBseasn3crd7NNzON/+ZcPa6f5ss9HRdxhzvRGjfO0DkGyepW1sdVXOeT1MxDM2yN/eLnflbyNH6kreo2S3T8HmakiNob6IA4gAtiIiHnLBaspRR+m9oO5Wp5kmYgxKqmzqiGiNr3n2CgWKq/RHxetLActWibzMINadsguI9oqdB5Fr3NqpxMRCxC1auW9OUBAQEBAQRLY66+B+5NF+Y3f5ls7NOK0lty6aiAgiZX9RN8KX6CrHVJ6PH2SaB7reoLaa7nERDERTEQMREMRFZbMx0jgxgJcdgBSZwRGW8ZHyO2EEuN5znB5GywG41ugbeho2Vh8KJq1THN7zjlC1vLImVdlLLMUOgm87aaNJ5VjruU0RmXqKZlSyWy1z/6bPZs860Lu2+l7imHez5FjGl5Lj7TVaVd+qrrL0sYoI27DRzLHqkZQ4KZHOImQxEyGImQxEyGImQxEyGImRCyvJSO9vXxO6MjT+izWJ/Gkt2XXUQEETK/qJvhS/QVY6pPR4kJtjib1BbTXWtgyHapdIYWt3z/MHJXSeRedUfBdK6gzOP78w4mtJ+ZTMmISRmfDtyy9FoT8R+FjkzOZ+7M7/cwfoUzUfhQLTmlaB6Do3+ytw/PR801T8YMR3X+beSsCOrx9670v8o2mhTrzJnHJb3lUUGVctOJMUGk7DnbQ4lp7TtVNvlHVlpo7otjsTW+c7znHZJ0rjXL9Vc5l7TxKsWpXOMmoMZNQYyagxk1BjJqDGTUGMmoMZNQYyagxk1CDluX7iX3HnmFVks1fiSej0Rd1RAQV2VbS0sfE3S5zXNJ2mXm0847unY2V6piZnk81TERza1krIFngoWtvv0ee/SdG9GwFn056sGrstS5esJkLkHXFG6OcKDkOVHNUTJVDLX8vZVN7weI+dQF53oK0Nt2rwqcR1ZqKfih2VgYKDlO6vnqrk1TmWVnxl51BjJqDGTUGMmoMZNQYyagxk1BjJqDGTUGMmoMZNQYyahDyvJWCYf6cg52lZbM/jhJ6PUgvolEFVbMoV0RnRtuGyfYz2e3mXuijU8V1xSqrRa44xV7mtGnRXn0bJWflTDBzqanlT7Q7LHVsVZHezSOfY+amqZ6Q9aI+LWrbn/bH6GBjBzn5U6ymmqeq/hhTzZbtj/SnfyUH6K+HBqRzbJ+Gl6SeHBrlliyram6WzycpB6wnhwalxk/Pu2RkYl2RvMfno6lNMx0TlLa4M/7K6JzibrwD5h0Emmig2+SqZnpg0xlS5Alc4yyv9J7mk6tpp8189vWrFyIZaVziLlZezETIYiZDETIYiZDETIYiZDETIYiZDETIYiZDETIYiZHSbzhc3zo2dN7W/qtnZOd2ISXqwX0iqbLWUGirC4NApf00LqioaNum7zL3RTnnLxXVMcoUTJp5jSBt1uxeI6htL1Vc+EPNNv4ylzZssbDM+QlzsOQ6TX9wrHnMsmMQ8ElcATT2dS3YhrOuKgYqBioGKgYqDmOhcOMJgbzkTRHXdc88lbo+QXyO9K835Z6OiwxFzcvRiJkMRMhiJkMRMhiJkMRMhiJkMRMhiJkMRMhiJkMRMiXkpl+eBm7Kw9Cr/wBF0d206ruSXqi+hVWW/Iscrw940hBPggawUaAEGDK/qJvhS/QVY6pPR8tWh/nH/u0t6Gsx30C+gX0C+gX0EnJ5q8eyp5hVea500zJDfbG26xrdwActNPzXwe03Nd2ZbMdGe8sGQvJkLyZC8mQvJkLyZC8mQvJkLyZC8mQvJkLyZC8mRsOY8F+1A7UcbnHjkN1vybIu7umjlNR8Xoy7KiAgiZX9RN8KX6CrHVJ6PlO0u84rehqsd5ULyBeQLyBeQXWbcF51TsVHM3zj1Acq5+8b3h2Jl7ojMt0avhpqzOWdzVTIVTIVTIVTIVTIVTIVTIVTIVTIVTIVTIVTI5CDfvs+stI5JT+++g91nmj53udfX7Fb8OzEENtW2ogIImV/UTfCl+gqx1Sej5StXpFb0NViVBAQEBBuubdlusrxDl9J38o5F8xv3aOcW4ZrcPRsyMjWedkrpmXy17WirnCgug7AKm69ntVWNVVMTMzPVlbMc1LBwLem/vLo8NZ9Ee0DjyVyfwLdY/vJw1n0R7QHkrk/gW6x/eThrPoj2gPJXJ/At1j+8nDWfRHtA58k7BwLem/vJw1n0R7QBzUsHAt6b+8nDWfRHtA48lcn8C3WP7ycNZ9Ee0B5K5P4Fusf3k4az6I9oDyVyfwLdY/vJw1n0R7QOfJOwcC3pv7ycNZ9Ee0DR87bBFDaTHE2624x1LxdpJNaVJ3AuFvezRbqpmiMZ7CnouOjkV0loqdho3XHQ0c5C2Nlt+JdiB67kWxiGGOIfutaOOg0nlX2cRiMKnKggIImV/UTfCl+gqx1Sej5StQ84rfhqMVECiBRAogkWGK88Da2TxDSpVOIysPQ8nwXWNHs08Z0nrX5/t9/xb0y2aYxDf8A7OPVz/Eb9AXe3V/60fWVUf2iNkdaw1skjQIYzRryBUueCacgWPee112Jp0z1yNa8Fm4aXWOXL81vd1PBZuGl1jk81vdw8Fm4aXWOTzW93Ho/2cuf4K4Pc5xErxVziTSjTTTxr6DYrs3bFNdXWc/5Rr/2iCR1qa1skjQImmjXkCpcdPyWpvPa67GnTPXI1jwWbhpdY5crzW93U8Fm4aXWOTzW93DwWbhpdY5PNb3cei/ZuX+DPD3OcRK4AucXGlAaaV9BsV2btmmurrKKTPof+Z/xR9blyd99aP1FDdXCyLTNyx4lpibtAmQ8TKU/M5q7W57Wa5rn4D1MBfSK5QEBBEyv6ib4Uv0FWOqT0fKtpHnFb8NNjuqhdQLqBdQW+blmvSD2lo5Nl3yB51pbwu+HYql7ojMvQGR6F+eVVZnLZbd9n+hk/wARv0BfVbpn8tH1klizryLaJbQJYo77cJjdEkbSC1zyah7hvgvO8diubTNOiY5Z6/8ARCp8nLbwDtbB/UXN8lv96fefsHk5beAdrYP6ieS3+9PvP2DyctnAO1sH9RPJb/en3n7DbM0LBLBC5srbrnSOdS81xAIaBUtJG0dtd3ZLU2bNNurrHb6pKqzryLaJZxLEy+3Da3Q9jSCCdkPcN3aWrvHYrm06dExyz1/6WFR5OW3gHa2D+ouZ5Lf70+8/YPJy28A7Wwf1E8lv96fefsHk5beAdrYP6ieS3+9PvP2G1ZoZPlghc2Vt1zpHOpea4gUA0lpI2t1d3Y7VVmzFurrHZJa5nmK2s/Cj63Lkb7nnR+qwpri4I2zMGyefNKdq5GP9oLnfNw6IX126rWiznuQ3VdNRAQEETK/qJvhS/QVY6pPR8t2hvnH/ALtLoQ0mK6gXUC6gXUG05n2ergfY89Tf1K4O/rmmzFPdmtNzw18U2Gy5jaGz/Eb9AX1W6p/LR9ZSUrLmddnssgikEhcWh3msqKEkDTyFb9d2ij+qcJhX/tBsm8n1f91j4qz6oMH7QbJvJ9X/AHTirPqgwftBsm8n1f8AdOKs+qDC+yLliO0x4sd6lS03m0IIWWmuKozE5gQsuZ1QWV4jkEhcRe81tRTjUru0Uf1Tgwrv2g2TeT6v+6x8VZ9UGD9oNk3k+r/unFWfVBg/aDZN5Pq/7pxVn1QYXuRMsxWqPEivAAlpDm0NQstNcVRmJzA1bOsVtZ+FH1uXC331o/VYVrY9K4dMZmIVvGZMNLK12/L38jnG78qL7vZ6dNqmP7JC/WZRAQEETK/qJvhS/QVY6pPR8wzt848nUuhDRljuKoXEC4gXEG7ZmQbJ/wAjPm55/QL5P+I6+dNLas9G1Ya+VZl3mdox/iM/hhfVbrn8tH1lJV+c0IdazUA/cxfXItPfNUxox/f/AEQr/A2b0cy4murup4GzejmTXV3DwNm9HMmuruNjzNaGxSgcM76GL6vd8/lqP1/zKSrc5oQ61aQD91H9Tlob5qmNGP7kK7wNm9HMuHrq7qeBs3o5k11dw8DZvRzJrq7jYszGhscoHCn6Wr6rd8/lqP1/ykq/OJtbU74cfW5c/fU/0fqQrp/NY929a53MCVydnjNymB6HkSz4dnhj3scbeZgC+8iMQsJyoICAgiZX9RN8KX6CrHVJ6PmeZunm6l0I6NCXS6qhdQLqBdQb5mWzRJ/xD8lf1Xxv8Rz/ADafo27PRs1xfNMyyzW0Gf32fwwvqN2z+Wp+spKfbclRSvxHF4ddDatcBUAkioIO6Vs3bVq7jxKc4+v+kyweIYd9N029xYeC2X5f7z91yeIYd9N029xOC2X5f7z9zJ4hh303Tb3E4LZfl/vP3MptgsbIWlrK0Li4lxqSSAKnkAWzTFNFMU0RiIRhtuSopXX3Xw6gbVrgKgGorUHdK8XbVq7jxKc4+v8AoyweIYd9N029xYeC2X5f7z91yeIYd9N029xOC2X5f7z9zJ4hh303Tb3E4LZfl/vP3MptgsbIWlrL2klxLjUkn/4tmiKaKYpojEQigyyK2p3w4uty4++Z/o/VYVuU2fcyDdY4c4oufsMZv0k9HpkQ0DiC+5V2QEBAQRMr+om+FL9BVjqk9HzZM3TzdS6EdHPl0uqhdQLqBdQb9mSNEvHF/DC+M/iP/wAtP0bdn+ls9xfNsyVm7odP77P4YX0u75/LU/WUlBzitNrx7kElxojY4ig2XOcP5Vk2na42eKeWc5Fdfylw55h2LU83j0wuC/lLhzzDsTzePTBgv5S4c8w7E83j0wmGw5sWiZ0TsZ157ZHNrSmi60jrXQt3YuW6a8dfvMJKBnFabXj3IJLjQxrjoGySexYtp2uNninlnKwrb+UuHPMOxanm8emFwX8pcOeYdiebx6YMF/KXDnmHYnm8emEw2DNi0TOjeJ3XnNeW1pTRQH9V0Ld2LtumuI6ko2UhW0v+HF1uXL3vPK3+pCFlVtIZPdJ5lo7BP8+kno9FZsBfcq7ICAgIImV/UTfCl+gqx1Sej5xlbp5updCOjny63VULqBdQLqDeMxXaXt3Y4jzOe3sXyP8AElH4qam3Ynk264vlWd3yJodP78f8ML6PYZ/LU/WUliygCLQXEOoYogCGOcKh0lRUD2jnWPeFi7epo8OnOM9P0IdcQbj9U/sXM4DaflypiDcfqn9icBtPy5DEG4/VP7E4DaflyJWQ2kNkJBAdKSKgtqLjBWh9oK7liiq3ZopqjExE/wCZSWDKAInLiHUMbACGOcKguqNA9q194WLt6mjw6c4z0HTEG4/VP7Fy+A2n5cqYg3H6p/YnAbT8uQxBuP1T+xOA2n5ciVkJpAkJBAMhIqC2outFaFdzZ6KrdmimqMT/AMpKPaxW0v8AhxfzLR3t0t/qQj5UhvQyNG2x452lc7ZJxdpJ6N4sEwfFG8bDmMd0mg/qvvIVnVBAQEETK/qJvhS/QVY6pPR87SN08g6l0Y6OdLrdRC6gXUC6g2jMiakzBvhIzl0OH8y+e/iG1qsRV2bOzz8HoN1fENpXRZUhgklEri28WFvmuIIDaHYG6F9FsGKtniImOUz8Uln8qbHwp6D+xbnhz3j3gPKmycKeg/sTw6u8e8B5U2ThT0H9ieHV3j3gPKmycKeg/sTw6u8e8B5UWPhDq39ieHPePeA8qbHwp6D+xPDnvHvAeVNk4U9B/Ynh1d494DypsnCnoP7E8OrvHvAeVNk4U9B/Ynh1d494DyosfCHVv7E8Oe8e8DHZrUyaV8kZJbdjbW6W1IrXZ4wuTvaY/BTnnGVhMkZoXKtziqJFvmnJWyxN4MOi1biwfIBffWatVuJ/skdFwsqiAgIImV/UTfCl+gqx1Sej56eOodS6MdHNnq60QKIFECiCwyNaMN4fvHMk5AaP/IXLS3hZ8XZ6qf7MlqrFT1ptCARtr80qjE4b7DPYWP8ASaDyL1Tcqp6DD4ph3g5l68avuHimHeDmTxq+4eKYd4OZPGr7h4ph3g5k8avuHimHeDmTxq+4eKYd4OZPGr7h4ph3g5k8avuHimHeDmTxq+4eKYd4OZPGr7h4ph3g5k8avuJMFmawUaKLxVVNXUdyxeRlzVluyTwndZK3ieC11OJzPzBfa7qva7ER2SGxrpKICAgj5QiL4pGDZcx7RxlpCQS+e5GEbIodgjbBGgg+0GoXRpnMOZVGJdaKoUQKIFEGSzuuuB2tviOyOZJjMLE4l6fmnasSANJq6M4Z5BVp5Wlp5V+c722bwNomPhPN0aJzGVzRcx6KIFECiBRAogUQKIFECiBRAogUQQnyYNoim2BUxu92QgfJwYeRd7cm0aa5on4pLb19SogICAg0POrMgSvdLAbjnaXC7eY47t2ooeIrJTcmljrtRU1V2ZNs3YtS7vr348sfDx3ceRVs3YtS7vp48nDx3PIq2bsWpd308eTh47nkVbN2LUu76ePJw8dzyKtm7FqXd9PHk4eO6yyXkfKVnJLDDpa1pBhdQhpNDS/s6aVXO27ZLe141/Bkoo0/FZX8rfh9Q7vrn+SWO8vfMv5W/D6h3fTySx3k5l/K34fUO76eSWO8nMv5W/D6h3fTySx3k5l/K34fUO76eSWO8nMv5W/D6h3fTySx3k5l/K34fUO76eSWO8nMv5W/D6h3fTySx3k5l/K34fUO76eSWO8nMv5W/D6h3fTySx3k5l/K34fUO76eSWO8nMv5W/D6h3fTySx3k5l/K34fUO76eSWO8nN2bYcozgxyvs7WkEH/AMZztB0H/ECyW90WrdWqmeZiW92ONzY2Nc4uLWtBcRQuIFC48a60KzICAgICDigQLoQLoQLoQLoQLoQLo3AgXRuBAujcCBdG4EC6NwIF0bgQLo3AgXRuBAujcCBdG4EC6NwIF0bgQLo3AgXQg5Q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lum bright="-29000" contrast="61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l="20735" t="12453" r="18322" b="54337"/>
          <a:stretch/>
        </p:blipFill>
        <p:spPr>
          <a:xfrm>
            <a:off x="234740" y="2428868"/>
            <a:ext cx="8554420" cy="262080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29124" y="3143248"/>
            <a:ext cx="2080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Сотні та десятки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9124" y="3500438"/>
            <a:ext cx="180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Довжина дати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29124" y="3786190"/>
            <a:ext cx="3792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Числовий та грошовий формат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29124" y="4071942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Різні дроби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29124" y="4357694"/>
            <a:ext cx="1770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Різні відсотки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29124" y="4643446"/>
            <a:ext cx="1859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Вирівнювання</a:t>
            </a:r>
            <a:endParaRPr lang="uk-UA" b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Робота в зошиті</a:t>
            </a:r>
            <a:endParaRPr lang="ru-RU" dirty="0"/>
          </a:p>
        </p:txBody>
      </p:sp>
      <p:sp>
        <p:nvSpPr>
          <p:cNvPr id="1026" name="AutoShape 2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6868" name="AutoShape 4" descr="data:image/jpeg;base64,/9j/4AAQSkZJRgABAQAAAQABAAD/2wCEAAkGBxATEhMRERQQFhUWFRAUFhYUDxUQFBQXFBIWFxUSFBUYHCggGBolGxcUIzIhJSkrLi4uGB8zODMsNygtLi0BCgoKDg0OGhAQGi4kICQsLSwsLCwsLSwsLiwsNC0sLCwsLCwsLCwsLCwsLCwsLC03LCwsLCwsLCwsLCwsLCwsLP/AABEIAMwAzAMBEQACEQEDEQH/xAAcAAEAAgIDAQAAAAAAAAAAAAAABAUDBgECBwj/xABKEAABAwEDBAwLBQYGAwAAAAABAAIDEQQSEwUGIZMxQVFSU3GBkZKx0dIUFRYiMjNhcnOhsgcjZKLBF0KzwtPhQ2JjgoPwJKPx/8QAGwEBAQADAQEBAAAAAAAAAAAAAAEDBAUCBgf/xAA2EQEAAQMBBgQEBAYCAwAAAAAAAQIDERIEBRQhMVETFVKRQVNx0SIkgaEGIzJhscHh8TM0Qv/aAAwDAQACEQMRAD8A9xQEBAQEBAQEBAQEBBjmna30jSuwNkn2ADSUGHHkPoMp7Xuu/IAnqQMObbkYOKI9ZcUDBl4X/wBbUGN8r27MsB9jm3Dz3j1IMlhtgkvejVpAN199ukbTqDqQSkBAQEBAQEBAQEBB1e8AVJAA2STQDlQYfD4eEi1je1XEpmDw+HhItY3tTEmYPD4eEi1je1MSZh18OYfQJf7nnDldsDnUUxpTsMYPek08zQetBxWfdi6DuuqYHInlHpMafcfU8zgOtBw61F3msBB2y5pFzkOyfkg7wQNbpFSTsuOlx4z+iqI+U8rQwNrI4DcG2UFA/OGebRDhRt3zntLlMwOvi18nrrUD7MUU5qqZhWSPN6ybcrD/AMje1MwZXeT/AAeJt1skdPfb2pmDKV4dDwkesb2pmDJ4dDwkesb2pmDJ4dDwkesb2pmDJ4dDwkesb2pmDJ4dDwkesb2pmDILbDwkenQPvG82ymYEhUEBAQdZHgAuOgAEniGyg8WzgzgltL752NlrSLwYDsAA6AaUqdmq2qaIhq1VzKq8Ik3R0G9i9Yh5zKfkewWq0vuRAHdcWNDWjdJovNU0w9UxMvQslZr2aztDrQ5kj9mrw1jB7o2+VYZqmWammIWFozmsUQo6WMAbQ0AcS8vaC7P3J4/xQeKnamJTMO8OfNgdsSj5dqTy6mVpZctWeT0JGHjNOtSJieip95VFFnFl/AFyMXpTsDc9pWC/fps05qVpE2S5ZnmWd95x00pUDiBXBvbwuVzyGUZII2x0G9iwcXc7mHPik7o6DexOKudzB4pO6Og3sTirncweKTujoN7E4q53MHik7o6DexOKudzB4pO6Og3sTirncweKTujoN7E4q53MHik7o6DexOKudzB4pO6Og3sTirncw4OSjut6DdPsOhWNrudzDeMzLQXWe44kmJzo9Ok0FCz8pC+j2evXbiSF8syiAgiZW9RN8KX6CrHVJ6PEMLY4m9QW21HaONoILwbtReps0rpopPTksYzzXtqzxe1uDYYhGwaLx2eM7ZKwxRM9Waa4jo1+0m0Smsssh4jTqWSKIY5rmWBuTGDaXrEPOXfwFu4g7tsLaOF3TdJHG3zm/MBeLtOqiYWJ5tvZkaJ7WvbovAGo0bIXyfiV26pxLaSrHbbXZvNH3jdq9stXQsbw5YrTDmy2RxJlk0vdpPs9gXO2m7VerzKpWEtfQGEmgMJNAYSaAwk0BhJoDCTQGEmgMJNAYSaAwk0Cbmm+5aJozsPZHIONjix55nRLu7vq/BhPi2tdBRAQRMr+om+FL9BVjqk9HkDItA91vUFtNVzgoAgQMJAwkDCQZIYvOHGkrDac2vOs0f8AlBZ0HFv6L5jaLeLktinos8JYdD0YSaB0fdGyWjjICsWaqukDkCuw1592J7hzgLLGyXZ/+QLDvJdTJ3U4O76Rw0tJpUV3DoPMdK8VWK6esDvhLxoDCTQGEmgMJNAYSaAwk0BhJoGOyeZa4Hb4Sx9Jl7rYFv7DynCfFtq6aiAgiZX9RN8KX6CrHVJ6PJozob7reoLZaztVAqgVQKoFUAFBseasn3crd7NNzON/+ZcPa6f5ss9HRdxhzvRGjfO0DkGyepW1sdVXOeT1MxDM2yN/eLnflbyNH6kreo2S3T8HmakiNob6IA4gAtiIiHnLBaspRR+m9oO5Wp5kmYgxKqmzqiGiNr3n2CgWKq/RHxetLActWibzMINadsguI9oqdB5Fr3NqpxMRCxC1auW9OUBAQEBAQRLY66+B+5NF+Y3f5ls7NOK0lty6aiAgiZX9RN8KX6CrHVJ6PH2SaB7reoLaa7nERDERTEQMREMRFZbMx0jgxgJcdgBSZwRGW8ZHyO2EEuN5znB5GywG41ugbeho2Vh8KJq1THN7zjlC1vLImVdlLLMUOgm87aaNJ5VjruU0RmXqKZlSyWy1z/6bPZs860Lu2+l7imHez5FjGl5Lj7TVaVd+qrrL0sYoI27DRzLHqkZQ4KZHOImQxEyGImQxEyGImQxEyGImRCyvJSO9vXxO6MjT+izWJ/Gkt2XXUQEETK/qJvhS/QVY6pPR4kJtjib1BbTXWtgyHapdIYWt3z/MHJXSeRedUfBdK6gzOP78w4mtJ+ZTMmISRmfDtyy9FoT8R+FjkzOZ+7M7/cwfoUzUfhQLTmlaB6Do3+ytw/PR801T8YMR3X+beSsCOrx9670v8o2mhTrzJnHJb3lUUGVctOJMUGk7DnbQ4lp7TtVNvlHVlpo7otjsTW+c7znHZJ0rjXL9Vc5l7TxKsWpXOMmoMZNQYyagxk1BjJqDGTUGMmoMZNQYyagxk1CDluX7iX3HnmFVks1fiSej0Rd1RAQV2VbS0sfE3S5zXNJ2mXm0847unY2V6piZnk81TERza1krIFngoWtvv0ee/SdG9GwFn056sGrstS5esJkLkHXFG6OcKDkOVHNUTJVDLX8vZVN7weI+dQF53oK0Nt2rwqcR1ZqKfih2VgYKDlO6vnqrk1TmWVnxl51BjJqDGTUGMmoMZNQYyagxk1BjJqDGTUGMmoMZNQYyahDyvJWCYf6cg52lZbM/jhJ6PUgvolEFVbMoV0RnRtuGyfYz2e3mXuijU8V1xSqrRa44xV7mtGnRXn0bJWflTDBzqanlT7Q7LHVsVZHezSOfY+amqZ6Q9aI+LWrbn/bH6GBjBzn5U6ymmqeq/hhTzZbtj/SnfyUH6K+HBqRzbJ+Gl6SeHBrlliyram6WzycpB6wnhwalxk/Pu2RkYl2RvMfno6lNMx0TlLa4M/7K6JzibrwD5h0Emmig2+SqZnpg0xlS5Alc4yyv9J7mk6tpp8189vWrFyIZaVziLlZezETIYiZDETIYiZDETIYiZDETIYiZDETIYiZDETIYiZHSbzhc3zo2dN7W/qtnZOd2ISXqwX0iqbLWUGirC4NApf00LqioaNum7zL3RTnnLxXVMcoUTJp5jSBt1uxeI6htL1Vc+EPNNv4ylzZssbDM+QlzsOQ6TX9wrHnMsmMQ8ElcATT2dS3YhrOuKgYqBioGKgYqDmOhcOMJgbzkTRHXdc88lbo+QXyO9K835Z6OiwxFzcvRiJkMRMhiJkMRMhiJkMRMhiJkMRMhiJkMRMhiJkMRMiXkpl+eBm7Kw9Cr/wBF0d206ruSXqi+hVWW/Iscrw940hBPggawUaAEGDK/qJvhS/QVY6pPR8tWh/nH/u0t6Gsx30C+gX0C+gX0EnJ5q8eyp5hVea500zJDfbG26xrdwActNPzXwe03Nd2ZbMdGe8sGQvJkLyZC8mQvJkLyZC8mQvJkLyZC8mQvJkLyZC8mRsOY8F+1A7UcbnHjkN1vybIu7umjlNR8Xoy7KiAgiZX9RN8KX6CrHVJ6PlO0u84rehqsd5ULyBeQLyBeQXWbcF51TsVHM3zj1Acq5+8b3h2Jl7ojMt0avhpqzOWdzVTIVTIVTIVTIVTIVTIVTIVTIVTIVTIVTIVTI5CDfvs+stI5JT+++g91nmj53udfX7Fb8OzEENtW2ogIImV/UTfCl+gqx1Sej5StXpFb0NViVBAQEBBuubdlusrxDl9J38o5F8xv3aOcW4ZrcPRsyMjWedkrpmXy17WirnCgug7AKm69ntVWNVVMTMzPVlbMc1LBwLem/vLo8NZ9Ee0DjyVyfwLdY/vJw1n0R7QHkrk/gW6x/eThrPoj2gPJXJ/At1j+8nDWfRHtA58k7BwLem/vJw1n0R7QBzUsHAt6b+8nDWfRHtA48lcn8C3WP7ycNZ9Ee0B5K5P4Fusf3k4az6I9oDyVyfwLdY/vJw1n0R7QOfJOwcC3pv7ycNZ9Ee0DR87bBFDaTHE2624x1LxdpJNaVJ3AuFvezRbqpmiMZ7CnouOjkV0loqdho3XHQ0c5C2Nlt+JdiB67kWxiGGOIfutaOOg0nlX2cRiMKnKggIImV/UTfCl+gqx1Sej5StQ84rfhqMVECiBRAogkWGK88Da2TxDSpVOIysPQ8nwXWNHs08Z0nrX5/t9/xb0y2aYxDf8A7OPVz/Eb9AXe3V/60fWVUf2iNkdaw1skjQIYzRryBUueCacgWPee112Jp0z1yNa8Fm4aXWOXL81vd1PBZuGl1jk81vdw8Fm4aXWOTzW93Ho/2cuf4K4Pc5xErxVziTSjTTTxr6DYrs3bFNdXWc/5Rr/2iCR1qa1skjQImmjXkCpcdPyWpvPa67GnTPXI1jwWbhpdY5crzW93U8Fm4aXWOTzW93DwWbhpdY5PNb3cei/ZuX+DPD3OcRK4AucXGlAaaV9BsV2btmmurrKKTPof+Z/xR9blyd99aP1FDdXCyLTNyx4lpibtAmQ8TKU/M5q7W57Wa5rn4D1MBfSK5QEBBEyv6ib4Uv0FWOqT0fKtpHnFb8NNjuqhdQLqBdQW+blmvSD2lo5Nl3yB51pbwu+HYql7ojMvQGR6F+eVVZnLZbd9n+hk/wARv0BfVbpn8tH1klizryLaJbQJYo77cJjdEkbSC1zyah7hvgvO8diubTNOiY5Z6/8ARCp8nLbwDtbB/UXN8lv96fefsHk5beAdrYP6ieS3+9PvP2DyctnAO1sH9RPJb/en3n7DbM0LBLBC5srbrnSOdS81xAIaBUtJG0dtd3ZLU2bNNurrHb6pKqzryLaJZxLEy+3Da3Q9jSCCdkPcN3aWrvHYrm06dExyz1/6WFR5OW3gHa2D+ouZ5Lf70+8/YPJy28A7Wwf1E8lv96fefsHk5beAdrYP6ieS3+9PvP2G1ZoZPlghc2Vt1zpHOpea4gUA0lpI2t1d3Y7VVmzFurrHZJa5nmK2s/Cj63Lkb7nnR+qwpri4I2zMGyefNKdq5GP9oLnfNw6IX126rWiznuQ3VdNRAQEETK/qJvhS/QVY6pPR8t2hvnH/ALtLoQ0mK6gXUC6gXUG05n2ergfY89Tf1K4O/rmmzFPdmtNzw18U2Gy5jaGz/Eb9AX1W6p/LR9ZSUrLmddnssgikEhcWh3msqKEkDTyFb9d2ij+qcJhX/tBsm8n1f91j4qz6oMH7QbJvJ9X/AHTirPqgwftBsm8n1f8AdOKs+qDC+yLliO0x4sd6lS03m0IIWWmuKozE5gQsuZ1QWV4jkEhcRe81tRTjUru0Uf1Tgwrv2g2TeT6v+6x8VZ9UGD9oNk3k+r/unFWfVBg/aDZN5Pq/7pxVn1QYXuRMsxWqPEivAAlpDm0NQstNcVRmJzA1bOsVtZ+FH1uXC331o/VYVrY9K4dMZmIVvGZMNLK12/L38jnG78qL7vZ6dNqmP7JC/WZRAQEETK/qJvhS/QVY6pPR8wzt848nUuhDRljuKoXEC4gXEG7ZmQbJ/wAjPm55/QL5P+I6+dNLas9G1Ya+VZl3mdox/iM/hhfVbrn8tH1lJV+c0IdazUA/cxfXItPfNUxox/f/AEQr/A2b0cy4murup4GzejmTXV3DwNm9HMmuruNjzNaGxSgcM76GL6vd8/lqP1/zKSrc5oQ61aQD91H9Tlob5qmNGP7kK7wNm9HMuHrq7qeBs3o5k11dw8DZvRzJrq7jYszGhscoHCn6Wr6rd8/lqP1/ykq/OJtbU74cfW5c/fU/0fqQrp/NY929a53MCVydnjNymB6HkSz4dnhj3scbeZgC+8iMQsJyoICAgiZX9RN8KX6CrHVJ6PmeZunm6l0I6NCXS6qhdQLqBdQb5mWzRJ/xD8lf1Xxv8Rz/ADafo27PRs1xfNMyyzW0Gf32fwwvqN2z+Wp+spKfbclRSvxHF4ddDatcBUAkioIO6Vs3bVq7jxKc4+v+kyweIYd9N029xYeC2X5f7z91yeIYd9N029xOC2X5f7z9zJ4hh303Tb3E4LZfl/vP3MptgsbIWlrK0Li4lxqSSAKnkAWzTFNFMU0RiIRhtuSopXX3Xw6gbVrgKgGorUHdK8XbVq7jxKc4+v8AoyweIYd9N029xYeC2X5f7z91yeIYd9N029xOC2X5f7z9zJ4hh303Tb3E4LZfl/vP3MptgsbIWlrL2klxLjUkn/4tmiKaKYpojEQigyyK2p3w4uty4++Z/o/VYVuU2fcyDdY4c4oufsMZv0k9HpkQ0DiC+5V2QEBAQRMr+om+FL9BVjqk9HzZM3TzdS6EdHPl0uqhdQLqBdQb9mSNEvHF/DC+M/iP/wAtP0bdn+ls9xfNsyVm7odP77P4YX0u75/LU/WUlBzitNrx7kElxojY4ig2XOcP5Vk2na42eKeWc5Fdfylw55h2LU83j0wuC/lLhzzDsTzePTBgv5S4c8w7E83j0wmGw5sWiZ0TsZ157ZHNrSmi60jrXQt3YuW6a8dfvMJKBnFabXj3IJLjQxrjoGySexYtp2uNninlnKwrb+UuHPMOxanm8emFwX8pcOeYdiebx6YMF/KXDnmHYnm8emEw2DNi0TOjeJ3XnNeW1pTRQH9V0Ld2LtumuI6ko2UhW0v+HF1uXL3vPK3+pCFlVtIZPdJ5lo7BP8+kno9FZsBfcq7ICAgIImV/UTfCl+gqx1Sej5xlbp5updCOjny63VULqBdQLqDeMxXaXt3Y4jzOe3sXyP8AElH4qam3Ynk264vlWd3yJodP78f8ML6PYZ/LU/WUliygCLQXEOoYogCGOcKh0lRUD2jnWPeFi7epo8OnOM9P0IdcQbj9U/sXM4DaflypiDcfqn9icBtPy5DEG4/VP7E4DaflyJWQ2kNkJBAdKSKgtqLjBWh9oK7liiq3ZopqjExE/wCZSWDKAInLiHUMbACGOcKguqNA9q194WLt6mjw6c4z0HTEG4/VP7Fy+A2n5cqYg3H6p/YnAbT8uQxBuP1T+xOA2n5ciVkJpAkJBAMhIqC2outFaFdzZ6KrdmimqMT/AMpKPaxW0v8AhxfzLR3t0t/qQj5UhvQyNG2x452lc7ZJxdpJ6N4sEwfFG8bDmMd0mg/qvvIVnVBAQEETK/qJvhS/QVY6pPR87SN08g6l0Y6OdLrdRC6gXUC6g2jMiakzBvhIzl0OH8y+e/iG1qsRV2bOzz8HoN1fENpXRZUhgklEri28WFvmuIIDaHYG6F9FsGKtniImOUz8Uln8qbHwp6D+xbnhz3j3gPKmycKeg/sTw6u8e8B5U2ThT0H9ieHV3j3gPKmycKeg/sTw6u8e8B5UWPhDq39ieHPePeA8qbHwp6D+xPDnvHvAeVNk4U9B/Ynh1d494DypsnCnoP7E8OrvHvAeVNk4U9B/Ynh1d494DyosfCHVv7E8Oe8e8DHZrUyaV8kZJbdjbW6W1IrXZ4wuTvaY/BTnnGVhMkZoXKtziqJFvmnJWyxN4MOi1biwfIBffWatVuJ/skdFwsqiAgIImV/UTfCl+gqx1Sej56eOodS6MdHNnq60QKIFECiCwyNaMN4fvHMk5AaP/IXLS3hZ8XZ6qf7MlqrFT1ptCARtr80qjE4b7DPYWP8ASaDyL1Tcqp6DD4ph3g5l68avuHimHeDmTxq+4eKYd4OZPGr7h4ph3g5k8avuHimHeDmTxq+4eKYd4OZPGr7h4ph3g5k8avuHimHeDmTxq+4eKYd4OZPGr7h4ph3g5k8avuJMFmawUaKLxVVNXUdyxeRlzVluyTwndZK3ieC11OJzPzBfa7qva7ER2SGxrpKICAgj5QiL4pGDZcx7RxlpCQS+e5GEbIodgjbBGgg+0GoXRpnMOZVGJdaKoUQKIFEGSzuuuB2tviOyOZJjMLE4l6fmnasSANJq6M4Z5BVp5Wlp5V+c722bwNomPhPN0aJzGVzRcx6KIFECiBRAogUQKIFECiBRAogUQQnyYNoim2BUxu92QgfJwYeRd7cm0aa5on4pLb19SogICAg0POrMgSvdLAbjnaXC7eY47t2ooeIrJTcmljrtRU1V2ZNs3YtS7vr348sfDx3ceRVs3YtS7vp48nDx3PIq2bsWpd308eTh47nkVbN2LUu76ePJw8dzyKtm7FqXd9PHk4eO6yyXkfKVnJLDDpa1pBhdQhpNDS/s6aVXO27ZLe141/Bkoo0/FZX8rfh9Q7vrn+SWO8vfMv5W/D6h3fTySx3k5l/K34fUO76eSWO8nMv5W/D6h3fTySx3k5l/K34fUO76eSWO8nMv5W/D6h3fTySx3k5l/K34fUO76eSWO8nMv5W/D6h3fTySx3k5l/K34fUO76eSWO8nMv5W/D6h3fTySx3k5l/K34fUO76eSWO8nMv5W/D6h3fTySx3k5l/K34fUO76eSWO8nN2bYcozgxyvs7WkEH/AMZztB0H/ECyW90WrdWqmeZiW92ONzY2Nc4uLWtBcRQuIFC48a60KzICAgICDigQLoQLoQLoQLoQLoQLo3AgXRuBAujcCBdG4EC6NwIF0bgQLo3AgXRuBAujcCBdG4EC6NwIF0bgQLo3AgXQg5Q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lum bright="-23000" contrast="5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19791" t="15999" r="18532" b="17770"/>
          <a:stretch/>
        </p:blipFill>
        <p:spPr>
          <a:xfrm>
            <a:off x="599970" y="1428736"/>
            <a:ext cx="8126067" cy="490604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785918" y="4500570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Об’єднання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85918" y="4786322"/>
            <a:ext cx="3027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Курсив та вирівнювання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5918" y="5072074"/>
            <a:ext cx="3367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Курсив та орієнтація тексту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85918" y="5357826"/>
            <a:ext cx="3027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Курсив та вирівнювання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85918" y="5643578"/>
            <a:ext cx="2315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Текстовий формат</a:t>
            </a:r>
            <a:endParaRPr lang="uk-UA" b="1" dirty="0">
              <a:solidFill>
                <a:srgbClr val="080808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85918" y="5929330"/>
            <a:ext cx="2999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80808"/>
                </a:solidFill>
              </a:rPr>
              <a:t>Вирівнювання по тексту</a:t>
            </a:r>
            <a:endParaRPr lang="uk-UA" b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Робота в зошиті</a:t>
            </a:r>
            <a:endParaRPr lang="ru-RU" dirty="0"/>
          </a:p>
        </p:txBody>
      </p:sp>
      <p:sp>
        <p:nvSpPr>
          <p:cNvPr id="1026" name="AutoShape 2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6868" name="AutoShape 4" descr="data:image/jpeg;base64,/9j/4AAQSkZJRgABAQAAAQABAAD/2wCEAAkGBxATEhMRERQQFhUWFRAUFhYUDxUQFBQXFBIWFxUSFBUYHCggGBolGxcUIzIhJSkrLi4uGB8zODMsNygtLi0BCgoKDg0OGhAQGi4kICQsLSwsLCwsLSwsLiwsNC0sLCwsLCwsLCwsLCwsLCwsLC03LCwsLCwsLCwsLCwsLCwsLP/AABEIAMwAzAMBEQACEQEDEQH/xAAcAAEAAgIDAQAAAAAAAAAAAAAABAUDBgECBwj/xABKEAABAwEDBAwLBQYGAwAAAAABAAIDEQQSEwUGIZMxQVFSU3GBkZKx0dIUFRYiMjNhcnOhsgcjZKLBF0KzwtPhQ2JjgoPwJKPx/8QAGwEBAQADAQEBAAAAAAAAAAAAAAEDBAUCBgf/xAA2EQEAAQMBBgQEBAYCAwAAAAAAAQIDERIEBRQhMVETFVKRQVNx0SIkgaEGIzJhscHh8TM0Qv/aAAwDAQACEQMRAD8A9xQEBAQEBAQEBAQEBBjmna30jSuwNkn2ADSUGHHkPoMp7Xuu/IAnqQMObbkYOKI9ZcUDBl4X/wBbUGN8r27MsB9jm3Dz3j1IMlhtgkvejVpAN199ukbTqDqQSkBAQEBAQEBAQEBB1e8AVJAA2STQDlQYfD4eEi1je1XEpmDw+HhItY3tTEmYPD4eEi1je1MSZh18OYfQJf7nnDldsDnUUxpTsMYPek08zQetBxWfdi6DuuqYHInlHpMafcfU8zgOtBw61F3msBB2y5pFzkOyfkg7wQNbpFSTsuOlx4z+iqI+U8rQwNrI4DcG2UFA/OGebRDhRt3zntLlMwOvi18nrrUD7MUU5qqZhWSPN6ybcrD/AMje1MwZXeT/AAeJt1skdPfb2pmDKV4dDwkesb2pmDJ4dDwkesb2pmDJ4dDwkesb2pmDJ4dDwkesb2pmDJ4dDwkesb2pmDILbDwkenQPvG82ymYEhUEBAQdZHgAuOgAEniGyg8WzgzgltL752NlrSLwYDsAA6AaUqdmq2qaIhq1VzKq8Ik3R0G9i9Yh5zKfkewWq0vuRAHdcWNDWjdJovNU0w9UxMvQslZr2aztDrQ5kj9mrw1jB7o2+VYZqmWammIWFozmsUQo6WMAbQ0AcS8vaC7P3J4/xQeKnamJTMO8OfNgdsSj5dqTy6mVpZctWeT0JGHjNOtSJieip95VFFnFl/AFyMXpTsDc9pWC/fps05qVpE2S5ZnmWd95x00pUDiBXBvbwuVzyGUZII2x0G9iwcXc7mHPik7o6DexOKudzB4pO6Og3sTirncweKTujoN7E4q53MHik7o6DexOKudzB4pO6Og3sTirncweKTujoN7E4q53MHik7o6DexOKudzB4pO6Og3sTirncw4OSjut6DdPsOhWNrudzDeMzLQXWe44kmJzo9Ok0FCz8pC+j2evXbiSF8syiAgiZW9RN8KX6CrHVJ6PEMLY4m9QW21HaONoILwbtReps0rpopPTksYzzXtqzxe1uDYYhGwaLx2eM7ZKwxRM9Waa4jo1+0m0Smsssh4jTqWSKIY5rmWBuTGDaXrEPOXfwFu4g7tsLaOF3TdJHG3zm/MBeLtOqiYWJ5tvZkaJ7WvbovAGo0bIXyfiV26pxLaSrHbbXZvNH3jdq9stXQsbw5YrTDmy2RxJlk0vdpPs9gXO2m7VerzKpWEtfQGEmgMJNAYSaAwk0BhJoDCTQGEmgMJNAYSaAwk0Cbmm+5aJozsPZHIONjix55nRLu7vq/BhPi2tdBRAQRMr+om+FL9BVjqk9HkDItA91vUFtNVzgoAgQMJAwkDCQZIYvOHGkrDac2vOs0f8AlBZ0HFv6L5jaLeLktinos8JYdD0YSaB0fdGyWjjICsWaqukDkCuw1592J7hzgLLGyXZ/+QLDvJdTJ3U4O76Rw0tJpUV3DoPMdK8VWK6esDvhLxoDCTQGEmgMJNAYSaAwk0BhJoGOyeZa4Hb4Sx9Jl7rYFv7DynCfFtq6aiAgiZX9RN8KX6CrHVJ6PJozob7reoLZaztVAqgVQKoFUAFBseasn3crd7NNzON/+ZcPa6f5ss9HRdxhzvRGjfO0DkGyepW1sdVXOeT1MxDM2yN/eLnflbyNH6kreo2S3T8HmakiNob6IA4gAtiIiHnLBaspRR+m9oO5Wp5kmYgxKqmzqiGiNr3n2CgWKq/RHxetLActWibzMINadsguI9oqdB5Fr3NqpxMRCxC1auW9OUBAQEBAQRLY66+B+5NF+Y3f5ls7NOK0lty6aiAgiZX9RN8KX6CrHVJ6PH2SaB7reoLaa7nERDERTEQMREMRFZbMx0jgxgJcdgBSZwRGW8ZHyO2EEuN5znB5GywG41ugbeho2Vh8KJq1THN7zjlC1vLImVdlLLMUOgm87aaNJ5VjruU0RmXqKZlSyWy1z/6bPZs860Lu2+l7imHez5FjGl5Lj7TVaVd+qrrL0sYoI27DRzLHqkZQ4KZHOImQxEyGImQxEyGImQxEyGImRCyvJSO9vXxO6MjT+izWJ/Gkt2XXUQEETK/qJvhS/QVY6pPR4kJtjib1BbTXWtgyHapdIYWt3z/MHJXSeRedUfBdK6gzOP78w4mtJ+ZTMmISRmfDtyy9FoT8R+FjkzOZ+7M7/cwfoUzUfhQLTmlaB6Do3+ytw/PR801T8YMR3X+beSsCOrx9670v8o2mhTrzJnHJb3lUUGVctOJMUGk7DnbQ4lp7TtVNvlHVlpo7otjsTW+c7znHZJ0rjXL9Vc5l7TxKsWpXOMmoMZNQYyagxk1BjJqDGTUGMmoMZNQYyagxk1CDluX7iX3HnmFVks1fiSej0Rd1RAQV2VbS0sfE3S5zXNJ2mXm0847unY2V6piZnk81TERza1krIFngoWtvv0ee/SdG9GwFn056sGrstS5esJkLkHXFG6OcKDkOVHNUTJVDLX8vZVN7weI+dQF53oK0Nt2rwqcR1ZqKfih2VgYKDlO6vnqrk1TmWVnxl51BjJqDGTUGMmoMZNQYyagxk1BjJqDGTUGMmoMZNQYyahDyvJWCYf6cg52lZbM/jhJ6PUgvolEFVbMoV0RnRtuGyfYz2e3mXuijU8V1xSqrRa44xV7mtGnRXn0bJWflTDBzqanlT7Q7LHVsVZHezSOfY+amqZ6Q9aI+LWrbn/bH6GBjBzn5U6ymmqeq/hhTzZbtj/SnfyUH6K+HBqRzbJ+Gl6SeHBrlliyram6WzycpB6wnhwalxk/Pu2RkYl2RvMfno6lNMx0TlLa4M/7K6JzibrwD5h0Emmig2+SqZnpg0xlS5Alc4yyv9J7mk6tpp8189vWrFyIZaVziLlZezETIYiZDETIYiZDETIYiZDETIYiZDETIYiZDETIYiZHSbzhc3zo2dN7W/qtnZOd2ISXqwX0iqbLWUGirC4NApf00LqioaNum7zL3RTnnLxXVMcoUTJp5jSBt1uxeI6htL1Vc+EPNNv4ylzZssbDM+QlzsOQ6TX9wrHnMsmMQ8ElcATT2dS3YhrOuKgYqBioGKgYqDmOhcOMJgbzkTRHXdc88lbo+QXyO9K835Z6OiwxFzcvRiJkMRMhiJkMRMhiJkMRMhiJkMRMhiJkMRMhiJkMRMiXkpl+eBm7Kw9Cr/wBF0d206ruSXqi+hVWW/Iscrw940hBPggawUaAEGDK/qJvhS/QVY6pPR8tWh/nH/u0t6Gsx30C+gX0C+gX0EnJ5q8eyp5hVea500zJDfbG26xrdwActNPzXwe03Nd2ZbMdGe8sGQvJkLyZC8mQvJkLyZC8mQvJkLyZC8mQvJkLyZC8mRsOY8F+1A7UcbnHjkN1vybIu7umjlNR8Xoy7KiAgiZX9RN8KX6CrHVJ6PlO0u84rehqsd5ULyBeQLyBeQXWbcF51TsVHM3zj1Acq5+8b3h2Jl7ojMt0avhpqzOWdzVTIVTIVTIVTIVTIVTIVTIVTIVTIVTIVTIVTI5CDfvs+stI5JT+++g91nmj53udfX7Fb8OzEENtW2ogIImV/UTfCl+gqx1Sej5StXpFb0NViVBAQEBBuubdlusrxDl9J38o5F8xv3aOcW4ZrcPRsyMjWedkrpmXy17WirnCgug7AKm69ntVWNVVMTMzPVlbMc1LBwLem/vLo8NZ9Ee0DjyVyfwLdY/vJw1n0R7QHkrk/gW6x/eThrPoj2gPJXJ/At1j+8nDWfRHtA58k7BwLem/vJw1n0R7QBzUsHAt6b+8nDWfRHtA48lcn8C3WP7ycNZ9Ee0B5K5P4Fusf3k4az6I9oDyVyfwLdY/vJw1n0R7QOfJOwcC3pv7ycNZ9Ee0DR87bBFDaTHE2624x1LxdpJNaVJ3AuFvezRbqpmiMZ7CnouOjkV0loqdho3XHQ0c5C2Nlt+JdiB67kWxiGGOIfutaOOg0nlX2cRiMKnKggIImV/UTfCl+gqx1Sej5StQ84rfhqMVECiBRAogkWGK88Da2TxDSpVOIysPQ8nwXWNHs08Z0nrX5/t9/xb0y2aYxDf8A7OPVz/Eb9AXe3V/60fWVUf2iNkdaw1skjQIYzRryBUueCacgWPee112Jp0z1yNa8Fm4aXWOXL81vd1PBZuGl1jk81vdw8Fm4aXWOTzW93Ho/2cuf4K4Pc5xErxVziTSjTTTxr6DYrs3bFNdXWc/5Rr/2iCR1qa1skjQImmjXkCpcdPyWpvPa67GnTPXI1jwWbhpdY5crzW93U8Fm4aXWOTzW93DwWbhpdY5PNb3cei/ZuX+DPD3OcRK4AucXGlAaaV9BsV2btmmurrKKTPof+Z/xR9blyd99aP1FDdXCyLTNyx4lpibtAmQ8TKU/M5q7W57Wa5rn4D1MBfSK5QEBBEyv6ib4Uv0FWOqT0fKtpHnFb8NNjuqhdQLqBdQW+blmvSD2lo5Nl3yB51pbwu+HYql7ojMvQGR6F+eVVZnLZbd9n+hk/wARv0BfVbpn8tH1klizryLaJbQJYo77cJjdEkbSC1zyah7hvgvO8diubTNOiY5Z6/8ARCp8nLbwDtbB/UXN8lv96fefsHk5beAdrYP6ieS3+9PvP2DyctnAO1sH9RPJb/en3n7DbM0LBLBC5srbrnSOdS81xAIaBUtJG0dtd3ZLU2bNNurrHb6pKqzryLaJZxLEy+3Da3Q9jSCCdkPcN3aWrvHYrm06dExyz1/6WFR5OW3gHa2D+ouZ5Lf70+8/YPJy28A7Wwf1E8lv96fefsHk5beAdrYP6ieS3+9PvP2G1ZoZPlghc2Vt1zpHOpea4gUA0lpI2t1d3Y7VVmzFurrHZJa5nmK2s/Cj63Lkb7nnR+qwpri4I2zMGyefNKdq5GP9oLnfNw6IX126rWiznuQ3VdNRAQEETK/qJvhS/QVY6pPR8t2hvnH/ALtLoQ0mK6gXUC6gXUG05n2ergfY89Tf1K4O/rmmzFPdmtNzw18U2Gy5jaGz/Eb9AX1W6p/LR9ZSUrLmddnssgikEhcWh3msqKEkDTyFb9d2ij+qcJhX/tBsm8n1f91j4qz6oMH7QbJvJ9X/AHTirPqgwftBsm8n1f8AdOKs+qDC+yLliO0x4sd6lS03m0IIWWmuKozE5gQsuZ1QWV4jkEhcRe81tRTjUru0Uf1Tgwrv2g2TeT6v+6x8VZ9UGD9oNk3k+r/unFWfVBg/aDZN5Pq/7pxVn1QYXuRMsxWqPEivAAlpDm0NQstNcVRmJzA1bOsVtZ+FH1uXC331o/VYVrY9K4dMZmIVvGZMNLK12/L38jnG78qL7vZ6dNqmP7JC/WZRAQEETK/qJvhS/QVY6pPR8wzt848nUuhDRljuKoXEC4gXEG7ZmQbJ/wAjPm55/QL5P+I6+dNLas9G1Ya+VZl3mdox/iM/hhfVbrn8tH1lJV+c0IdazUA/cxfXItPfNUxox/f/AEQr/A2b0cy4murup4GzejmTXV3DwNm9HMmuruNjzNaGxSgcM76GL6vd8/lqP1/zKSrc5oQ61aQD91H9Tlob5qmNGP7kK7wNm9HMuHrq7qeBs3o5k11dw8DZvRzJrq7jYszGhscoHCn6Wr6rd8/lqP1/ykq/OJtbU74cfW5c/fU/0fqQrp/NY929a53MCVydnjNymB6HkSz4dnhj3scbeZgC+8iMQsJyoICAgiZX9RN8KX6CrHVJ6PmeZunm6l0I6NCXS6qhdQLqBdQb5mWzRJ/xD8lf1Xxv8Rz/ADafo27PRs1xfNMyyzW0Gf32fwwvqN2z+Wp+spKfbclRSvxHF4ddDatcBUAkioIO6Vs3bVq7jxKc4+v+kyweIYd9N029xYeC2X5f7z91yeIYd9N029xOC2X5f7z9zJ4hh303Tb3E4LZfl/vP3MptgsbIWlrK0Li4lxqSSAKnkAWzTFNFMU0RiIRhtuSopXX3Xw6gbVrgKgGorUHdK8XbVq7jxKc4+v8AoyweIYd9N029xYeC2X5f7z91yeIYd9N029xOC2X5f7z9zJ4hh303Tb3E4LZfl/vP3MptgsbIWlrL2klxLjUkn/4tmiKaKYpojEQigyyK2p3w4uty4++Z/o/VYVuU2fcyDdY4c4oufsMZv0k9HpkQ0DiC+5V2QEBAQRMr+om+FL9BVjqk9HzZM3TzdS6EdHPl0uqhdQLqBdQb9mSNEvHF/DC+M/iP/wAtP0bdn+ls9xfNsyVm7odP77P4YX0u75/LU/WUlBzitNrx7kElxojY4ig2XOcP5Vk2na42eKeWc5Fdfylw55h2LU83j0wuC/lLhzzDsTzePTBgv5S4c8w7E83j0wmGw5sWiZ0TsZ157ZHNrSmi60jrXQt3YuW6a8dfvMJKBnFabXj3IJLjQxrjoGySexYtp2uNninlnKwrb+UuHPMOxanm8emFwX8pcOeYdiebx6YMF/KXDnmHYnm8emEw2DNi0TOjeJ3XnNeW1pTRQH9V0Ld2LtumuI6ko2UhW0v+HF1uXL3vPK3+pCFlVtIZPdJ5lo7BP8+kno9FZsBfcq7ICAgIImV/UTfCl+gqx1Sej5xlbp5updCOjny63VULqBdQLqDeMxXaXt3Y4jzOe3sXyP8AElH4qam3Ynk264vlWd3yJodP78f8ML6PYZ/LU/WUliygCLQXEOoYogCGOcKh0lRUD2jnWPeFi7epo8OnOM9P0IdcQbj9U/sXM4DaflypiDcfqn9icBtPy5DEG4/VP7E4DaflyJWQ2kNkJBAdKSKgtqLjBWh9oK7liiq3ZopqjExE/wCZSWDKAInLiHUMbACGOcKguqNA9q194WLt6mjw6c4z0HTEG4/VP7Fy+A2n5cqYg3H6p/YnAbT8uQxBuP1T+xOA2n5ciVkJpAkJBAMhIqC2outFaFdzZ6KrdmimqMT/AMpKPaxW0v8AhxfzLR3t0t/qQj5UhvQyNG2x452lc7ZJxdpJ6N4sEwfFG8bDmMd0mg/qvvIVnVBAQEETK/qJvhS/QVY6pPR87SN08g6l0Y6OdLrdRC6gXUC6g2jMiakzBvhIzl0OH8y+e/iG1qsRV2bOzz8HoN1fENpXRZUhgklEri28WFvmuIIDaHYG6F9FsGKtniImOUz8Uln8qbHwp6D+xbnhz3j3gPKmycKeg/sTw6u8e8B5U2ThT0H9ieHV3j3gPKmycKeg/sTw6u8e8B5UWPhDq39ieHPePeA8qbHwp6D+xPDnvHvAeVNk4U9B/Ynh1d494DypsnCnoP7E8OrvHvAeVNk4U9B/Ynh1d494DyosfCHVv7E8Oe8e8DHZrUyaV8kZJbdjbW6W1IrXZ4wuTvaY/BTnnGVhMkZoXKtziqJFvmnJWyxN4MOi1biwfIBffWatVuJ/skdFwsqiAgIImV/UTfCl+gqx1Sej56eOodS6MdHNnq60QKIFECiCwyNaMN4fvHMk5AaP/IXLS3hZ8XZ6qf7MlqrFT1ptCARtr80qjE4b7DPYWP8ASaDyL1Tcqp6DD4ph3g5l68avuHimHeDmTxq+4eKYd4OZPGr7h4ph3g5k8avuHimHeDmTxq+4eKYd4OZPGr7h4ph3g5k8avuHimHeDmTxq+4eKYd4OZPGr7h4ph3g5k8avuJMFmawUaKLxVVNXUdyxeRlzVluyTwndZK3ieC11OJzPzBfa7qva7ER2SGxrpKICAgj5QiL4pGDZcx7RxlpCQS+e5GEbIodgjbBGgg+0GoXRpnMOZVGJdaKoUQKIFEGSzuuuB2tviOyOZJjMLE4l6fmnasSANJq6M4Z5BVp5Wlp5V+c722bwNomPhPN0aJzGVzRcx6KIFECiBRAogUQKIFECiBRAogUQQnyYNoim2BUxu92QgfJwYeRd7cm0aa5on4pLb19SogICAg0POrMgSvdLAbjnaXC7eY47t2ooeIrJTcmljrtRU1V2ZNs3YtS7vr348sfDx3ceRVs3YtS7vp48nDx3PIq2bsWpd308eTh47nkVbN2LUu76ePJw8dzyKtm7FqXd9PHk4eO6yyXkfKVnJLDDpa1pBhdQhpNDS/s6aVXO27ZLe141/Bkoo0/FZX8rfh9Q7vrn+SWO8vfMv5W/D6h3fTySx3k5l/K34fUO76eSWO8nMv5W/D6h3fTySx3k5l/K34fUO76eSWO8nMv5W/D6h3fTySx3k5l/K34fUO76eSWO8nMv5W/D6h3fTySx3k5l/K34fUO76eSWO8nMv5W/D6h3fTySx3k5l/K34fUO76eSWO8nMv5W/D6h3fTySx3k5l/K34fUO76eSWO8nN2bYcozgxyvs7WkEH/AMZztB0H/ECyW90WrdWqmeZiW92ONzY2Nc4uLWtBcRQuIFC48a60KzICAgICDigQLoQLoQLoQLoQLoQLo3AgXRuBAujcCBdG4EC6NwIF0bgQLo3AgXRuBAujcCBdG4EC6NwIF0bgQLo3AgXQg5Q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lum bright="-19000" contrast="5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20525" t="19543" r="18322" b="54524"/>
          <a:stretch/>
        </p:blipFill>
        <p:spPr>
          <a:xfrm>
            <a:off x="351626" y="2214554"/>
            <a:ext cx="8399417" cy="2002605"/>
          </a:xfrm>
          <a:prstGeom prst="rect">
            <a:avLst/>
          </a:prstGeom>
        </p:spPr>
      </p:pic>
      <p:cxnSp>
        <p:nvCxnSpPr>
          <p:cNvPr id="17" name="Пряма зі стрілкою 16"/>
          <p:cNvCxnSpPr/>
          <p:nvPr/>
        </p:nvCxnSpPr>
        <p:spPr>
          <a:xfrm>
            <a:off x="2285984" y="3286124"/>
            <a:ext cx="5072098" cy="500066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 зі стрілкою 17"/>
          <p:cNvCxnSpPr/>
          <p:nvPr/>
        </p:nvCxnSpPr>
        <p:spPr>
          <a:xfrm>
            <a:off x="3357554" y="3286124"/>
            <a:ext cx="2428892" cy="57150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 зі стрілкою 28"/>
          <p:cNvCxnSpPr/>
          <p:nvPr/>
        </p:nvCxnSpPr>
        <p:spPr>
          <a:xfrm rot="10800000" flipV="1">
            <a:off x="3500430" y="3286124"/>
            <a:ext cx="1000132" cy="57150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 зі стрілкою 32"/>
          <p:cNvCxnSpPr/>
          <p:nvPr/>
        </p:nvCxnSpPr>
        <p:spPr>
          <a:xfrm rot="5400000">
            <a:off x="4964909" y="3321843"/>
            <a:ext cx="714380" cy="642942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 зі стрілкою 34"/>
          <p:cNvCxnSpPr/>
          <p:nvPr/>
        </p:nvCxnSpPr>
        <p:spPr>
          <a:xfrm rot="10800000" flipV="1">
            <a:off x="1785918" y="3286124"/>
            <a:ext cx="5000660" cy="57150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Робота в зошиті</a:t>
            </a:r>
            <a:endParaRPr lang="ru-RU" dirty="0"/>
          </a:p>
        </p:txBody>
      </p:sp>
      <p:sp>
        <p:nvSpPr>
          <p:cNvPr id="1026" name="AutoShape 2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6868" name="AutoShape 4" descr="data:image/jpeg;base64,/9j/4AAQSkZJRgABAQAAAQABAAD/2wCEAAkGBxATEhMRERQQFhUWFRAUFhYUDxUQFBQXFBIWFxUSFBUYHCggGBolGxcUIzIhJSkrLi4uGB8zODMsNygtLi0BCgoKDg0OGhAQGi4kICQsLSwsLCwsLSwsLiwsNC0sLCwsLCwsLCwsLCwsLCwsLC03LCwsLCwsLCwsLCwsLCwsLP/AABEIAMwAzAMBEQACEQEDEQH/xAAcAAEAAgIDAQAAAAAAAAAAAAAABAUDBgECBwj/xABKEAABAwEDBAwLBQYGAwAAAAABAAIDEQQSEwUGIZMxQVFSU3GBkZKx0dIUFRYiMjNhcnOhsgcjZKLBF0KzwtPhQ2JjgoPwJKPx/8QAGwEBAQADAQEBAAAAAAAAAAAAAAEDBAUCBgf/xAA2EQEAAQMBBgQEBAYCAwAAAAAAAQIDERIEBRQhMVETFVKRQVNx0SIkgaEGIzJhscHh8TM0Qv/aAAwDAQACEQMRAD8A9xQEBAQEBAQEBAQEBBjmna30jSuwNkn2ADSUGHHkPoMp7Xuu/IAnqQMObbkYOKI9ZcUDBl4X/wBbUGN8r27MsB9jm3Dz3j1IMlhtgkvejVpAN199ukbTqDqQSkBAQEBAQEBAQEBB1e8AVJAA2STQDlQYfD4eEi1je1XEpmDw+HhItY3tTEmYPD4eEi1je1MSZh18OYfQJf7nnDldsDnUUxpTsMYPek08zQetBxWfdi6DuuqYHInlHpMafcfU8zgOtBw61F3msBB2y5pFzkOyfkg7wQNbpFSTsuOlx4z+iqI+U8rQwNrI4DcG2UFA/OGebRDhRt3zntLlMwOvi18nrrUD7MUU5qqZhWSPN6ybcrD/AMje1MwZXeT/AAeJt1skdPfb2pmDKV4dDwkesb2pmDJ4dDwkesb2pmDJ4dDwkesb2pmDJ4dDwkesb2pmDJ4dDwkesb2pmDILbDwkenQPvG82ymYEhUEBAQdZHgAuOgAEniGyg8WzgzgltL752NlrSLwYDsAA6AaUqdmq2qaIhq1VzKq8Ik3R0G9i9Yh5zKfkewWq0vuRAHdcWNDWjdJovNU0w9UxMvQslZr2aztDrQ5kj9mrw1jB7o2+VYZqmWammIWFozmsUQo6WMAbQ0AcS8vaC7P3J4/xQeKnamJTMO8OfNgdsSj5dqTy6mVpZctWeT0JGHjNOtSJieip95VFFnFl/AFyMXpTsDc9pWC/fps05qVpE2S5ZnmWd95x00pUDiBXBvbwuVzyGUZII2x0G9iwcXc7mHPik7o6DexOKudzB4pO6Og3sTirncweKTujoN7E4q53MHik7o6DexOKudzB4pO6Og3sTirncweKTujoN7E4q53MHik7o6DexOKudzB4pO6Og3sTirncw4OSjut6DdPsOhWNrudzDeMzLQXWe44kmJzo9Ok0FCz8pC+j2evXbiSF8syiAgiZW9RN8KX6CrHVJ6PEMLY4m9QW21HaONoILwbtReps0rpopPTksYzzXtqzxe1uDYYhGwaLx2eM7ZKwxRM9Waa4jo1+0m0Smsssh4jTqWSKIY5rmWBuTGDaXrEPOXfwFu4g7tsLaOF3TdJHG3zm/MBeLtOqiYWJ5tvZkaJ7WvbovAGo0bIXyfiV26pxLaSrHbbXZvNH3jdq9stXQsbw5YrTDmy2RxJlk0vdpPs9gXO2m7VerzKpWEtfQGEmgMJNAYSaAwk0BhJoDCTQGEmgMJNAYSaAwk0Cbmm+5aJozsPZHIONjix55nRLu7vq/BhPi2tdBRAQRMr+om+FL9BVjqk9HkDItA91vUFtNVzgoAgQMJAwkDCQZIYvOHGkrDac2vOs0f8AlBZ0HFv6L5jaLeLktinos8JYdD0YSaB0fdGyWjjICsWaqukDkCuw1592J7hzgLLGyXZ/+QLDvJdTJ3U4O76Rw0tJpUV3DoPMdK8VWK6esDvhLxoDCTQGEmgMJNAYSaAwk0BhJoGOyeZa4Hb4Sx9Jl7rYFv7DynCfFtq6aiAgiZX9RN8KX6CrHVJ6PJozob7reoLZaztVAqgVQKoFUAFBseasn3crd7NNzON/+ZcPa6f5ss9HRdxhzvRGjfO0DkGyepW1sdVXOeT1MxDM2yN/eLnflbyNH6kreo2S3T8HmakiNob6IA4gAtiIiHnLBaspRR+m9oO5Wp5kmYgxKqmzqiGiNr3n2CgWKq/RHxetLActWibzMINadsguI9oqdB5Fr3NqpxMRCxC1auW9OUBAQEBAQRLY66+B+5NF+Y3f5ls7NOK0lty6aiAgiZX9RN8KX6CrHVJ6PH2SaB7reoLaa7nERDERTEQMREMRFZbMx0jgxgJcdgBSZwRGW8ZHyO2EEuN5znB5GywG41ugbeho2Vh8KJq1THN7zjlC1vLImVdlLLMUOgm87aaNJ5VjruU0RmXqKZlSyWy1z/6bPZs860Lu2+l7imHez5FjGl5Lj7TVaVd+qrrL0sYoI27DRzLHqkZQ4KZHOImQxEyGImQxEyGImQxEyGImRCyvJSO9vXxO6MjT+izWJ/Gkt2XXUQEETK/qJvhS/QVY6pPR4kJtjib1BbTXWtgyHapdIYWt3z/MHJXSeRedUfBdK6gzOP78w4mtJ+ZTMmISRmfDtyy9FoT8R+FjkzOZ+7M7/cwfoUzUfhQLTmlaB6Do3+ytw/PR801T8YMR3X+beSsCOrx9670v8o2mhTrzJnHJb3lUUGVctOJMUGk7DnbQ4lp7TtVNvlHVlpo7otjsTW+c7znHZJ0rjXL9Vc5l7TxKsWpXOMmoMZNQYyagxk1BjJqDGTUGMmoMZNQYyagxk1CDluX7iX3HnmFVks1fiSej0Rd1RAQV2VbS0sfE3S5zXNJ2mXm0847unY2V6piZnk81TERza1krIFngoWtvv0ee/SdG9GwFn056sGrstS5esJkLkHXFG6OcKDkOVHNUTJVDLX8vZVN7weI+dQF53oK0Nt2rwqcR1ZqKfih2VgYKDlO6vnqrk1TmWVnxl51BjJqDGTUGMmoMZNQYyagxk1BjJqDGTUGMmoMZNQYyahDyvJWCYf6cg52lZbM/jhJ6PUgvolEFVbMoV0RnRtuGyfYz2e3mXuijU8V1xSqrRa44xV7mtGnRXn0bJWflTDBzqanlT7Q7LHVsVZHezSOfY+amqZ6Q9aI+LWrbn/bH6GBjBzn5U6ymmqeq/hhTzZbtj/SnfyUH6K+HBqRzbJ+Gl6SeHBrlliyram6WzycpB6wnhwalxk/Pu2RkYl2RvMfno6lNMx0TlLa4M/7K6JzibrwD5h0Emmig2+SqZnpg0xlS5Alc4yyv9J7mk6tpp8189vWrFyIZaVziLlZezETIYiZDETIYiZDETIYiZDETIYiZDETIYiZDETIYiZHSbzhc3zo2dN7W/qtnZOd2ISXqwX0iqbLWUGirC4NApf00LqioaNum7zL3RTnnLxXVMcoUTJp5jSBt1uxeI6htL1Vc+EPNNv4ylzZssbDM+QlzsOQ6TX9wrHnMsmMQ8ElcATT2dS3YhrOuKgYqBioGKgYqDmOhcOMJgbzkTRHXdc88lbo+QXyO9K835Z6OiwxFzcvRiJkMRMhiJkMRMhiJkMRMhiJkMRMhiJkMRMhiJkMRMiXkpl+eBm7Kw9Cr/wBF0d206ruSXqi+hVWW/Iscrw940hBPggawUaAEGDK/qJvhS/QVY6pPR8tWh/nH/u0t6Gsx30C+gX0C+gX0EnJ5q8eyp5hVea500zJDfbG26xrdwActNPzXwe03Nd2ZbMdGe8sGQvJkLyZC8mQvJkLyZC8mQvJkLyZC8mQvJkLyZC8mRsOY8F+1A7UcbnHjkN1vybIu7umjlNR8Xoy7KiAgiZX9RN8KX6CrHVJ6PlO0u84rehqsd5ULyBeQLyBeQXWbcF51TsVHM3zj1Acq5+8b3h2Jl7ojMt0avhpqzOWdzVTIVTIVTIVTIVTIVTIVTIVTIVTIVTIVTIVTI5CDfvs+stI5JT+++g91nmj53udfX7Fb8OzEENtW2ogIImV/UTfCl+gqx1Sej5StXpFb0NViVBAQEBBuubdlusrxDl9J38o5F8xv3aOcW4ZrcPRsyMjWedkrpmXy17WirnCgug7AKm69ntVWNVVMTMzPVlbMc1LBwLem/vLo8NZ9Ee0DjyVyfwLdY/vJw1n0R7QHkrk/gW6x/eThrPoj2gPJXJ/At1j+8nDWfRHtA58k7BwLem/vJw1n0R7QBzUsHAt6b+8nDWfRHtA48lcn8C3WP7ycNZ9Ee0B5K5P4Fusf3k4az6I9oDyVyfwLdY/vJw1n0R7QOfJOwcC3pv7ycNZ9Ee0DR87bBFDaTHE2624x1LxdpJNaVJ3AuFvezRbqpmiMZ7CnouOjkV0loqdho3XHQ0c5C2Nlt+JdiB67kWxiGGOIfutaOOg0nlX2cRiMKnKggIImV/UTfCl+gqx1Sej5StQ84rfhqMVECiBRAogkWGK88Da2TxDSpVOIysPQ8nwXWNHs08Z0nrX5/t9/xb0y2aYxDf8A7OPVz/Eb9AXe3V/60fWVUf2iNkdaw1skjQIYzRryBUueCacgWPee112Jp0z1yNa8Fm4aXWOXL81vd1PBZuGl1jk81vdw8Fm4aXWOTzW93Ho/2cuf4K4Pc5xErxVziTSjTTTxr6DYrs3bFNdXWc/5Rr/2iCR1qa1skjQImmjXkCpcdPyWpvPa67GnTPXI1jwWbhpdY5crzW93U8Fm4aXWOTzW93DwWbhpdY5PNb3cei/ZuX+DPD3OcRK4AucXGlAaaV9BsV2btmmurrKKTPof+Z/xR9blyd99aP1FDdXCyLTNyx4lpibtAmQ8TKU/M5q7W57Wa5rn4D1MBfSK5QEBBEyv6ib4Uv0FWOqT0fKtpHnFb8NNjuqhdQLqBdQW+blmvSD2lo5Nl3yB51pbwu+HYql7ojMvQGR6F+eVVZnLZbd9n+hk/wARv0BfVbpn8tH1klizryLaJbQJYo77cJjdEkbSC1zyah7hvgvO8diubTNOiY5Z6/8ARCp8nLbwDtbB/UXN8lv96fefsHk5beAdrYP6ieS3+9PvP2DyctnAO1sH9RPJb/en3n7DbM0LBLBC5srbrnSOdS81xAIaBUtJG0dtd3ZLU2bNNurrHb6pKqzryLaJZxLEy+3Da3Q9jSCCdkPcN3aWrvHYrm06dExyz1/6WFR5OW3gHa2D+ouZ5Lf70+8/YPJy28A7Wwf1E8lv96fefsHk5beAdrYP6ieS3+9PvP2G1ZoZPlghc2Vt1zpHOpea4gUA0lpI2t1d3Y7VVmzFurrHZJa5nmK2s/Cj63Lkb7nnR+qwpri4I2zMGyefNKdq5GP9oLnfNw6IX126rWiznuQ3VdNRAQEETK/qJvhS/QVY6pPR8t2hvnH/ALtLoQ0mK6gXUC6gXUG05n2ergfY89Tf1K4O/rmmzFPdmtNzw18U2Gy5jaGz/Eb9AX1W6p/LR9ZSUrLmddnssgikEhcWh3msqKEkDTyFb9d2ij+qcJhX/tBsm8n1f91j4qz6oMH7QbJvJ9X/AHTirPqgwftBsm8n1f8AdOKs+qDC+yLliO0x4sd6lS03m0IIWWmuKozE5gQsuZ1QWV4jkEhcRe81tRTjUru0Uf1Tgwrv2g2TeT6v+6x8VZ9UGD9oNk3k+r/unFWfVBg/aDZN5Pq/7pxVn1QYXuRMsxWqPEivAAlpDm0NQstNcVRmJzA1bOsVtZ+FH1uXC331o/VYVrY9K4dMZmIVvGZMNLK12/L38jnG78qL7vZ6dNqmP7JC/WZRAQEETK/qJvhS/QVY6pPR8wzt848nUuhDRljuKoXEC4gXEG7ZmQbJ/wAjPm55/QL5P+I6+dNLas9G1Ya+VZl3mdox/iM/hhfVbrn8tH1lJV+c0IdazUA/cxfXItPfNUxox/f/AEQr/A2b0cy4murup4GzejmTXV3DwNm9HMmuruNjzNaGxSgcM76GL6vd8/lqP1/zKSrc5oQ61aQD91H9Tlob5qmNGP7kK7wNm9HMuHrq7qeBs3o5k11dw8DZvRzJrq7jYszGhscoHCn6Wr6rd8/lqP1/ykq/OJtbU74cfW5c/fU/0fqQrp/NY929a53MCVydnjNymB6HkSz4dnhj3scbeZgC+8iMQsJyoICAgiZX9RN8KX6CrHVJ6PmeZunm6l0I6NCXS6qhdQLqBdQb5mWzRJ/xD8lf1Xxv8Rz/ADafo27PRs1xfNMyyzW0Gf32fwwvqN2z+Wp+spKfbclRSvxHF4ddDatcBUAkioIO6Vs3bVq7jxKc4+v+kyweIYd9N029xYeC2X5f7z91yeIYd9N029xOC2X5f7z9zJ4hh303Tb3E4LZfl/vP3MptgsbIWlrK0Li4lxqSSAKnkAWzTFNFMU0RiIRhtuSopXX3Xw6gbVrgKgGorUHdK8XbVq7jxKc4+v8AoyweIYd9N029xYeC2X5f7z91yeIYd9N029xOC2X5f7z9zJ4hh303Tb3E4LZfl/vP3MptgsbIWlrL2klxLjUkn/4tmiKaKYpojEQigyyK2p3w4uty4++Z/o/VYVuU2fcyDdY4c4oufsMZv0k9HpkQ0DiC+5V2QEBAQRMr+om+FL9BVjqk9HzZM3TzdS6EdHPl0uqhdQLqBdQb9mSNEvHF/DC+M/iP/wAtP0bdn+ls9xfNsyVm7odP77P4YX0u75/LU/WUlBzitNrx7kElxojY4ig2XOcP5Vk2na42eKeWc5Fdfylw55h2LU83j0wuC/lLhzzDsTzePTBgv5S4c8w7E83j0wmGw5sWiZ0TsZ157ZHNrSmi60jrXQt3YuW6a8dfvMJKBnFabXj3IJLjQxrjoGySexYtp2uNninlnKwrb+UuHPMOxanm8emFwX8pcOeYdiebx6YMF/KXDnmHYnm8emEw2DNi0TOjeJ3XnNeW1pTRQH9V0Ld2LtumuI6ko2UhW0v+HF1uXL3vPK3+pCFlVtIZPdJ5lo7BP8+kno9FZsBfcq7ICAgIImV/UTfCl+gqx1Sej5xlbp5updCOjny63VULqBdQLqDeMxXaXt3Y4jzOe3sXyP8AElH4qam3Ynk264vlWd3yJodP78f8ML6PYZ/LU/WUliygCLQXEOoYogCGOcKh0lRUD2jnWPeFi7epo8OnOM9P0IdcQbj9U/sXM4DaflypiDcfqn9icBtPy5DEG4/VP7E4DaflyJWQ2kNkJBAdKSKgtqLjBWh9oK7liiq3ZopqjExE/wCZSWDKAInLiHUMbACGOcKguqNA9q194WLt6mjw6c4z0HTEG4/VP7Fy+A2n5cqYg3H6p/YnAbT8uQxBuP1T+xOA2n5ciVkJpAkJBAMhIqC2outFaFdzZ6KrdmimqMT/AMpKPaxW0v8AhxfzLR3t0t/qQj5UhvQyNG2x452lc7ZJxdpJ6N4sEwfFG8bDmMd0mg/qvvIVnVBAQEETK/qJvhS/QVY6pPR87SN08g6l0Y6OdLrdRC6gXUC6g2jMiakzBvhIzl0OH8y+e/iG1qsRV2bOzz8HoN1fENpXRZUhgklEri28WFvmuIIDaHYG6F9FsGKtniImOUz8Uln8qbHwp6D+xbnhz3j3gPKmycKeg/sTw6u8e8B5U2ThT0H9ieHV3j3gPKmycKeg/sTw6u8e8B5UWPhDq39ieHPePeA8qbHwp6D+xPDnvHvAeVNk4U9B/Ynh1d494DypsnCnoP7E8OrvHvAeVNk4U9B/Ynh1d494DyosfCHVv7E8Oe8e8DHZrUyaV8kZJbdjbW6W1IrXZ4wuTvaY/BTnnGVhMkZoXKtziqJFvmnJWyxN4MOi1biwfIBffWatVuJ/skdFwsqiAgIImV/UTfCl+gqx1Sej56eOodS6MdHNnq60QKIFECiCwyNaMN4fvHMk5AaP/IXLS3hZ8XZ6qf7MlqrFT1ptCARtr80qjE4b7DPYWP8ASaDyL1Tcqp6DD4ph3g5l68avuHimHeDmTxq+4eKYd4OZPGr7h4ph3g5k8avuHimHeDmTxq+4eKYd4OZPGr7h4ph3g5k8avuHimHeDmTxq+4eKYd4OZPGr7h4ph3g5k8avuJMFmawUaKLxVVNXUdyxeRlzVluyTwndZK3ieC11OJzPzBfa7qva7ER2SGxrpKICAgj5QiL4pGDZcx7RxlpCQS+e5GEbIodgjbBGgg+0GoXRpnMOZVGJdaKoUQKIFEGSzuuuB2tviOyOZJjMLE4l6fmnasSANJq6M4Z5BVp5Wlp5V+c722bwNomPhPN0aJzGVzRcx6KIFECiBRAogUQKIFECiBRAogUQQnyYNoim2BUxu92QgfJwYeRd7cm0aa5on4pLb19SogICAg0POrMgSvdLAbjnaXC7eY47t2ooeIrJTcmljrtRU1V2ZNs3YtS7vr348sfDx3ceRVs3YtS7vp48nDx3PIq2bsWpd308eTh47nkVbN2LUu76ePJw8dzyKtm7FqXd9PHk4eO6yyXkfKVnJLDDpa1pBhdQhpNDS/s6aVXO27ZLe141/Bkoo0/FZX8rfh9Q7vrn+SWO8vfMv5W/D6h3fTySx3k5l/K34fUO76eSWO8nMv5W/D6h3fTySx3k5l/K34fUO76eSWO8nMv5W/D6h3fTySx3k5l/K34fUO76eSWO8nMv5W/D6h3fTySx3k5l/K34fUO76eSWO8nMv5W/D6h3fTySx3k5l/K34fUO76eSWO8nMv5W/D6h3fTySx3k5l/K34fUO76eSWO8nN2bYcozgxyvs7WkEH/AMZztB0H/ECyW90WrdWqmeZiW92ONzY2Nc4uLWtBcRQuIFC48a60KzICAgICDigQLoQLoQLoQLoQLoQLo3AgXRuBAujcCBdG4EC6NwIF0bgQLo3AgXRuBAujcCBdG4EC6NwIF0bgQLo3AgXQg5Q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lum bright="-16000" contrast="4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51" t="21202" r="17996" b="16298"/>
          <a:stretch/>
        </p:blipFill>
        <p:spPr>
          <a:xfrm>
            <a:off x="428596" y="1428736"/>
            <a:ext cx="8376680" cy="475117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57752" y="4643446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С</a:t>
            </a:r>
            <a:r>
              <a:rPr lang="en-US" b="1" dirty="0" smtClean="0"/>
              <a:t>2</a:t>
            </a:r>
            <a:endParaRPr lang="uk-UA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857752" y="492919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D2</a:t>
            </a:r>
            <a:endParaRPr lang="uk-UA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857752" y="521495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E2</a:t>
            </a:r>
            <a:endParaRPr lang="uk-UA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857752" y="550070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A2</a:t>
            </a:r>
            <a:endParaRPr lang="uk-UA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857752" y="5786454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H2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312" cy="563562"/>
          </a:xfrm>
        </p:spPr>
        <p:txBody>
          <a:bodyPr/>
          <a:lstStyle/>
          <a:p>
            <a:r>
              <a:rPr lang="uk-UA" dirty="0" smtClean="0"/>
              <a:t>Робота в зошиті</a:t>
            </a:r>
            <a:endParaRPr lang="ru-RU" dirty="0"/>
          </a:p>
        </p:txBody>
      </p:sp>
      <p:sp>
        <p:nvSpPr>
          <p:cNvPr id="1026" name="AutoShape 2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Результат пошуку зображень за запитом &quot;бухгалте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6868" name="AutoShape 4" descr="data:image/jpeg;base64,/9j/4AAQSkZJRgABAQAAAQABAAD/2wCEAAkGBxATEhMRERQQFhUWFRAUFhYUDxUQFBQXFBIWFxUSFBUYHCggGBolGxcUIzIhJSkrLi4uGB8zODMsNygtLi0BCgoKDg0OGhAQGi4kICQsLSwsLCwsLSwsLiwsNC0sLCwsLCwsLCwsLCwsLCwsLC03LCwsLCwsLCwsLCwsLCwsLP/AABEIAMwAzAMBEQACEQEDEQH/xAAcAAEAAgIDAQAAAAAAAAAAAAAABAUDBgECBwj/xABKEAABAwEDBAwLBQYGAwAAAAABAAIDEQQSEwUGIZMxQVFSU3GBkZKx0dIUFRYiMjNhcnOhsgcjZKLBF0KzwtPhQ2JjgoPwJKPx/8QAGwEBAQADAQEBAAAAAAAAAAAAAAEDBAUCBgf/xAA2EQEAAQMBBgQEBAYCAwAAAAAAAQIDERIEBRQhMVETFVKRQVNx0SIkgaEGIzJhscHh8TM0Qv/aAAwDAQACEQMRAD8A9xQEBAQEBAQEBAQEBBjmna30jSuwNkn2ADSUGHHkPoMp7Xuu/IAnqQMObbkYOKI9ZcUDBl4X/wBbUGN8r27MsB9jm3Dz3j1IMlhtgkvejVpAN199ukbTqDqQSkBAQEBAQEBAQEBB1e8AVJAA2STQDlQYfD4eEi1je1XEpmDw+HhItY3tTEmYPD4eEi1je1MSZh18OYfQJf7nnDldsDnUUxpTsMYPek08zQetBxWfdi6DuuqYHInlHpMafcfU8zgOtBw61F3msBB2y5pFzkOyfkg7wQNbpFSTsuOlx4z+iqI+U8rQwNrI4DcG2UFA/OGebRDhRt3zntLlMwOvi18nrrUD7MUU5qqZhWSPN6ybcrD/AMje1MwZXeT/AAeJt1skdPfb2pmDKV4dDwkesb2pmDJ4dDwkesb2pmDJ4dDwkesb2pmDJ4dDwkesb2pmDJ4dDwkesb2pmDILbDwkenQPvG82ymYEhUEBAQdZHgAuOgAEniGyg8WzgzgltL752NlrSLwYDsAA6AaUqdmq2qaIhq1VzKq8Ik3R0G9i9Yh5zKfkewWq0vuRAHdcWNDWjdJovNU0w9UxMvQslZr2aztDrQ5kj9mrw1jB7o2+VYZqmWammIWFozmsUQo6WMAbQ0AcS8vaC7P3J4/xQeKnamJTMO8OfNgdsSj5dqTy6mVpZctWeT0JGHjNOtSJieip95VFFnFl/AFyMXpTsDc9pWC/fps05qVpE2S5ZnmWd95x00pUDiBXBvbwuVzyGUZII2x0G9iwcXc7mHPik7o6DexOKudzB4pO6Og3sTirncweKTujoN7E4q53MHik7o6DexOKudzB4pO6Og3sTirncweKTujoN7E4q53MHik7o6DexOKudzB4pO6Og3sTirncw4OSjut6DdPsOhWNrudzDeMzLQXWe44kmJzo9Ok0FCz8pC+j2evXbiSF8syiAgiZW9RN8KX6CrHVJ6PEMLY4m9QW21HaONoILwbtReps0rpopPTksYzzXtqzxe1uDYYhGwaLx2eM7ZKwxRM9Waa4jo1+0m0Smsssh4jTqWSKIY5rmWBuTGDaXrEPOXfwFu4g7tsLaOF3TdJHG3zm/MBeLtOqiYWJ5tvZkaJ7WvbovAGo0bIXyfiV26pxLaSrHbbXZvNH3jdq9stXQsbw5YrTDmy2RxJlk0vdpPs9gXO2m7VerzKpWEtfQGEmgMJNAYSaAwk0BhJoDCTQGEmgMJNAYSaAwk0Cbmm+5aJozsPZHIONjix55nRLu7vq/BhPi2tdBRAQRMr+om+FL9BVjqk9HkDItA91vUFtNVzgoAgQMJAwkDCQZIYvOHGkrDac2vOs0f8AlBZ0HFv6L5jaLeLktinos8JYdD0YSaB0fdGyWjjICsWaqukDkCuw1592J7hzgLLGyXZ/+QLDvJdTJ3U4O76Rw0tJpUV3DoPMdK8VWK6esDvhLxoDCTQGEmgMJNAYSaAwk0BhJoGOyeZa4Hb4Sx9Jl7rYFv7DynCfFtq6aiAgiZX9RN8KX6CrHVJ6PJozob7reoLZaztVAqgVQKoFUAFBseasn3crd7NNzON/+ZcPa6f5ss9HRdxhzvRGjfO0DkGyepW1sdVXOeT1MxDM2yN/eLnflbyNH6kreo2S3T8HmakiNob6IA4gAtiIiHnLBaspRR+m9oO5Wp5kmYgxKqmzqiGiNr3n2CgWKq/RHxetLActWibzMINadsguI9oqdB5Fr3NqpxMRCxC1auW9OUBAQEBAQRLY66+B+5NF+Y3f5ls7NOK0lty6aiAgiZX9RN8KX6CrHVJ6PH2SaB7reoLaa7nERDERTEQMREMRFZbMx0jgxgJcdgBSZwRGW8ZHyO2EEuN5znB5GywG41ugbeho2Vh8KJq1THN7zjlC1vLImVdlLLMUOgm87aaNJ5VjruU0RmXqKZlSyWy1z/6bPZs860Lu2+l7imHez5FjGl5Lj7TVaVd+qrrL0sYoI27DRzLHqkZQ4KZHOImQxEyGImQxEyGImQxEyGImRCyvJSO9vXxO6MjT+izWJ/Gkt2XXUQEETK/qJvhS/QVY6pPR4kJtjib1BbTXWtgyHapdIYWt3z/MHJXSeRedUfBdK6gzOP78w4mtJ+ZTMmISRmfDtyy9FoT8R+FjkzOZ+7M7/cwfoUzUfhQLTmlaB6Do3+ytw/PR801T8YMR3X+beSsCOrx9670v8o2mhTrzJnHJb3lUUGVctOJMUGk7DnbQ4lp7TtVNvlHVlpo7otjsTW+c7znHZJ0rjXL9Vc5l7TxKsWpXOMmoMZNQYyagxk1BjJqDGTUGMmoMZNQYyagxk1CDluX7iX3HnmFVks1fiSej0Rd1RAQV2VbS0sfE3S5zXNJ2mXm0847unY2V6piZnk81TERza1krIFngoWtvv0ee/SdG9GwFn056sGrstS5esJkLkHXFG6OcKDkOVHNUTJVDLX8vZVN7weI+dQF53oK0Nt2rwqcR1ZqKfih2VgYKDlO6vnqrk1TmWVnxl51BjJqDGTUGMmoMZNQYyagxk1BjJqDGTUGMmoMZNQYyahDyvJWCYf6cg52lZbM/jhJ6PUgvolEFVbMoV0RnRtuGyfYz2e3mXuijU8V1xSqrRa44xV7mtGnRXn0bJWflTDBzqanlT7Q7LHVsVZHezSOfY+amqZ6Q9aI+LWrbn/bH6GBjBzn5U6ymmqeq/hhTzZbtj/SnfyUH6K+HBqRzbJ+Gl6SeHBrlliyram6WzycpB6wnhwalxk/Pu2RkYl2RvMfno6lNMx0TlLa4M/7K6JzibrwD5h0Emmig2+SqZnpg0xlS5Alc4yyv9J7mk6tpp8189vWrFyIZaVziLlZezETIYiZDETIYiZDETIYiZDETIYiZDETIYiZDETIYiZHSbzhc3zo2dN7W/qtnZOd2ISXqwX0iqbLWUGirC4NApf00LqioaNum7zL3RTnnLxXVMcoUTJp5jSBt1uxeI6htL1Vc+EPNNv4ylzZssbDM+QlzsOQ6TX9wrHnMsmMQ8ElcATT2dS3YhrOuKgYqBioGKgYqDmOhcOMJgbzkTRHXdc88lbo+QXyO9K835Z6OiwxFzcvRiJkMRMhiJkMRMhiJkMRMhiJkMRMhiJkMRMhiJkMRMiXkpl+eBm7Kw9Cr/wBF0d206ruSXqi+hVWW/Iscrw940hBPggawUaAEGDK/qJvhS/QVY6pPR8tWh/nH/u0t6Gsx30C+gX0C+gX0EnJ5q8eyp5hVea500zJDfbG26xrdwActNPzXwe03Nd2ZbMdGe8sGQvJkLyZC8mQvJkLyZC8mQvJkLyZC8mQvJkLyZC8mRsOY8F+1A7UcbnHjkN1vybIu7umjlNR8Xoy7KiAgiZX9RN8KX6CrHVJ6PlO0u84rehqsd5ULyBeQLyBeQXWbcF51TsVHM3zj1Acq5+8b3h2Jl7ojMt0avhpqzOWdzVTIVTIVTIVTIVTIVTIVTIVTIVTIVTIVTIVTI5CDfvs+stI5JT+++g91nmj53udfX7Fb8OzEENtW2ogIImV/UTfCl+gqx1Sej5StXpFb0NViVBAQEBBuubdlusrxDl9J38o5F8xv3aOcW4ZrcPRsyMjWedkrpmXy17WirnCgug7AKm69ntVWNVVMTMzPVlbMc1LBwLem/vLo8NZ9Ee0DjyVyfwLdY/vJw1n0R7QHkrk/gW6x/eThrPoj2gPJXJ/At1j+8nDWfRHtA58k7BwLem/vJw1n0R7QBzUsHAt6b+8nDWfRHtA48lcn8C3WP7ycNZ9Ee0B5K5P4Fusf3k4az6I9oDyVyfwLdY/vJw1n0R7QOfJOwcC3pv7ycNZ9Ee0DR87bBFDaTHE2624x1LxdpJNaVJ3AuFvezRbqpmiMZ7CnouOjkV0loqdho3XHQ0c5C2Nlt+JdiB67kWxiGGOIfutaOOg0nlX2cRiMKnKggIImV/UTfCl+gqx1Sej5StQ84rfhqMVECiBRAogkWGK88Da2TxDSpVOIysPQ8nwXWNHs08Z0nrX5/t9/xb0y2aYxDf8A7OPVz/Eb9AXe3V/60fWVUf2iNkdaw1skjQIYzRryBUueCacgWPee112Jp0z1yNa8Fm4aXWOXL81vd1PBZuGl1jk81vdw8Fm4aXWOTzW93Ho/2cuf4K4Pc5xErxVziTSjTTTxr6DYrs3bFNdXWc/5Rr/2iCR1qa1skjQImmjXkCpcdPyWpvPa67GnTPXI1jwWbhpdY5crzW93U8Fm4aXWOTzW93DwWbhpdY5PNb3cei/ZuX+DPD3OcRK4AucXGlAaaV9BsV2btmmurrKKTPof+Z/xR9blyd99aP1FDdXCyLTNyx4lpibtAmQ8TKU/M5q7W57Wa5rn4D1MBfSK5QEBBEyv6ib4Uv0FWOqT0fKtpHnFb8NNjuqhdQLqBdQW+blmvSD2lo5Nl3yB51pbwu+HYql7ojMvQGR6F+eVVZnLZbd9n+hk/wARv0BfVbpn8tH1klizryLaJbQJYo77cJjdEkbSC1zyah7hvgvO8diubTNOiY5Z6/8ARCp8nLbwDtbB/UXN8lv96fefsHk5beAdrYP6ieS3+9PvP2DyctnAO1sH9RPJb/en3n7DbM0LBLBC5srbrnSOdS81xAIaBUtJG0dtd3ZLU2bNNurrHb6pKqzryLaJZxLEy+3Da3Q9jSCCdkPcN3aWrvHYrm06dExyz1/6WFR5OW3gHa2D+ouZ5Lf70+8/YPJy28A7Wwf1E8lv96fefsHk5beAdrYP6ieS3+9PvP2G1ZoZPlghc2Vt1zpHOpea4gUA0lpI2t1d3Y7VVmzFurrHZJa5nmK2s/Cj63Lkb7nnR+qwpri4I2zMGyefNKdq5GP9oLnfNw6IX126rWiznuQ3VdNRAQEETK/qJvhS/QVY6pPR8t2hvnH/ALtLoQ0mK6gXUC6gXUG05n2ergfY89Tf1K4O/rmmzFPdmtNzw18U2Gy5jaGz/Eb9AX1W6p/LR9ZSUrLmddnssgikEhcWh3msqKEkDTyFb9d2ij+qcJhX/tBsm8n1f91j4qz6oMH7QbJvJ9X/AHTirPqgwftBsm8n1f8AdOKs+qDC+yLliO0x4sd6lS03m0IIWWmuKozE5gQsuZ1QWV4jkEhcRe81tRTjUru0Uf1Tgwrv2g2TeT6v+6x8VZ9UGD9oNk3k+r/unFWfVBg/aDZN5Pq/7pxVn1QYXuRMsxWqPEivAAlpDm0NQstNcVRmJzA1bOsVtZ+FH1uXC331o/VYVrY9K4dMZmIVvGZMNLK12/L38jnG78qL7vZ6dNqmP7JC/WZRAQEETK/qJvhS/QVY6pPR8wzt848nUuhDRljuKoXEC4gXEG7ZmQbJ/wAjPm55/QL5P+I6+dNLas9G1Ya+VZl3mdox/iM/hhfVbrn8tH1lJV+c0IdazUA/cxfXItPfNUxox/f/AEQr/A2b0cy4murup4GzejmTXV3DwNm9HMmuruNjzNaGxSgcM76GL6vd8/lqP1/zKSrc5oQ61aQD91H9Tlob5qmNGP7kK7wNm9HMuHrq7qeBs3o5k11dw8DZvRzJrq7jYszGhscoHCn6Wr6rd8/lqP1/ykq/OJtbU74cfW5c/fU/0fqQrp/NY929a53MCVydnjNymB6HkSz4dnhj3scbeZgC+8iMQsJyoICAgiZX9RN8KX6CrHVJ6PmeZunm6l0I6NCXS6qhdQLqBdQb5mWzRJ/xD8lf1Xxv8Rz/ADafo27PRs1xfNMyyzW0Gf32fwwvqN2z+Wp+spKfbclRSvxHF4ddDatcBUAkioIO6Vs3bVq7jxKc4+v+kyweIYd9N029xYeC2X5f7z91yeIYd9N029xOC2X5f7z9zJ4hh303Tb3E4LZfl/vP3MptgsbIWlrK0Li4lxqSSAKnkAWzTFNFMU0RiIRhtuSopXX3Xw6gbVrgKgGorUHdK8XbVq7jxKc4+v8AoyweIYd9N029xYeC2X5f7z91yeIYd9N029xOC2X5f7z9zJ4hh303Tb3E4LZfl/vP3MptgsbIWlrL2klxLjUkn/4tmiKaKYpojEQigyyK2p3w4uty4++Z/o/VYVuU2fcyDdY4c4oufsMZv0k9HpkQ0DiC+5V2QEBAQRMr+om+FL9BVjqk9HzZM3TzdS6EdHPl0uqhdQLqBdQb9mSNEvHF/DC+M/iP/wAtP0bdn+ls9xfNsyVm7odP77P4YX0u75/LU/WUlBzitNrx7kElxojY4ig2XOcP5Vk2na42eKeWc5Fdfylw55h2LU83j0wuC/lLhzzDsTzePTBgv5S4c8w7E83j0wmGw5sWiZ0TsZ157ZHNrSmi60jrXQt3YuW6a8dfvMJKBnFabXj3IJLjQxrjoGySexYtp2uNninlnKwrb+UuHPMOxanm8emFwX8pcOeYdiebx6YMF/KXDnmHYnm8emEw2DNi0TOjeJ3XnNeW1pTRQH9V0Ld2LtumuI6ko2UhW0v+HF1uXL3vPK3+pCFlVtIZPdJ5lo7BP8+kno9FZsBfcq7ICAgIImV/UTfCl+gqx1Sej5xlbp5updCOjny63VULqBdQLqDeMxXaXt3Y4jzOe3sXyP8AElH4qam3Ynk264vlWd3yJodP78f8ML6PYZ/LU/WUliygCLQXEOoYogCGOcKh0lRUD2jnWPeFi7epo8OnOM9P0IdcQbj9U/sXM4DaflypiDcfqn9icBtPy5DEG4/VP7E4DaflyJWQ2kNkJBAdKSKgtqLjBWh9oK7liiq3ZopqjExE/wCZSWDKAInLiHUMbACGOcKguqNA9q194WLt6mjw6c4z0HTEG4/VP7Fy+A2n5cqYg3H6p/YnAbT8uQxBuP1T+xOA2n5ciVkJpAkJBAMhIqC2outFaFdzZ6KrdmimqMT/AMpKPaxW0v8AhxfzLR3t0t/qQj5UhvQyNG2x452lc7ZJxdpJ6N4sEwfFG8bDmMd0mg/qvvIVnVBAQEETK/qJvhS/QVY6pPR87SN08g6l0Y6OdLrdRC6gXUC6g2jMiakzBvhIzl0OH8y+e/iG1qsRV2bOzz8HoN1fENpXRZUhgklEri28WFvmuIIDaHYG6F9FsGKtniImOUz8Uln8qbHwp6D+xbnhz3j3gPKmycKeg/sTw6u8e8B5U2ThT0H9ieHV3j3gPKmycKeg/sTw6u8e8B5UWPhDq39ieHPePeA8qbHwp6D+xPDnvHvAeVNk4U9B/Ynh1d494DypsnCnoP7E8OrvHvAeVNk4U9B/Ynh1d494DyosfCHVv7E8Oe8e8DHZrUyaV8kZJbdjbW6W1IrXZ4wuTvaY/BTnnGVhMkZoXKtziqJFvmnJWyxN4MOi1biwfIBffWatVuJ/skdFwsqiAgIImV/UTfCl+gqx1Sej56eOodS6MdHNnq60QKIFECiCwyNaMN4fvHMk5AaP/IXLS3hZ8XZ6qf7MlqrFT1ptCARtr80qjE4b7DPYWP8ASaDyL1Tcqp6DD4ph3g5l68avuHimHeDmTxq+4eKYd4OZPGr7h4ph3g5k8avuHimHeDmTxq+4eKYd4OZPGr7h4ph3g5k8avuHimHeDmTxq+4eKYd4OZPGr7h4ph3g5k8avuJMFmawUaKLxVVNXUdyxeRlzVluyTwndZK3ieC11OJzPzBfa7qva7ER2SGxrpKICAgj5QiL4pGDZcx7RxlpCQS+e5GEbIodgjbBGgg+0GoXRpnMOZVGJdaKoUQKIFEGSzuuuB2tviOyOZJjMLE4l6fmnasSANJq6M4Z5BVp5Wlp5V+c722bwNomPhPN0aJzGVzRcx6KIFECiBRAogUQKIFECiBRAogUQQnyYNoim2BUxu92QgfJwYeRd7cm0aa5on4pLb19SogICAg0POrMgSvdLAbjnaXC7eY47t2ooeIrJTcmljrtRU1V2ZNs3YtS7vr348sfDx3ceRVs3YtS7vp48nDx3PIq2bsWpd308eTh47nkVbN2LUu76ePJw8dzyKtm7FqXd9PHk4eO6yyXkfKVnJLDDpa1pBhdQhpNDS/s6aVXO27ZLe141/Bkoo0/FZX8rfh9Q7vrn+SWO8vfMv5W/D6h3fTySx3k5l/K34fUO76eSWO8nMv5W/D6h3fTySx3k5l/K34fUO76eSWO8nMv5W/D6h3fTySx3k5l/K34fUO76eSWO8nMv5W/D6h3fTySx3k5l/K34fUO76eSWO8nMv5W/D6h3fTySx3k5l/K34fUO76eSWO8nMv5W/D6h3fTySx3k5l/K34fUO76eSWO8nN2bYcozgxyvs7WkEH/AMZztB0H/ECyW90WrdWqmeZiW92ONzY2Nc4uLWtBcRQuIFC48a60KzICAgICDigQLoQLoQLoQLoQLoQLo3AgXRuBAujcCBdG4EC6NwIF0bgQLo3AgXRuBAujcCBdG4EC6NwIF0bgQLo3AgXQg5Q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lum bright="-21000" contrast="51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20267" t="20817" r="18320" b="10529"/>
          <a:stretch/>
        </p:blipFill>
        <p:spPr>
          <a:xfrm>
            <a:off x="642910" y="1325299"/>
            <a:ext cx="7741435" cy="486565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00298" y="571501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uk-UA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428992" y="571501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В</a:t>
            </a:r>
            <a:endParaRPr lang="uk-U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357686" y="571501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Б</a:t>
            </a:r>
            <a:endParaRPr lang="uk-UA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286380" y="571501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Е</a:t>
            </a:r>
            <a:endParaRPr lang="uk-UA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215074" y="5715016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Г</a:t>
            </a:r>
            <a:endParaRPr lang="uk-UA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143768" y="5715016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Д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9060" y="319088"/>
            <a:ext cx="3160539" cy="563562"/>
          </a:xfrm>
        </p:spPr>
        <p:txBody>
          <a:bodyPr/>
          <a:lstStyle/>
          <a:p>
            <a:r>
              <a:rPr lang="uk-UA">
                <a:solidFill>
                  <a:srgbClr val="FF0000"/>
                </a:solidFill>
              </a:rPr>
              <a:t>Ребуси</a:t>
            </a:r>
            <a:endParaRPr lang="ru-RU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73181" y="10019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uk-UA" u="sng" smtClean="0">
                <a:solidFill>
                  <a:srgbClr val="FFFF00"/>
                </a:solidFill>
              </a:rPr>
              <a:t>Підказка:</a:t>
            </a:r>
            <a:r>
              <a:rPr lang="uk-UA" smtClean="0">
                <a:solidFill>
                  <a:srgbClr val="FFFF00"/>
                </a:solidFill>
              </a:rPr>
              <a:t> мінімальний елемент таблиці</a:t>
            </a:r>
            <a:endParaRPr lang="ru-RU" smtClean="0">
              <a:solidFill>
                <a:srgbClr val="FFFF00"/>
              </a:solidFill>
            </a:endParaRPr>
          </a:p>
          <a:p>
            <a:endParaRPr lang="ru-RU"/>
          </a:p>
        </p:txBody>
      </p:sp>
      <p:pic>
        <p:nvPicPr>
          <p:cNvPr id="7" name="Рисунок 6" descr="20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9512" y="1001942"/>
            <a:ext cx="3437634" cy="13738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8" name="Прямоугольник 7"/>
          <p:cNvSpPr/>
          <p:nvPr/>
        </p:nvSpPr>
        <p:spPr>
          <a:xfrm>
            <a:off x="7311420" y="164420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>
                <a:solidFill>
                  <a:srgbClr val="FFFF00"/>
                </a:solidFill>
              </a:rPr>
              <a:t>КОМІРКА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55015" y="3942348"/>
            <a:ext cx="4142980" cy="1656486"/>
          </a:xfrm>
          <a:prstGeom prst="rect">
            <a:avLst/>
          </a:prstGeom>
          <a:ln w="28575">
            <a:solidFill>
              <a:schemeClr val="accent1">
                <a:shade val="50000"/>
              </a:schemeClr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420969" y="5890881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smtClean="0">
                <a:solidFill>
                  <a:srgbClr val="FFFF00"/>
                </a:solidFill>
              </a:rPr>
              <a:t>ЕЛЕКТРОННА ТАБЛИЦЯ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69061" y="3573016"/>
            <a:ext cx="3937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u="sng" smtClean="0">
                <a:solidFill>
                  <a:srgbClr val="FFFF00"/>
                </a:solidFill>
              </a:rPr>
              <a:t>Підказка:</a:t>
            </a:r>
            <a:r>
              <a:rPr lang="uk-UA" smtClean="0">
                <a:solidFill>
                  <a:srgbClr val="FFFF00"/>
                </a:solidFill>
              </a:rPr>
              <a:t> файл, створений в Excel.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12" name="Рисунок 11" descr="3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5184" y="4259077"/>
            <a:ext cx="3927950" cy="16833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13" name="Прямоугольник 12"/>
          <p:cNvSpPr/>
          <p:nvPr/>
        </p:nvSpPr>
        <p:spPr>
          <a:xfrm>
            <a:off x="6044619" y="6093296"/>
            <a:ext cx="2012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>
                <a:solidFill>
                  <a:srgbClr val="FFFF00"/>
                </a:solidFill>
              </a:rPr>
              <a:t>РОБОЧА КНИГА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7393" y="310583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u="sng">
                <a:solidFill>
                  <a:srgbClr val="FFFF00"/>
                </a:solidFill>
              </a:rPr>
              <a:t>Підказка:</a:t>
            </a:r>
            <a:r>
              <a:rPr lang="uk-UA">
                <a:solidFill>
                  <a:srgbClr val="FFFF00"/>
                </a:solidFill>
              </a:rPr>
              <a:t> </a:t>
            </a:r>
            <a:endParaRPr lang="ru-RU">
              <a:solidFill>
                <a:srgbClr val="FFFF00"/>
              </a:solidFill>
            </a:endParaRPr>
          </a:p>
          <a:p>
            <a:r>
              <a:rPr lang="uk-UA">
                <a:solidFill>
                  <a:srgbClr val="FFFF00"/>
                </a:solidFill>
              </a:rPr>
              <a:t>її опрацьовує табличний процесор</a:t>
            </a:r>
            <a:r>
              <a:rPr lang="uk-UA"/>
              <a:t>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7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7200" b="1" cap="none" smtClean="0">
                <a:solidFill>
                  <a:srgbClr val="FF0000"/>
                </a:solidFill>
                <a:latin typeface="Monotype Corsiva" panose="03010101010201010101" pitchFamily="66" charset="0"/>
              </a:rPr>
              <a:t>Запам</a:t>
            </a:r>
            <a:r>
              <a:rPr lang="en-US" sz="7200" b="1" cap="none" smtClean="0">
                <a:solidFill>
                  <a:srgbClr val="FF0000"/>
                </a:solidFill>
                <a:latin typeface="Monotype Corsiva" panose="03010101010201010101" pitchFamily="66" charset="0"/>
              </a:rPr>
              <a:t>’</a:t>
            </a:r>
            <a:r>
              <a:rPr lang="uk-UA" sz="7200" b="1" cap="none" smtClean="0">
                <a:solidFill>
                  <a:srgbClr val="FF0000"/>
                </a:solidFill>
                <a:latin typeface="Monotype Corsiva" panose="03010101010201010101" pitchFamily="66" charset="0"/>
              </a:rPr>
              <a:t>ятай</a:t>
            </a:r>
            <a:endParaRPr lang="ru-RU" sz="7200" b="1" cap="none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1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/>
          <p:cNvSpPr/>
          <p:nvPr/>
        </p:nvSpPr>
        <p:spPr>
          <a:xfrm>
            <a:off x="571472" y="0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600" b="1" dirty="0" smtClean="0">
                <a:ln w="900" cmpd="sng">
                  <a:solidFill>
                    <a:srgbClr val="2045AE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045AE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2045AE">
                      <a:satMod val="190000"/>
                      <a:tint val="100000"/>
                      <a:alpha val="74000"/>
                    </a:srgbClr>
                  </a:innerShdw>
                </a:effectLst>
              </a:rPr>
              <a:t>Підсумок уроку</a:t>
            </a:r>
            <a:endParaRPr lang="uk-UA" sz="3600" b="1" dirty="0">
              <a:ln w="900" cmpd="sng">
                <a:solidFill>
                  <a:srgbClr val="2045AE">
                    <a:satMod val="190000"/>
                    <a:alpha val="55000"/>
                  </a:srgbClr>
                </a:solidFill>
                <a:prstDash val="solid"/>
              </a:ln>
              <a:solidFill>
                <a:srgbClr val="2045AE">
                  <a:satMod val="200000"/>
                  <a:tint val="3000"/>
                </a:srgbClr>
              </a:solidFill>
              <a:effectLst>
                <a:innerShdw blurRad="101600" dist="76200" dir="5400000">
                  <a:srgbClr val="2045AE">
                    <a:satMod val="190000"/>
                    <a:tint val="100000"/>
                    <a:alpha val="74000"/>
                  </a:srgbClr>
                </a:innerShdw>
              </a:effectLst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214282" y="1071546"/>
            <a:ext cx="56436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1.</a:t>
            </a:r>
            <a:r>
              <a:rPr lang="uk-UA" sz="2400" b="1" dirty="0" smtClean="0">
                <a:solidFill>
                  <a:srgbClr val="FFFF00"/>
                </a:solidFill>
              </a:rPr>
              <a:t> У яких форматах можна подати числові дані?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214282" y="1857364"/>
            <a:ext cx="5857916" cy="2677656"/>
          </a:xfrm>
          <a:prstGeom prst="rect">
            <a:avLst/>
          </a:prstGeom>
          <a:solidFill>
            <a:schemeClr val="accent4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/>
              <a:t>2. </a:t>
            </a:r>
            <a:r>
              <a:rPr lang="uk-UA" sz="2400" b="1" dirty="0" smtClean="0">
                <a:solidFill>
                  <a:srgbClr val="00FFFF"/>
                </a:solidFill>
              </a:rPr>
              <a:t>Які формати даних потрібно встановити для таких даних: зріст учня, дата народження учня, прізвище учня, домашній номер телефону учня, вартість квитка на потяг, відсоток хлопців від загальної кількості учнів класу?</a:t>
            </a:r>
          </a:p>
        </p:txBody>
      </p:sp>
      <p:sp>
        <p:nvSpPr>
          <p:cNvPr id="11" name="Прямокутник 10"/>
          <p:cNvSpPr/>
          <p:nvPr/>
        </p:nvSpPr>
        <p:spPr>
          <a:xfrm>
            <a:off x="214282" y="4500570"/>
            <a:ext cx="8643998" cy="830997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/>
              <a:t>3. Значення яких властивостей можна встановити для символів у клітинках? Які засоби для цього існують?</a:t>
            </a:r>
          </a:p>
        </p:txBody>
      </p:sp>
      <p:pic>
        <p:nvPicPr>
          <p:cNvPr id="12" name="Picture 4" descr="https://ticez.files.wordpress.com/2014/04/45dd7-d0b7d0bdd0b0d0ba-d0b2d0bed0bfd180d0bed181d0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1" y="1071546"/>
            <a:ext cx="2714643" cy="2714644"/>
          </a:xfrm>
          <a:prstGeom prst="rect">
            <a:avLst/>
          </a:prstGeom>
          <a:noFill/>
        </p:spPr>
      </p:pic>
      <p:sp>
        <p:nvSpPr>
          <p:cNvPr id="13" name="Прямокутник 12"/>
          <p:cNvSpPr/>
          <p:nvPr/>
        </p:nvSpPr>
        <p:spPr>
          <a:xfrm>
            <a:off x="285720" y="6027003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/>
              <a:t>5.</a:t>
            </a:r>
            <a:r>
              <a:rPr lang="uk-UA" sz="2400" b="1" dirty="0" smtClean="0">
                <a:solidFill>
                  <a:srgbClr val="FFFF00"/>
                </a:solidFill>
              </a:rPr>
              <a:t> Як об’єднати кілька клітинок в одну? Для чого це         використовують</a:t>
            </a:r>
            <a:r>
              <a:rPr lang="ru-RU" sz="2400" b="1" dirty="0" smtClean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2" name="Прямокутник 21"/>
          <p:cNvSpPr/>
          <p:nvPr/>
        </p:nvSpPr>
        <p:spPr>
          <a:xfrm>
            <a:off x="214282" y="5214950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/>
              <a:t>4.  </a:t>
            </a:r>
            <a:r>
              <a:rPr lang="uk-UA" sz="2400" b="1" dirty="0" smtClean="0">
                <a:solidFill>
                  <a:srgbClr val="FFFF00"/>
                </a:solidFill>
              </a:rPr>
              <a:t>Які операції з форматування таблиці можна виконати</a:t>
            </a:r>
            <a:r>
              <a:rPr lang="ru-RU" sz="2400" b="1" dirty="0" smtClean="0">
                <a:solidFill>
                  <a:srgbClr val="FFFF00"/>
                </a:solidFill>
              </a:rPr>
              <a:t>? </a:t>
            </a:r>
            <a:r>
              <a:rPr lang="ru-RU" sz="2400" b="1" dirty="0" err="1" smtClean="0">
                <a:solidFill>
                  <a:srgbClr val="FFFF00"/>
                </a:solidFill>
              </a:rPr>
              <a:t>Які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засоби</a:t>
            </a:r>
            <a:r>
              <a:rPr lang="ru-RU" sz="2400" b="1" dirty="0" smtClean="0">
                <a:solidFill>
                  <a:srgbClr val="FFFF00"/>
                </a:solidFill>
              </a:rPr>
              <a:t> для </a:t>
            </a:r>
            <a:r>
              <a:rPr lang="ru-RU" sz="2400" b="1" dirty="0" err="1" smtClean="0">
                <a:solidFill>
                  <a:srgbClr val="FFFF00"/>
                </a:solidFill>
              </a:rPr>
              <a:t>цього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існують</a:t>
            </a:r>
            <a:r>
              <a:rPr lang="ru-RU" sz="2400" b="1" dirty="0" smtClean="0">
                <a:solidFill>
                  <a:srgbClr val="FFFF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 animBg="1"/>
      <p:bldP spid="13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357688" y="214313"/>
            <a:ext cx="44481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 sz="1600" b="1" kern="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179512" y="3864651"/>
            <a:ext cx="38099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5400" b="1" dirty="0" smtClean="0">
                <a:ln w="900" cmpd="sng">
                  <a:solidFill>
                    <a:srgbClr val="2045AE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045AE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2045AE">
                      <a:satMod val="190000"/>
                      <a:tint val="100000"/>
                      <a:alpha val="74000"/>
                    </a:srgbClr>
                  </a:innerShdw>
                </a:effectLst>
              </a:rPr>
              <a:t>Дякую за увагу</a:t>
            </a:r>
            <a:endParaRPr lang="uk-UA" sz="5400" b="1" dirty="0">
              <a:ln w="900" cmpd="sng">
                <a:solidFill>
                  <a:srgbClr val="2045AE">
                    <a:satMod val="190000"/>
                    <a:alpha val="55000"/>
                  </a:srgbClr>
                </a:solidFill>
                <a:prstDash val="solid"/>
              </a:ln>
              <a:solidFill>
                <a:srgbClr val="2045AE">
                  <a:satMod val="200000"/>
                  <a:tint val="3000"/>
                </a:srgbClr>
              </a:solidFill>
              <a:effectLst>
                <a:innerShdw blurRad="101600" dist="76200" dir="5400000">
                  <a:srgbClr val="2045AE">
                    <a:satMod val="190000"/>
                    <a:tint val="100000"/>
                    <a:alpha val="74000"/>
                  </a:srgbClr>
                </a:innerShdw>
              </a:effectLst>
            </a:endParaRPr>
          </a:p>
        </p:txBody>
      </p:sp>
      <p:pic>
        <p:nvPicPr>
          <p:cNvPr id="3075" name="Picture 3" descr="C:\Users\Admin\Desktop\7 клас інформатика\41.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5146" y="4640361"/>
            <a:ext cx="2022855" cy="1896427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49" y="838427"/>
            <a:ext cx="1428750" cy="1371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940" y="504826"/>
            <a:ext cx="1747831" cy="1705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sample">
  <a:themeElements>
    <a:clrScheme name="sample 3">
      <a:dk1>
        <a:srgbClr val="000066"/>
      </a:dk1>
      <a:lt1>
        <a:srgbClr val="FFFFFF"/>
      </a:lt1>
      <a:dk2>
        <a:srgbClr val="50A834"/>
      </a:dk2>
      <a:lt2>
        <a:srgbClr val="B2B2B2"/>
      </a:lt2>
      <a:accent1>
        <a:srgbClr val="2045AE"/>
      </a:accent1>
      <a:accent2>
        <a:srgbClr val="FF9933"/>
      </a:accent2>
      <a:accent3>
        <a:srgbClr val="FFFFFF"/>
      </a:accent3>
      <a:accent4>
        <a:srgbClr val="000056"/>
      </a:accent4>
      <a:accent5>
        <a:srgbClr val="ABB0D3"/>
      </a:accent5>
      <a:accent6>
        <a:srgbClr val="E78A2D"/>
      </a:accent6>
      <a:hlink>
        <a:srgbClr val="3DC5C5"/>
      </a:hlink>
      <a:folHlink>
        <a:srgbClr val="6B41BF"/>
      </a:folHlink>
    </a:clrScheme>
    <a:fontScheme name="sa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Альков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4C1A37"/>
        </a:dk1>
        <a:lt1>
          <a:srgbClr val="FFFFFF"/>
        </a:lt1>
        <a:dk2>
          <a:srgbClr val="FFFFE7"/>
        </a:dk2>
        <a:lt2>
          <a:srgbClr val="B2B2B2"/>
        </a:lt2>
        <a:accent1>
          <a:srgbClr val="C06C98"/>
        </a:accent1>
        <a:accent2>
          <a:srgbClr val="FF9966"/>
        </a:accent2>
        <a:accent3>
          <a:srgbClr val="FFFFFF"/>
        </a:accent3>
        <a:accent4>
          <a:srgbClr val="40142D"/>
        </a:accent4>
        <a:accent5>
          <a:srgbClr val="DCBACA"/>
        </a:accent5>
        <a:accent6>
          <a:srgbClr val="E78A5C"/>
        </a:accent6>
        <a:hlink>
          <a:srgbClr val="BD6D45"/>
        </a:hlink>
        <a:folHlink>
          <a:srgbClr val="3AAB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3366"/>
        </a:dk1>
        <a:lt1>
          <a:srgbClr val="FFFFFF"/>
        </a:lt1>
        <a:dk2>
          <a:srgbClr val="FFFFFF"/>
        </a:dk2>
        <a:lt2>
          <a:srgbClr val="B2B2B2"/>
        </a:lt2>
        <a:accent1>
          <a:srgbClr val="2879B0"/>
        </a:accent1>
        <a:accent2>
          <a:srgbClr val="0099CC"/>
        </a:accent2>
        <a:accent3>
          <a:srgbClr val="FFFFFF"/>
        </a:accent3>
        <a:accent4>
          <a:srgbClr val="002A56"/>
        </a:accent4>
        <a:accent5>
          <a:srgbClr val="ACBED4"/>
        </a:accent5>
        <a:accent6>
          <a:srgbClr val="008AB9"/>
        </a:accent6>
        <a:hlink>
          <a:srgbClr val="A9683B"/>
        </a:hlink>
        <a:folHlink>
          <a:srgbClr val="166A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66"/>
        </a:dk1>
        <a:lt1>
          <a:srgbClr val="FFFFFF"/>
        </a:lt1>
        <a:dk2>
          <a:srgbClr val="50A834"/>
        </a:dk2>
        <a:lt2>
          <a:srgbClr val="B2B2B2"/>
        </a:lt2>
        <a:accent1>
          <a:srgbClr val="2045AE"/>
        </a:accent1>
        <a:accent2>
          <a:srgbClr val="FF9933"/>
        </a:accent2>
        <a:accent3>
          <a:srgbClr val="FFFFFF"/>
        </a:accent3>
        <a:accent4>
          <a:srgbClr val="000056"/>
        </a:accent4>
        <a:accent5>
          <a:srgbClr val="ABB0D3"/>
        </a:accent5>
        <a:accent6>
          <a:srgbClr val="E78A2D"/>
        </a:accent6>
        <a:hlink>
          <a:srgbClr val="3DC5C5"/>
        </a:hlink>
        <a:folHlink>
          <a:srgbClr val="6B41B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5113</TotalTime>
  <Words>1134</Words>
  <Application>Microsoft Office PowerPoint</Application>
  <PresentationFormat>Екран (4:3)</PresentationFormat>
  <Paragraphs>156</Paragraphs>
  <Slides>30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1" baseType="lpstr">
      <vt:lpstr>sample</vt:lpstr>
      <vt:lpstr>Презентація PowerPoint</vt:lpstr>
      <vt:lpstr>Форматування об’єктів електронної таблиці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Форматування клітинок</vt:lpstr>
      <vt:lpstr>Презентація PowerPoint</vt:lpstr>
      <vt:lpstr>Презентація PowerPoint</vt:lpstr>
      <vt:lpstr>Робота в зошиті</vt:lpstr>
      <vt:lpstr>Робота в зошиті</vt:lpstr>
      <vt:lpstr>Робота в зошиті</vt:lpstr>
      <vt:lpstr>Робота в зошиті</vt:lpstr>
      <vt:lpstr>Робота в зошиті</vt:lpstr>
      <vt:lpstr>Робота в зошиті</vt:lpstr>
      <vt:lpstr>Робота в зошиті</vt:lpstr>
      <vt:lpstr>Ребуси</vt:lpstr>
      <vt:lpstr>Запам’ятай</vt:lpstr>
      <vt:lpstr>Презентація PowerPoint</vt:lpstr>
      <vt:lpstr>Презентація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Александрова З.В.</dc:creator>
  <cp:lastModifiedBy>Olga</cp:lastModifiedBy>
  <cp:revision>695</cp:revision>
  <dcterms:created xsi:type="dcterms:W3CDTF">2008-07-01T13:52:57Z</dcterms:created>
  <dcterms:modified xsi:type="dcterms:W3CDTF">2019-12-20T20:31:20Z</dcterms:modified>
</cp:coreProperties>
</file>