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E4CB84-A145-496A-9D21-B60A19FA998B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585BFE8-0C3A-414E-9D58-3EB544852F2B}">
      <dgm:prSet phldrT="[Текст]" custT="1"/>
      <dgm:spPr/>
      <dgm:t>
        <a:bodyPr/>
        <a:lstStyle/>
        <a:p>
          <a:r>
            <a:rPr lang="ru-RU" sz="1200" dirty="0" err="1" smtClean="0"/>
            <a:t>Комплек</a:t>
          </a:r>
          <a:r>
            <a:rPr lang="uk-UA" sz="1200" dirty="0" err="1" smtClean="0"/>
            <a:t>сна</a:t>
          </a:r>
          <a:endParaRPr lang="ru-RU" sz="1200" dirty="0"/>
        </a:p>
      </dgm:t>
    </dgm:pt>
    <dgm:pt modelId="{CE2DA5B3-E865-47DD-A09B-34B336F44AB5}" type="parTrans" cxnId="{18882568-947F-4152-8559-AE9B3C984267}">
      <dgm:prSet/>
      <dgm:spPr/>
      <dgm:t>
        <a:bodyPr/>
        <a:lstStyle/>
        <a:p>
          <a:endParaRPr lang="ru-RU"/>
        </a:p>
      </dgm:t>
    </dgm:pt>
    <dgm:pt modelId="{3D0C29A7-B776-4500-9C93-2102CA1AD189}" type="sibTrans" cxnId="{18882568-947F-4152-8559-AE9B3C984267}">
      <dgm:prSet/>
      <dgm:spPr/>
      <dgm:t>
        <a:bodyPr/>
        <a:lstStyle/>
        <a:p>
          <a:endParaRPr lang="ru-RU"/>
        </a:p>
      </dgm:t>
    </dgm:pt>
    <dgm:pt modelId="{B7D46AD8-70F5-4519-9AEC-20CC67F0518F}">
      <dgm:prSet phldrT="[Текст]"/>
      <dgm:spPr/>
      <dgm:t>
        <a:bodyPr/>
        <a:lstStyle/>
        <a:p>
          <a:r>
            <a:rPr lang="uk-UA" dirty="0" smtClean="0"/>
            <a:t>Технологічна</a:t>
          </a:r>
          <a:endParaRPr lang="ru-RU" dirty="0"/>
        </a:p>
      </dgm:t>
    </dgm:pt>
    <dgm:pt modelId="{E8D336EA-1CE8-4876-A078-DCA639021C98}" type="parTrans" cxnId="{54605528-9989-4A85-8E67-9190AD81667B}">
      <dgm:prSet/>
      <dgm:spPr/>
      <dgm:t>
        <a:bodyPr/>
        <a:lstStyle/>
        <a:p>
          <a:endParaRPr lang="ru-RU"/>
        </a:p>
      </dgm:t>
    </dgm:pt>
    <dgm:pt modelId="{4A8AC65C-EF0C-46FB-BB07-D4914CD5A99D}" type="sibTrans" cxnId="{54605528-9989-4A85-8E67-9190AD81667B}">
      <dgm:prSet/>
      <dgm:spPr/>
      <dgm:t>
        <a:bodyPr/>
        <a:lstStyle/>
        <a:p>
          <a:endParaRPr lang="ru-RU"/>
        </a:p>
      </dgm:t>
    </dgm:pt>
    <dgm:pt modelId="{CCD7DEB3-ECE3-4A0C-982D-30CD5386E266}">
      <dgm:prSet phldrT="[Текст]"/>
      <dgm:spPr/>
      <dgm:t>
        <a:bodyPr/>
        <a:lstStyle/>
        <a:p>
          <a:r>
            <a:rPr lang="uk-UA" dirty="0" smtClean="0"/>
            <a:t>Інтегрована</a:t>
          </a:r>
          <a:endParaRPr lang="ru-RU" dirty="0"/>
        </a:p>
      </dgm:t>
    </dgm:pt>
    <dgm:pt modelId="{20F13E5B-216A-4C45-8102-D7B7814FCA59}" type="parTrans" cxnId="{61F53A6D-8A18-495A-89FD-9F2E95CEB873}">
      <dgm:prSet/>
      <dgm:spPr/>
      <dgm:t>
        <a:bodyPr/>
        <a:lstStyle/>
        <a:p>
          <a:endParaRPr lang="ru-RU"/>
        </a:p>
      </dgm:t>
    </dgm:pt>
    <dgm:pt modelId="{70937CB5-47F0-4BC5-A7E5-C3353EFD7847}" type="sibTrans" cxnId="{61F53A6D-8A18-495A-89FD-9F2E95CEB873}">
      <dgm:prSet/>
      <dgm:spPr/>
      <dgm:t>
        <a:bodyPr/>
        <a:lstStyle/>
        <a:p>
          <a:endParaRPr lang="ru-RU"/>
        </a:p>
      </dgm:t>
    </dgm:pt>
    <dgm:pt modelId="{C48BC0FC-DABC-42DD-AD23-E61B6C7E1892}">
      <dgm:prSet phldrT="[Текст]"/>
      <dgm:spPr/>
      <dgm:t>
        <a:bodyPr/>
        <a:lstStyle/>
        <a:p>
          <a:r>
            <a:rPr lang="uk-UA" dirty="0" smtClean="0"/>
            <a:t>Проблемно-розвивальна</a:t>
          </a:r>
          <a:endParaRPr lang="ru-RU" dirty="0"/>
        </a:p>
      </dgm:t>
    </dgm:pt>
    <dgm:pt modelId="{61820D0A-9D75-402E-B431-2C6A83D8DB84}" type="parTrans" cxnId="{8FE17C59-6EA9-4F6D-88CD-D9B2EFA95393}">
      <dgm:prSet/>
      <dgm:spPr/>
      <dgm:t>
        <a:bodyPr/>
        <a:lstStyle/>
        <a:p>
          <a:endParaRPr lang="ru-RU"/>
        </a:p>
      </dgm:t>
    </dgm:pt>
    <dgm:pt modelId="{F4257237-6BD7-409B-B699-D9A40B1BAA2B}" type="sibTrans" cxnId="{8FE17C59-6EA9-4F6D-88CD-D9B2EFA95393}">
      <dgm:prSet/>
      <dgm:spPr/>
      <dgm:t>
        <a:bodyPr/>
        <a:lstStyle/>
        <a:p>
          <a:endParaRPr lang="ru-RU"/>
        </a:p>
      </dgm:t>
    </dgm:pt>
    <dgm:pt modelId="{150FE9CA-8BC9-41AC-A564-B148CB59EFEE}">
      <dgm:prSet phldrT="[Текст]" custT="1"/>
      <dgm:spPr/>
      <dgm:t>
        <a:bodyPr/>
        <a:lstStyle/>
        <a:p>
          <a:r>
            <a:rPr lang="uk-UA" sz="2000" dirty="0" smtClean="0">
              <a:latin typeface="Times New Roman" pitchFamily="18" charset="0"/>
              <a:cs typeface="Times New Roman" pitchFamily="18" charset="0"/>
            </a:rPr>
            <a:t>Крім </a:t>
          </a:r>
          <a:r>
            <a:rPr lang="uk-UA" sz="2000" dirty="0" err="1" smtClean="0">
              <a:latin typeface="Times New Roman" pitchFamily="18" charset="0"/>
              <a:cs typeface="Times New Roman" pitchFamily="18" charset="0"/>
            </a:rPr>
            <a:t>“компетентністної</a:t>
          </a:r>
          <a:r>
            <a:rPr lang="uk-UA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2000" dirty="0" err="1" smtClean="0">
              <a:latin typeface="Times New Roman" pitchFamily="18" charset="0"/>
              <a:cs typeface="Times New Roman" pitchFamily="18" charset="0"/>
            </a:rPr>
            <a:t>задачі”</a:t>
          </a:r>
          <a:endParaRPr lang="uk-UA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uk-UA" sz="2000" dirty="0" smtClean="0">
              <a:latin typeface="Times New Roman" pitchFamily="18" charset="0"/>
              <a:cs typeface="Times New Roman" pitchFamily="18" charset="0"/>
            </a:rPr>
            <a:t> вживають такі терміни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0F0565E-503D-4ECD-BD8A-52D3AFEBA563}" type="sibTrans" cxnId="{3C42AE2D-770A-415B-AF8E-047D82674C59}">
      <dgm:prSet/>
      <dgm:spPr/>
      <dgm:t>
        <a:bodyPr/>
        <a:lstStyle/>
        <a:p>
          <a:endParaRPr lang="ru-RU"/>
        </a:p>
      </dgm:t>
    </dgm:pt>
    <dgm:pt modelId="{7EC8D234-EDB7-468B-9CDD-8DC9FC35B674}" type="parTrans" cxnId="{3C42AE2D-770A-415B-AF8E-047D82674C59}">
      <dgm:prSet/>
      <dgm:spPr/>
      <dgm:t>
        <a:bodyPr/>
        <a:lstStyle/>
        <a:p>
          <a:endParaRPr lang="ru-RU"/>
        </a:p>
      </dgm:t>
    </dgm:pt>
    <dgm:pt modelId="{78AF1252-CCA0-4B51-A301-521B82BA3541}" type="pres">
      <dgm:prSet presAssocID="{0BE4CB84-A145-496A-9D21-B60A19FA998B}" presName="Name0" presStyleCnt="0">
        <dgm:presLayoutVars>
          <dgm:dir/>
          <dgm:animLvl val="lvl"/>
          <dgm:resizeHandles val="exact"/>
        </dgm:presLayoutVars>
      </dgm:prSet>
      <dgm:spPr/>
    </dgm:pt>
    <dgm:pt modelId="{E5B92A22-F5CF-4BD3-8EB8-0E1E1C0907CC}" type="pres">
      <dgm:prSet presAssocID="{150FE9CA-8BC9-41AC-A564-B148CB59EFEE}" presName="boxAndChildren" presStyleCnt="0"/>
      <dgm:spPr/>
    </dgm:pt>
    <dgm:pt modelId="{1D3A6374-73B5-4D32-9D4D-98AEC2CA5B89}" type="pres">
      <dgm:prSet presAssocID="{150FE9CA-8BC9-41AC-A564-B148CB59EFEE}" presName="parentTextBox" presStyleLbl="node1" presStyleIdx="0" presStyleCnt="1"/>
      <dgm:spPr/>
      <dgm:t>
        <a:bodyPr/>
        <a:lstStyle/>
        <a:p>
          <a:endParaRPr lang="ru-RU"/>
        </a:p>
      </dgm:t>
    </dgm:pt>
    <dgm:pt modelId="{D248F163-362C-4996-B863-34A12D2487BE}" type="pres">
      <dgm:prSet presAssocID="{150FE9CA-8BC9-41AC-A564-B148CB59EFEE}" presName="entireBox" presStyleLbl="node1" presStyleIdx="0" presStyleCnt="1" custLinFactNeighborY="-13791"/>
      <dgm:spPr/>
      <dgm:t>
        <a:bodyPr/>
        <a:lstStyle/>
        <a:p>
          <a:endParaRPr lang="ru-RU"/>
        </a:p>
      </dgm:t>
    </dgm:pt>
    <dgm:pt modelId="{52D4FC10-5328-4734-9ACD-D58D4FA1AC61}" type="pres">
      <dgm:prSet presAssocID="{150FE9CA-8BC9-41AC-A564-B148CB59EFEE}" presName="descendantBox" presStyleCnt="0"/>
      <dgm:spPr/>
    </dgm:pt>
    <dgm:pt modelId="{8322DEF8-8BEB-4EBA-9619-97ADFA8F72A7}" type="pres">
      <dgm:prSet presAssocID="{7585BFE8-0C3A-414E-9D58-3EB544852F2B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8FF6E-29AE-4964-A09B-B7E1384EC746}" type="pres">
      <dgm:prSet presAssocID="{B7D46AD8-70F5-4519-9AEC-20CC67F0518F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2C24D-324E-4D55-BFD4-A8008A14386E}" type="pres">
      <dgm:prSet presAssocID="{CCD7DEB3-ECE3-4A0C-982D-30CD5386E266}" presName="childTextBox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EDBFB8-FEC4-4635-AE48-07AC70690137}" type="pres">
      <dgm:prSet presAssocID="{C48BC0FC-DABC-42DD-AD23-E61B6C7E1892}" presName="childTextBox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882568-947F-4152-8559-AE9B3C984267}" srcId="{150FE9CA-8BC9-41AC-A564-B148CB59EFEE}" destId="{7585BFE8-0C3A-414E-9D58-3EB544852F2B}" srcOrd="0" destOrd="0" parTransId="{CE2DA5B3-E865-47DD-A09B-34B336F44AB5}" sibTransId="{3D0C29A7-B776-4500-9C93-2102CA1AD189}"/>
    <dgm:cxn modelId="{AE45000F-EC30-4F29-B703-775A594E09B1}" type="presOf" srcId="{7585BFE8-0C3A-414E-9D58-3EB544852F2B}" destId="{8322DEF8-8BEB-4EBA-9619-97ADFA8F72A7}" srcOrd="0" destOrd="0" presId="urn:microsoft.com/office/officeart/2005/8/layout/process4"/>
    <dgm:cxn modelId="{10B598B4-FC84-4D64-AE04-05DB70A5D7D7}" type="presOf" srcId="{150FE9CA-8BC9-41AC-A564-B148CB59EFEE}" destId="{1D3A6374-73B5-4D32-9D4D-98AEC2CA5B89}" srcOrd="0" destOrd="0" presId="urn:microsoft.com/office/officeart/2005/8/layout/process4"/>
    <dgm:cxn modelId="{8FE17C59-6EA9-4F6D-88CD-D9B2EFA95393}" srcId="{150FE9CA-8BC9-41AC-A564-B148CB59EFEE}" destId="{C48BC0FC-DABC-42DD-AD23-E61B6C7E1892}" srcOrd="3" destOrd="0" parTransId="{61820D0A-9D75-402E-B431-2C6A83D8DB84}" sibTransId="{F4257237-6BD7-409B-B699-D9A40B1BAA2B}"/>
    <dgm:cxn modelId="{4B82799B-E0FA-4BC5-8811-136A2EE0ED1A}" type="presOf" srcId="{CCD7DEB3-ECE3-4A0C-982D-30CD5386E266}" destId="{BE52C24D-324E-4D55-BFD4-A8008A14386E}" srcOrd="0" destOrd="0" presId="urn:microsoft.com/office/officeart/2005/8/layout/process4"/>
    <dgm:cxn modelId="{8613A742-52DE-471F-B089-6F8155902909}" type="presOf" srcId="{B7D46AD8-70F5-4519-9AEC-20CC67F0518F}" destId="{EEA8FF6E-29AE-4964-A09B-B7E1384EC746}" srcOrd="0" destOrd="0" presId="urn:microsoft.com/office/officeart/2005/8/layout/process4"/>
    <dgm:cxn modelId="{54605528-9989-4A85-8E67-9190AD81667B}" srcId="{150FE9CA-8BC9-41AC-A564-B148CB59EFEE}" destId="{B7D46AD8-70F5-4519-9AEC-20CC67F0518F}" srcOrd="1" destOrd="0" parTransId="{E8D336EA-1CE8-4876-A078-DCA639021C98}" sibTransId="{4A8AC65C-EF0C-46FB-BB07-D4914CD5A99D}"/>
    <dgm:cxn modelId="{C5848484-717D-4D67-ACDC-8A8F02055252}" type="presOf" srcId="{0BE4CB84-A145-496A-9D21-B60A19FA998B}" destId="{78AF1252-CCA0-4B51-A301-521B82BA3541}" srcOrd="0" destOrd="0" presId="urn:microsoft.com/office/officeart/2005/8/layout/process4"/>
    <dgm:cxn modelId="{DE89FAC2-4B65-4052-8C09-2014D5E83B45}" type="presOf" srcId="{150FE9CA-8BC9-41AC-A564-B148CB59EFEE}" destId="{D248F163-362C-4996-B863-34A12D2487BE}" srcOrd="1" destOrd="0" presId="urn:microsoft.com/office/officeart/2005/8/layout/process4"/>
    <dgm:cxn modelId="{87B74A4E-CDA9-4A2A-BF36-4C73F946E4B8}" type="presOf" srcId="{C48BC0FC-DABC-42DD-AD23-E61B6C7E1892}" destId="{A6EDBFB8-FEC4-4635-AE48-07AC70690137}" srcOrd="0" destOrd="0" presId="urn:microsoft.com/office/officeart/2005/8/layout/process4"/>
    <dgm:cxn modelId="{3C42AE2D-770A-415B-AF8E-047D82674C59}" srcId="{0BE4CB84-A145-496A-9D21-B60A19FA998B}" destId="{150FE9CA-8BC9-41AC-A564-B148CB59EFEE}" srcOrd="0" destOrd="0" parTransId="{7EC8D234-EDB7-468B-9CDD-8DC9FC35B674}" sibTransId="{40F0565E-503D-4ECD-BD8A-52D3AFEBA563}"/>
    <dgm:cxn modelId="{61F53A6D-8A18-495A-89FD-9F2E95CEB873}" srcId="{150FE9CA-8BC9-41AC-A564-B148CB59EFEE}" destId="{CCD7DEB3-ECE3-4A0C-982D-30CD5386E266}" srcOrd="2" destOrd="0" parTransId="{20F13E5B-216A-4C45-8102-D7B7814FCA59}" sibTransId="{70937CB5-47F0-4BC5-A7E5-C3353EFD7847}"/>
    <dgm:cxn modelId="{CE8A04F2-CCCA-432E-88A7-3EDF2B84D376}" type="presParOf" srcId="{78AF1252-CCA0-4B51-A301-521B82BA3541}" destId="{E5B92A22-F5CF-4BD3-8EB8-0E1E1C0907CC}" srcOrd="0" destOrd="0" presId="urn:microsoft.com/office/officeart/2005/8/layout/process4"/>
    <dgm:cxn modelId="{B9FD35C5-F118-405A-AFEA-DD59A38790C7}" type="presParOf" srcId="{E5B92A22-F5CF-4BD3-8EB8-0E1E1C0907CC}" destId="{1D3A6374-73B5-4D32-9D4D-98AEC2CA5B89}" srcOrd="0" destOrd="0" presId="urn:microsoft.com/office/officeart/2005/8/layout/process4"/>
    <dgm:cxn modelId="{CF177983-E36F-4FDE-9B17-B5774B6508DB}" type="presParOf" srcId="{E5B92A22-F5CF-4BD3-8EB8-0E1E1C0907CC}" destId="{D248F163-362C-4996-B863-34A12D2487BE}" srcOrd="1" destOrd="0" presId="urn:microsoft.com/office/officeart/2005/8/layout/process4"/>
    <dgm:cxn modelId="{313015A0-1752-4030-897D-C1FFE449A649}" type="presParOf" srcId="{E5B92A22-F5CF-4BD3-8EB8-0E1E1C0907CC}" destId="{52D4FC10-5328-4734-9ACD-D58D4FA1AC61}" srcOrd="2" destOrd="0" presId="urn:microsoft.com/office/officeart/2005/8/layout/process4"/>
    <dgm:cxn modelId="{D392CCAE-278A-44C5-803D-1D917ABFD973}" type="presParOf" srcId="{52D4FC10-5328-4734-9ACD-D58D4FA1AC61}" destId="{8322DEF8-8BEB-4EBA-9619-97ADFA8F72A7}" srcOrd="0" destOrd="0" presId="urn:microsoft.com/office/officeart/2005/8/layout/process4"/>
    <dgm:cxn modelId="{543DE610-4266-48DD-A569-26AFCA0FCE73}" type="presParOf" srcId="{52D4FC10-5328-4734-9ACD-D58D4FA1AC61}" destId="{EEA8FF6E-29AE-4964-A09B-B7E1384EC746}" srcOrd="1" destOrd="0" presId="urn:microsoft.com/office/officeart/2005/8/layout/process4"/>
    <dgm:cxn modelId="{E5FAFE7B-22B9-4E0A-806B-A4BC5888CB65}" type="presParOf" srcId="{52D4FC10-5328-4734-9ACD-D58D4FA1AC61}" destId="{BE52C24D-324E-4D55-BFD4-A8008A14386E}" srcOrd="2" destOrd="0" presId="urn:microsoft.com/office/officeart/2005/8/layout/process4"/>
    <dgm:cxn modelId="{C8F79FE3-955F-4B34-B65C-6C0ADBB1CC6F}" type="presParOf" srcId="{52D4FC10-5328-4734-9ACD-D58D4FA1AC61}" destId="{A6EDBFB8-FEC4-4635-AE48-07AC70690137}" srcOrd="3" destOrd="0" presId="urn:microsoft.com/office/officeart/2005/8/layout/process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069A2-76E1-48A7-BF01-1FC4CEB50A86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519E4-9837-463C-8005-22908183E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519E4-9837-463C-8005-22908183E44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EDEE6F7-941E-485E-A89B-99E28063B3AA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85C87E4-CC4E-4F77-9252-32A428823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7772400" cy="14700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uk-UA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Розв’язування компетентнісних задач.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643314"/>
            <a:ext cx="8543940" cy="2038352"/>
          </a:xfrm>
        </p:spPr>
        <p:txBody>
          <a:bodyPr/>
          <a:lstStyle/>
          <a:p>
            <a:r>
              <a:rPr lang="uk-UA" dirty="0" smtClean="0"/>
              <a:t>Урок інформатики</a:t>
            </a:r>
          </a:p>
          <a:p>
            <a:r>
              <a:rPr lang="uk-UA" dirty="0" smtClean="0"/>
              <a:t>для </a:t>
            </a:r>
            <a:r>
              <a:rPr lang="uk-UA" dirty="0" smtClean="0"/>
              <a:t>учнів 9 класів</a:t>
            </a:r>
          </a:p>
          <a:p>
            <a:r>
              <a:rPr lang="uk-UA" dirty="0" smtClean="0"/>
              <a:t>підготувала - Грабар Людмила Олександрівна </a:t>
            </a:r>
            <a:endParaRPr lang="ru-RU" dirty="0"/>
          </a:p>
        </p:txBody>
      </p:sp>
      <p:pic>
        <p:nvPicPr>
          <p:cNvPr id="4" name="Picture 2" descr="analysis, analysis system, chart, concept, development, system icon">
            <a:extLst>
              <a:ext uri="{FF2B5EF4-FFF2-40B4-BE49-F238E27FC236}">
                <a16:creationId xmlns="" xmlns:a16="http://schemas.microsoft.com/office/drawing/2014/main" id="{F5EFEC7A-CCBD-4E97-A585-36CD6FE778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275"/>
          <a:stretch/>
        </p:blipFill>
        <p:spPr bwMode="auto">
          <a:xfrm>
            <a:off x="3214678" y="2428868"/>
            <a:ext cx="2229318" cy="2000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hart, installation, seo, set up, setting, web icon">
            <a:extLst>
              <a:ext uri="{FF2B5EF4-FFF2-40B4-BE49-F238E27FC236}">
                <a16:creationId xmlns="" xmlns:a16="http://schemas.microsoft.com/office/drawing/2014/main" id="{3F74BD5D-CCF9-45F9-AB8E-EB462DA32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5048" flipH="1">
            <a:off x="574278" y="2111094"/>
            <a:ext cx="1237384" cy="1656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172589">
            <a:off x="6107592" y="5286388"/>
            <a:ext cx="3036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b="1" dirty="0" smtClean="0">
                <a:solidFill>
                  <a:srgbClr val="FFFFFF"/>
                </a:solidFill>
                <a:latin typeface="Verdana"/>
              </a:rPr>
              <a:t>За новою програмою</a:t>
            </a:r>
            <a:endParaRPr lang="uk-UA" b="1" dirty="0">
              <a:solidFill>
                <a:srgbClr val="FFFFFF"/>
              </a:solidFill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143372" y="1857364"/>
            <a:ext cx="4643470" cy="2143140"/>
          </a:xfrm>
        </p:spPr>
        <p:txBody>
          <a:bodyPr>
            <a:normAutofit/>
          </a:bodyPr>
          <a:lstStyle/>
          <a:p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Компетéнтність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проінформованість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обізнаність, авторитетність.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357166"/>
            <a:ext cx="8143964" cy="1357322"/>
          </a:xfrm>
        </p:spPr>
        <p:txBody>
          <a:bodyPr>
            <a:noAutofit/>
          </a:bodyPr>
          <a:lstStyle/>
          <a:p>
            <a:pPr algn="just"/>
            <a:r>
              <a:rPr lang="uk-UA" sz="3200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Компетентнісні</a:t>
            </a:r>
            <a:r>
              <a:rPr lang="uk-UA" sz="3200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задачі </a:t>
            </a:r>
            <a:r>
              <a:rPr lang="uk-UA" sz="32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 інформатики можна розглядати як  тип технологічних задач, для яких обов’язковим є застосування ІКТ, як  засобу розв’язування. </a:t>
            </a:r>
            <a:endParaRPr lang="ru-RU" sz="32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Розв'язування компетентнісних задач (Урок 51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1471553274_komunikasi-informas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285992"/>
            <a:ext cx="3357585" cy="2516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Схема 5"/>
          <p:cNvGraphicFramePr/>
          <p:nvPr/>
        </p:nvGraphicFramePr>
        <p:xfrm>
          <a:off x="3500430" y="4786274"/>
          <a:ext cx="5643570" cy="2071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Click="0" advTm="2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48F163-362C-4996-B863-34A12D2487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graphicEl>
                                              <a:dgm id="{D248F163-362C-4996-B863-34A12D2487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322DEF8-8BEB-4EBA-9619-97ADFA8F7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8322DEF8-8BEB-4EBA-9619-97ADFA8F7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A8FF6E-29AE-4964-A09B-B7E1384EC7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graphicEl>
                                              <a:dgm id="{EEA8FF6E-29AE-4964-A09B-B7E1384EC7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52C24D-324E-4D55-BFD4-A8008A143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>
                                            <p:graphicEl>
                                              <a:dgm id="{BE52C24D-324E-4D55-BFD4-A8008A1438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EDBFB8-FEC4-4635-AE48-07AC706901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graphicEl>
                                              <a:dgm id="{A6EDBFB8-FEC4-4635-AE48-07AC706901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Graphic spid="6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BAE06B-45D2-47F9-8C21-AF6EB8C07778}"/>
              </a:ext>
            </a:extLst>
          </p:cNvPr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Етапи розв'язування компетентнісних задач та програмне забезпечення, що може бути використано на кожному з них.</a:t>
            </a:r>
          </a:p>
        </p:txBody>
      </p:sp>
      <p:sp>
        <p:nvSpPr>
          <p:cNvPr id="5" name="Прямокутник 7">
            <a:extLst>
              <a:ext uri="{FF2B5EF4-FFF2-40B4-BE49-F238E27FC236}">
                <a16:creationId xmlns:a16="http://schemas.microsoft.com/office/drawing/2014/main" xmlns="" id="{617B8C63-FBAD-4C0F-BCD6-666D00969107}"/>
              </a:ext>
            </a:extLst>
          </p:cNvPr>
          <p:cNvSpPr/>
          <p:nvPr/>
        </p:nvSpPr>
        <p:spPr>
          <a:xfrm>
            <a:off x="0" y="1643050"/>
            <a:ext cx="4217505" cy="1011169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Етапи розв’язування задач</a:t>
            </a:r>
          </a:p>
        </p:txBody>
      </p:sp>
      <p:sp>
        <p:nvSpPr>
          <p:cNvPr id="6" name="Прямокутник 8">
            <a:extLst>
              <a:ext uri="{FF2B5EF4-FFF2-40B4-BE49-F238E27FC236}">
                <a16:creationId xmlns:a16="http://schemas.microsoft.com/office/drawing/2014/main" xmlns="" id="{3B72F4A6-44E4-482F-802D-75B673FBEBC8}"/>
              </a:ext>
            </a:extLst>
          </p:cNvPr>
          <p:cNvSpPr/>
          <p:nvPr/>
        </p:nvSpPr>
        <p:spPr>
          <a:xfrm>
            <a:off x="4572000" y="1643050"/>
            <a:ext cx="4372638" cy="1214446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Приклади програмного забезпечення, джерел даних</a:t>
            </a:r>
          </a:p>
        </p:txBody>
      </p:sp>
      <p:sp>
        <p:nvSpPr>
          <p:cNvPr id="7" name="Виноска: зі стрілкою вниз 9">
            <a:extLst>
              <a:ext uri="{FF2B5EF4-FFF2-40B4-BE49-F238E27FC236}">
                <a16:creationId xmlns:a16="http://schemas.microsoft.com/office/drawing/2014/main" xmlns="" id="{D36B995A-565E-416A-9C19-4A593ED7832A}"/>
              </a:ext>
            </a:extLst>
          </p:cNvPr>
          <p:cNvSpPr/>
          <p:nvPr/>
        </p:nvSpPr>
        <p:spPr>
          <a:xfrm>
            <a:off x="0" y="2714620"/>
            <a:ext cx="4217505" cy="142619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8357"/>
            </a:avLst>
          </a:prstGeom>
          <a:solidFill>
            <a:srgbClr val="EF74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Змістовний аналіз, формулювання задачі</a:t>
            </a:r>
          </a:p>
        </p:txBody>
      </p:sp>
      <p:sp>
        <p:nvSpPr>
          <p:cNvPr id="8" name="Виноска: зі стрілкою вниз 12">
            <a:extLst>
              <a:ext uri="{FF2B5EF4-FFF2-40B4-BE49-F238E27FC236}">
                <a16:creationId xmlns:a16="http://schemas.microsoft.com/office/drawing/2014/main" xmlns="" id="{B5BEA190-184A-4AC0-AF3B-2981869826B5}"/>
              </a:ext>
            </a:extLst>
          </p:cNvPr>
          <p:cNvSpPr/>
          <p:nvPr/>
        </p:nvSpPr>
        <p:spPr>
          <a:xfrm>
            <a:off x="0" y="4071942"/>
            <a:ext cx="4217505" cy="128588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835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Пошук інформаційних матеріалів</a:t>
            </a:r>
          </a:p>
        </p:txBody>
      </p:sp>
      <p:sp>
        <p:nvSpPr>
          <p:cNvPr id="9" name="Прямокутник 13">
            <a:extLst>
              <a:ext uri="{FF2B5EF4-FFF2-40B4-BE49-F238E27FC236}">
                <a16:creationId xmlns:a16="http://schemas.microsoft.com/office/drawing/2014/main" xmlns="" id="{611F8BBC-248F-41DE-8ACB-031834EE5540}"/>
              </a:ext>
            </a:extLst>
          </p:cNvPr>
          <p:cNvSpPr/>
          <p:nvPr/>
        </p:nvSpPr>
        <p:spPr>
          <a:xfrm>
            <a:off x="4786314" y="3500438"/>
            <a:ext cx="4143404" cy="16430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Пошукові системи, добірки посилань, пошукові каталоги, експертні системи, бібліотеки</a:t>
            </a:r>
          </a:p>
        </p:txBody>
      </p:sp>
      <p:sp>
        <p:nvSpPr>
          <p:cNvPr id="10" name="Стрілка: вліво-вправо 2">
            <a:extLst>
              <a:ext uri="{FF2B5EF4-FFF2-40B4-BE49-F238E27FC236}">
                <a16:creationId xmlns:a16="http://schemas.microsoft.com/office/drawing/2014/main" xmlns="" id="{EED725A8-9B0B-4E17-BE04-FC1DF1C19948}"/>
              </a:ext>
            </a:extLst>
          </p:cNvPr>
          <p:cNvSpPr/>
          <p:nvPr/>
        </p:nvSpPr>
        <p:spPr>
          <a:xfrm>
            <a:off x="4143372" y="4214818"/>
            <a:ext cx="714380" cy="428628"/>
          </a:xfrm>
          <a:prstGeom prst="leftRightArrow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Виноска: зі стрілкою вниз 7">
            <a:extLst>
              <a:ext uri="{FF2B5EF4-FFF2-40B4-BE49-F238E27FC236}">
                <a16:creationId xmlns:a16="http://schemas.microsoft.com/office/drawing/2014/main" xmlns="" id="{D5D1CC31-557B-450D-AD93-1B3A8D7B1579}"/>
              </a:ext>
            </a:extLst>
          </p:cNvPr>
          <p:cNvSpPr/>
          <p:nvPr/>
        </p:nvSpPr>
        <p:spPr>
          <a:xfrm>
            <a:off x="1" y="5431804"/>
            <a:ext cx="4143372" cy="142619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8357"/>
            </a:avLst>
          </a:prstGeom>
          <a:solidFill>
            <a:srgbClr val="F8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Побудова інформаційної моделі задачі</a:t>
            </a:r>
          </a:p>
        </p:txBody>
      </p:sp>
      <p:sp>
        <p:nvSpPr>
          <p:cNvPr id="12" name="Прямокутник 8">
            <a:extLst>
              <a:ext uri="{FF2B5EF4-FFF2-40B4-BE49-F238E27FC236}">
                <a16:creationId xmlns:a16="http://schemas.microsoft.com/office/drawing/2014/main" xmlns="" id="{3234D718-8B19-4F5D-914F-76DC8ABC56DF}"/>
              </a:ext>
            </a:extLst>
          </p:cNvPr>
          <p:cNvSpPr/>
          <p:nvPr/>
        </p:nvSpPr>
        <p:spPr>
          <a:xfrm>
            <a:off x="4857752" y="5214950"/>
            <a:ext cx="4000528" cy="1446197"/>
          </a:xfrm>
          <a:prstGeom prst="rect">
            <a:avLst/>
          </a:prstGeom>
          <a:solidFill>
            <a:srgbClr val="F8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Редактор карт знань, графічний редактор, текстовий процесор,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редактор презентацій</a:t>
            </a:r>
          </a:p>
        </p:txBody>
      </p:sp>
      <p:sp>
        <p:nvSpPr>
          <p:cNvPr id="13" name="Стрілка: вліво-вправо 9">
            <a:extLst>
              <a:ext uri="{FF2B5EF4-FFF2-40B4-BE49-F238E27FC236}">
                <a16:creationId xmlns:a16="http://schemas.microsoft.com/office/drawing/2014/main" xmlns="" id="{CA162945-9614-4CCD-9C9A-749D3C72251F}"/>
              </a:ext>
            </a:extLst>
          </p:cNvPr>
          <p:cNvSpPr/>
          <p:nvPr/>
        </p:nvSpPr>
        <p:spPr>
          <a:xfrm>
            <a:off x="4000496" y="5572140"/>
            <a:ext cx="928694" cy="428628"/>
          </a:xfrm>
          <a:prstGeom prst="leftRightArrow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иноска: зі стрілкою вниз 11">
            <a:extLst>
              <a:ext uri="{FF2B5EF4-FFF2-40B4-BE49-F238E27FC236}">
                <a16:creationId xmlns:a16="http://schemas.microsoft.com/office/drawing/2014/main" xmlns="" id="{C33765AA-7821-4DB5-98F1-115D806C83FA}"/>
              </a:ext>
            </a:extLst>
          </p:cNvPr>
          <p:cNvSpPr/>
          <p:nvPr/>
        </p:nvSpPr>
        <p:spPr>
          <a:xfrm>
            <a:off x="214282" y="0"/>
            <a:ext cx="4357718" cy="142619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835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Вибір засобів опрацювання даних</a:t>
            </a:r>
          </a:p>
        </p:txBody>
      </p:sp>
      <p:sp>
        <p:nvSpPr>
          <p:cNvPr id="5" name="Прямокутник 12">
            <a:extLst>
              <a:ext uri="{FF2B5EF4-FFF2-40B4-BE49-F238E27FC236}">
                <a16:creationId xmlns:a16="http://schemas.microsoft.com/office/drawing/2014/main" xmlns="" id="{78605B89-41E5-42C8-8475-1E638ED34900}"/>
              </a:ext>
            </a:extLst>
          </p:cNvPr>
          <p:cNvSpPr/>
          <p:nvPr/>
        </p:nvSpPr>
        <p:spPr>
          <a:xfrm>
            <a:off x="5214943" y="714356"/>
            <a:ext cx="3929058" cy="232905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Текстовий процесор, табличний процесор, графічний редактор, середовище програмування, програми опрацювання мультимедійних даних тощо</a:t>
            </a:r>
          </a:p>
        </p:txBody>
      </p:sp>
      <p:sp>
        <p:nvSpPr>
          <p:cNvPr id="6" name="Виноска: зі стрілкою вниз 13">
            <a:extLst>
              <a:ext uri="{FF2B5EF4-FFF2-40B4-BE49-F238E27FC236}">
                <a16:creationId xmlns:a16="http://schemas.microsoft.com/office/drawing/2014/main" xmlns="" id="{791FD77B-5EF4-425A-A9CA-754BC024B366}"/>
              </a:ext>
            </a:extLst>
          </p:cNvPr>
          <p:cNvSpPr/>
          <p:nvPr/>
        </p:nvSpPr>
        <p:spPr>
          <a:xfrm>
            <a:off x="214282" y="1500174"/>
            <a:ext cx="4357718" cy="142619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8357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Опрацювання даних</a:t>
            </a:r>
          </a:p>
        </p:txBody>
      </p:sp>
      <p:sp>
        <p:nvSpPr>
          <p:cNvPr id="7" name="Стрілка: вліво-вправо 14">
            <a:extLst>
              <a:ext uri="{FF2B5EF4-FFF2-40B4-BE49-F238E27FC236}">
                <a16:creationId xmlns:a16="http://schemas.microsoft.com/office/drawing/2014/main" xmlns="" id="{7FA6911E-4F6F-46F1-A046-D40908A226E3}"/>
              </a:ext>
            </a:extLst>
          </p:cNvPr>
          <p:cNvSpPr/>
          <p:nvPr/>
        </p:nvSpPr>
        <p:spPr>
          <a:xfrm>
            <a:off x="4429124" y="1714488"/>
            <a:ext cx="904461" cy="596350"/>
          </a:xfrm>
          <a:prstGeom prst="leftRightArrow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D5D1CC31-557B-450D-AD93-1B3A8D7B1579}"/>
              </a:ext>
            </a:extLst>
          </p:cNvPr>
          <p:cNvSpPr/>
          <p:nvPr/>
        </p:nvSpPr>
        <p:spPr>
          <a:xfrm>
            <a:off x="0" y="3071810"/>
            <a:ext cx="4500561" cy="142619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kern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Подання результатів розв'язування задачі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xmlns="" id="{3234D718-8B19-4F5D-914F-76DC8ABC56DF}"/>
              </a:ext>
            </a:extLst>
          </p:cNvPr>
          <p:cNvSpPr/>
          <p:nvPr/>
        </p:nvSpPr>
        <p:spPr>
          <a:xfrm>
            <a:off x="5214942" y="3286124"/>
            <a:ext cx="3929058" cy="23978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Текстовий процесор, табличний процесор, графічний редактор, середовище програмування, програми опрацювання мультимедійних даних, редактор презентацій чи публікацій</a:t>
            </a:r>
          </a:p>
        </p:txBody>
      </p:sp>
      <p:pic>
        <p:nvPicPr>
          <p:cNvPr id="10" name="Picture 2" descr="history, log, plan, results, statistic icon">
            <a:extLst>
              <a:ext uri="{FF2B5EF4-FFF2-40B4-BE49-F238E27FC236}">
                <a16:creationId xmlns:a16="http://schemas.microsoft.com/office/drawing/2014/main" xmlns="" id="{F7C60B2D-94EF-4BD0-AFF4-51AA563C0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18737">
            <a:off x="142844" y="4929198"/>
            <a:ext cx="1928802" cy="19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ілка: вліво-вправо 9">
            <a:extLst>
              <a:ext uri="{FF2B5EF4-FFF2-40B4-BE49-F238E27FC236}">
                <a16:creationId xmlns:a16="http://schemas.microsoft.com/office/drawing/2014/main" xmlns="" id="{CA162945-9614-4CCD-9C9A-749D3C72251F}"/>
              </a:ext>
            </a:extLst>
          </p:cNvPr>
          <p:cNvSpPr/>
          <p:nvPr/>
        </p:nvSpPr>
        <p:spPr>
          <a:xfrm>
            <a:off x="4429124" y="3500438"/>
            <a:ext cx="904461" cy="596350"/>
          </a:xfrm>
          <a:prstGeom prst="leftRightArrow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00100" y="1214422"/>
            <a:ext cx="7686700" cy="876102"/>
          </a:xfrm>
        </p:spPr>
        <p:txBody>
          <a:bodyPr>
            <a:normAutofit fontScale="92500"/>
          </a:bodyPr>
          <a:lstStyle/>
          <a:p>
            <a:pPr lvl="0" indent="457200" algn="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uk-UA" sz="2400" b="1" i="1" kern="0" dirty="0" smtClean="0">
                <a:solidFill>
                  <a:srgbClr val="FF0000"/>
                </a:solidFill>
              </a:rPr>
              <a:t>Згадаємо етапи розв'язування компетентнісних задач на прикладі такої задачі:</a:t>
            </a:r>
            <a:endParaRPr lang="uk-UA" sz="2400" b="1" i="1" kern="0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Приклад </a:t>
            </a:r>
            <a:r>
              <a:rPr lang="uk-UA" dirty="0" smtClean="0"/>
              <a:t>розв'язування</a:t>
            </a:r>
            <a:r>
              <a:rPr lang="en-US" dirty="0" smtClean="0"/>
              <a:t> </a:t>
            </a:r>
            <a:r>
              <a:rPr lang="uk-UA" dirty="0" err="1" smtClean="0"/>
              <a:t>компетентнісної</a:t>
            </a:r>
            <a:r>
              <a:rPr lang="uk-UA" dirty="0" smtClean="0"/>
              <a:t> задачі: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00364" y="2214554"/>
            <a:ext cx="592932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/>
              <a:t>Ваш клас збирається </a:t>
            </a:r>
            <a:r>
              <a:rPr lang="uk-UA" b="1" i="1" kern="0" dirty="0" smtClean="0"/>
              <a:t>на літні канікули поїхати </a:t>
            </a:r>
            <a:r>
              <a:rPr lang="uk-UA" b="1" i="1" kern="0" dirty="0" smtClean="0"/>
              <a:t>на одноденну екскурсію в один з обласних центрів України. </a:t>
            </a:r>
            <a:endParaRPr lang="uk-UA" b="1" i="1" kern="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3429000"/>
            <a:ext cx="57150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i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Мета екскурсії </a:t>
            </a:r>
            <a:r>
              <a:rPr lang="uk-UA" sz="2000" kern="0" dirty="0" smtClean="0">
                <a:latin typeface="Times New Roman" pitchFamily="18" charset="0"/>
                <a:cs typeface="Times New Roman" pitchFamily="18" charset="0"/>
              </a:rPr>
              <a:t>- ознайомитися з історичними пам'ятками, пов'язаними з подіями, що вивчались у курсі історії України у 8 класі. Щоб вибрати місто для поїздки, домовилися з'ясувати, які пам'ятки вивченого періоду історії України, можна побачити в кожному місті, та розробити маршрути пішохідних екскурсій.</a:t>
            </a:r>
            <a:endParaRPr lang="uk-UA" sz="2000" kern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rozumaka.com/wp-content/uploads/2016/06/Istoriya-Ukrayini-8-klas.-Usi-uroki.-Nova-programa-20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22"/>
          <a:stretch/>
        </p:blipFill>
        <p:spPr bwMode="auto">
          <a:xfrm>
            <a:off x="428596" y="2143116"/>
            <a:ext cx="2357422" cy="315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4820"/>
          <a:stretch/>
        </p:blipFill>
        <p:spPr>
          <a:xfrm>
            <a:off x="642909" y="2143116"/>
            <a:ext cx="4999453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285728"/>
            <a:ext cx="7786742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Маршрут може бути доповнений відвідуванням пам'яток, пов'язаних з визначними особистостями, які відомі з курсу історії України або української літератури. Кожен учень класу збирає відомості про одне з міст. Після обговорення в класі знайдених відомостей буде обрано місто проведення екскурсії. </a:t>
            </a:r>
            <a:endParaRPr lang="uk-UA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657671"/>
            <a:ext cx="4572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/>
              <a:t>Вам дісталося збирати відомості про місто Полтаву. Для зручності виконання завдання вам надано файл з картою Полтави.</a:t>
            </a:r>
            <a:endParaRPr lang="uk-UA" b="1" i="1" kern="0" dirty="0"/>
          </a:p>
        </p:txBody>
      </p:sp>
      <p:pic>
        <p:nvPicPr>
          <p:cNvPr id="7" name="Picture 2" descr="http://static6.businessinsider.com/image/5633af859dd7ccfc418bb0a8/learn-to-master-excel-the-finance-industrys-most-powerful-tool-with-these-online-class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1291" y="3643314"/>
            <a:ext cx="3142709" cy="2357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/>
              <a:t>1. Під час змістового аналізу формулювання задачі потрібно з'ясувати:</a:t>
            </a:r>
            <a:endParaRPr lang="uk-UA" b="1" i="1" kern="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57166"/>
            <a:ext cx="685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kern="0" dirty="0" smtClean="0">
                <a:latin typeface="Times New Roman" pitchFamily="18" charset="0"/>
                <a:cs typeface="Times New Roman" pitchFamily="18" charset="0"/>
              </a:rPr>
              <a:t>а) Що необхідно отримати як розв'язок задачі?</a:t>
            </a:r>
            <a:endParaRPr lang="uk-UA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714356"/>
            <a:ext cx="70009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Прокласти на карті маршрут екскурсії містом 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Полтавою, забезпечити 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тривалість екскурсії на прокладеному маршруті, доцільну для одноденної 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поїздки, презентувати 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історичні пам'ятки на маршруті.</a:t>
            </a: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uk-UA" b="1" i="1" kern="0" dirty="0" smtClean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07167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kern="0" dirty="0" smtClean="0">
                <a:latin typeface="Times New Roman" pitchFamily="18" charset="0"/>
                <a:cs typeface="Times New Roman" pitchFamily="18" charset="0"/>
              </a:rPr>
              <a:t>б) Які дані, потрібні для розв'язання задачі, є в умові?</a:t>
            </a:r>
            <a:endParaRPr lang="uk-UA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357430"/>
            <a:ext cx="7072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	Місця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, вибрані для екскурсії, повинні стосуватися подій, що вивчались у курсі історії України у 8 класі (</a:t>
            </a:r>
            <a:r>
              <a:rPr lang="uk-UA" u="sng" kern="0" dirty="0" smtClean="0">
                <a:latin typeface="Times New Roman" pitchFamily="18" charset="0"/>
                <a:cs typeface="Times New Roman" pitchFamily="18" charset="0"/>
              </a:rPr>
              <a:t>Україна в </a:t>
            </a:r>
            <a:r>
              <a:rPr lang="en-US" u="sng" kern="0" dirty="0" smtClean="0">
                <a:latin typeface="Times New Roman" pitchFamily="18" charset="0"/>
                <a:cs typeface="Times New Roman" pitchFamily="18" charset="0"/>
              </a:rPr>
              <a:t>XVI— XVIII </a:t>
            </a:r>
            <a:r>
              <a:rPr lang="uk-UA" u="sng" kern="0" dirty="0" smtClean="0">
                <a:latin typeface="Times New Roman" pitchFamily="18" charset="0"/>
                <a:cs typeface="Times New Roman" pitchFamily="18" charset="0"/>
              </a:rPr>
              <a:t>ст.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), та історичних осіб, відомих з історії України або української літератури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s://pbs.twimg.com/media/Bpl6bhwCcAAqSec.pn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2428868"/>
            <a:ext cx="1476332" cy="147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3929066"/>
            <a:ext cx="9144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uk-UA" b="1" i="1" kern="0" dirty="0" smtClean="0"/>
              <a:t>Пошук інформаційних матеріалів потрібно виконати для відшукання відомостей про пам'ятки та їх розташування на території Полтави.</a:t>
            </a:r>
            <a:endParaRPr lang="uk-UA" b="1" i="1" kern="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4643446"/>
            <a:ext cx="44598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kern="0" dirty="0" smtClean="0">
                <a:latin typeface="Times New Roman" pitchFamily="18" charset="0"/>
                <a:cs typeface="Times New Roman" pitchFamily="18" charset="0"/>
              </a:rPr>
              <a:t>а) Визначимо стратегію пошуку:</a:t>
            </a:r>
            <a:endParaRPr lang="uk-UA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5000636"/>
            <a:ext cx="75723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>
                <a:solidFill>
                  <a:srgbClr val="FF0000"/>
                </a:solidFill>
              </a:rPr>
              <a:t>Мета пошуку</a:t>
            </a:r>
            <a:r>
              <a:rPr lang="uk-UA" b="1" i="1" kern="0" dirty="0" smtClean="0">
                <a:solidFill>
                  <a:srgbClr val="002060"/>
                </a:solidFill>
              </a:rPr>
              <a:t>: 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отримати опис та дані про розташування в Полтаві історичних пам'яток, пов'язаних з подіями в Україні XVI— XVIII ст. та історичними особистостями.</a:t>
            </a:r>
            <a:endParaRPr lang="uk-UA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868" y="5786454"/>
            <a:ext cx="5143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Завдання пошуку: 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знайти тексти з описом пам'яток, їхні адреси, фотографії, карти з позначеними місцями розташування пам'яток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65008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>
                <a:solidFill>
                  <a:srgbClr val="FF0000"/>
                </a:solidFill>
              </a:rPr>
              <a:t>Джерела пошуку 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списку історичних пам'яток: друковані енциклопедії, довідники, путівники, Інтернет. Відомості про історичні пам'ятки можуть бути отримані як з офіційних сайтів міста, його музеїв, галерей, так і з сайтів енциклопедій, туристичних фірм, особистих сайтів та </a:t>
            </a:r>
            <a:r>
              <a:rPr lang="uk-UA" kern="0" dirty="0" err="1" smtClean="0">
                <a:latin typeface="Times New Roman" pitchFamily="18" charset="0"/>
                <a:cs typeface="Times New Roman" pitchFamily="18" charset="0"/>
              </a:rPr>
              <a:t>блогів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 користувачів, </a:t>
            </a:r>
            <a:r>
              <a:rPr lang="uk-UA" kern="0" dirty="0" err="1" smtClean="0">
                <a:latin typeface="Times New Roman" pitchFamily="18" charset="0"/>
                <a:cs typeface="Times New Roman" pitchFamily="18" charset="0"/>
              </a:rPr>
              <a:t>шо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 відвідували Полтаву.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uk-UA" b="1" i="1" kern="0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technophia.org/wp-content/uploads/2016/04/fd3ba9f727da68244fa2dedb48b2ab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3702" y="118077"/>
            <a:ext cx="2500298" cy="1665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2143116"/>
            <a:ext cx="78581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>
                <a:solidFill>
                  <a:srgbClr val="FF0000"/>
                </a:solidFill>
              </a:rPr>
              <a:t>Ключові слова </a:t>
            </a:r>
            <a:r>
              <a:rPr lang="uk-UA" sz="2000" kern="0" dirty="0" smtClean="0">
                <a:latin typeface="Times New Roman" pitchFamily="18" charset="0"/>
                <a:cs typeface="Times New Roman" pitchFamily="18" charset="0"/>
              </a:rPr>
              <a:t>для пошуку відомостей про історичні пам'ятки:</a:t>
            </a:r>
            <a:endParaRPr lang="uk-UA" sz="20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3357562"/>
            <a:ext cx="650082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>
                <a:solidFill>
                  <a:schemeClr val="bg1"/>
                </a:solidFill>
              </a:rPr>
              <a:t>історичні особистості Полтави;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3174" y="3786190"/>
            <a:ext cx="650082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>
                <a:solidFill>
                  <a:schemeClr val="bg1"/>
                </a:solidFill>
              </a:rPr>
              <a:t>літературна Полтавщина;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43174" y="4214818"/>
            <a:ext cx="650082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>
                <a:solidFill>
                  <a:schemeClr val="bg1"/>
                </a:solidFill>
              </a:rPr>
              <a:t>екскурсія в Полтаву;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3174" y="4643446"/>
            <a:ext cx="650082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>
                <a:solidFill>
                  <a:schemeClr val="bg1"/>
                </a:solidFill>
              </a:rPr>
              <a:t>пам'ятки Полтавської битви;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43174" y="5072074"/>
            <a:ext cx="650082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>
                <a:solidFill>
                  <a:schemeClr val="bg1"/>
                </a:solidFill>
              </a:rPr>
              <a:t>музей Полтавської битви.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43174" y="2500306"/>
            <a:ext cx="650082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>
                <a:solidFill>
                  <a:schemeClr val="bg1"/>
                </a:solidFill>
              </a:rPr>
              <a:t>Полтава </a:t>
            </a:r>
            <a:r>
              <a:rPr lang="en-US" b="1" i="1" kern="0" dirty="0">
                <a:solidFill>
                  <a:schemeClr val="bg1"/>
                </a:solidFill>
              </a:rPr>
              <a:t>XVI-XVIII </a:t>
            </a:r>
            <a:r>
              <a:rPr lang="uk-UA" b="1" i="1" kern="0" dirty="0">
                <a:solidFill>
                  <a:schemeClr val="bg1"/>
                </a:solidFill>
              </a:rPr>
              <a:t>ст.;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3174" y="2928934"/>
            <a:ext cx="650082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>
                <a:solidFill>
                  <a:schemeClr val="bg1"/>
                </a:solidFill>
              </a:rPr>
              <a:t>історичні місця Полтави;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643578"/>
            <a:ext cx="91440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>
                <a:solidFill>
                  <a:srgbClr val="FF0000"/>
                </a:solidFill>
              </a:rPr>
              <a:t>Критерії оцінювання </a:t>
            </a:r>
            <a:r>
              <a:rPr lang="uk-UA" b="1" i="1" kern="0" dirty="0" smtClean="0">
                <a:solidFill>
                  <a:srgbClr val="002060"/>
                </a:solidFill>
              </a:rPr>
              <a:t>знайдених матеріалів:</a:t>
            </a:r>
            <a:endParaRPr lang="uk-UA" b="1" i="1" kern="0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6000768"/>
            <a:ext cx="91440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kern="0" dirty="0" smtClean="0">
                <a:solidFill>
                  <a:schemeClr val="tx1"/>
                </a:solidFill>
              </a:rPr>
              <a:t>матеріали повинні бути актуальними, не </a:t>
            </a:r>
            <a:r>
              <a:rPr lang="uk-UA" kern="0" dirty="0" smtClean="0">
                <a:solidFill>
                  <a:schemeClr val="tx1"/>
                </a:solidFill>
              </a:rPr>
              <a:t>застарілими, зображення </a:t>
            </a:r>
            <a:r>
              <a:rPr lang="uk-UA" kern="0" dirty="0" smtClean="0">
                <a:solidFill>
                  <a:schemeClr val="tx1"/>
                </a:solidFill>
              </a:rPr>
              <a:t>повинні бути якісними</a:t>
            </a:r>
            <a:r>
              <a:rPr lang="uk-UA" kern="0" dirty="0" smtClean="0">
                <a:solidFill>
                  <a:schemeClr val="tx1"/>
                </a:solidFill>
              </a:rPr>
              <a:t>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uk-UA" b="1" i="1" kern="0" dirty="0">
              <a:solidFill>
                <a:schemeClr val="tx1"/>
              </a:solidFill>
            </a:endParaRPr>
          </a:p>
        </p:txBody>
      </p:sp>
      <p:pic>
        <p:nvPicPr>
          <p:cNvPr id="16" name="Picture 2" descr="https://www.monaco-telecom.mc/images/Operateurs/News_Ope_ptk_gran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857496"/>
            <a:ext cx="2428828" cy="1428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kern="0" dirty="0" smtClean="0"/>
              <a:t>У результаті пошуку та оцінювання знайдених ресурсів були отримані такі відомості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714356"/>
            <a:ext cx="4572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>
                <a:solidFill>
                  <a:srgbClr val="002060"/>
                </a:solidFill>
              </a:rPr>
              <a:t>У Полтаві з подіями XVI-XVIII ст. пов'язані такі пам'ятки:</a:t>
            </a:r>
            <a:endParaRPr lang="uk-UA" b="1" i="1" kern="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57298"/>
            <a:ext cx="742156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Державний історико-культурний заповідник «Поле Полтавської битви» (battle-poltava.org);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000240"/>
            <a:ext cx="7429520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Музей історії Полтавської битви (</a:t>
            </a:r>
            <a:r>
              <a:rPr lang="en-US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tourism.poltava.ua/</a:t>
            </a:r>
            <a:r>
              <a:rPr lang="en-US" sz="2000" kern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muzei</a:t>
            </a:r>
            <a:r>
              <a:rPr lang="en-US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kern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Muzej_istorii_Poltavskoi_bitvi</a:t>
            </a:r>
            <a:r>
              <a:rPr lang="en-US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714620"/>
            <a:ext cx="7429520" cy="10156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історичні пам'ятники на території міста Полтави за межами заповідника «Поле Полтавської битви» (</a:t>
            </a:r>
            <a:r>
              <a:rPr lang="en-US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histpol.pl.ua/</a:t>
            </a:r>
            <a:r>
              <a:rPr lang="en-US" sz="2000" kern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en-US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kern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poltava-istoricheskie-ocherki</a:t>
            </a:r>
            <a:r>
              <a:rPr lang="en-US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kern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poltavskaya-bitva-i-ejo-pamyatniki</a:t>
            </a:r>
            <a:r>
              <a:rPr lang="en-US" sz="20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3857628"/>
            <a:ext cx="9144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>
                <a:solidFill>
                  <a:srgbClr val="002060"/>
                </a:solidFill>
              </a:rPr>
              <a:t>3 історичними особистостями на території міста Полтави пов'язані такі пам'ятки:</a:t>
            </a:r>
            <a:endParaRPr lang="uk-UA" b="1" i="1" kern="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285784" y="4572008"/>
            <a:ext cx="6930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/>
              <a:t>пам'ятники: Т. Шевченку</a:t>
            </a:r>
            <a:r>
              <a:rPr lang="uk-UA" b="1" i="1" kern="0" dirty="0" smtClean="0"/>
              <a:t>, і. Котляревському, М. Чурай;</a:t>
            </a:r>
            <a:endParaRPr lang="uk-UA" b="1" i="1" kern="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428660" y="4929198"/>
            <a:ext cx="6357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/>
              <a:t> меморіальний </a:t>
            </a:r>
            <a:r>
              <a:rPr lang="uk-UA" b="1" i="1" kern="0" dirty="0" smtClean="0"/>
              <a:t>музей-садиба І. Котляревського;</a:t>
            </a:r>
            <a:endParaRPr lang="uk-UA" b="1" i="1" kern="0" dirty="0"/>
          </a:p>
        </p:txBody>
      </p:sp>
      <p:pic>
        <p:nvPicPr>
          <p:cNvPr id="12" name="Picture 2" descr="http://s019.radikal.ru/i631/1205/0c/b4111041803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4643446"/>
            <a:ext cx="2095515" cy="1571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old.grani-t.com.ua/Graphics/Photos/259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42" b="10185"/>
          <a:stretch/>
        </p:blipFill>
        <p:spPr bwMode="auto">
          <a:xfrm>
            <a:off x="3857620" y="5320393"/>
            <a:ext cx="2714612" cy="1537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uk-UA" b="1" i="1" kern="0" dirty="0" smtClean="0">
                <a:solidFill>
                  <a:schemeClr val="tx1"/>
                </a:solidFill>
              </a:rPr>
              <a:t>Після аналізу знайдених матеріалів можна скласти словесну інформаційну модель задачі:</a:t>
            </a:r>
            <a:endParaRPr lang="uk-UA" b="1" i="1" kern="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85794"/>
            <a:ext cx="66437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Більшість  історичних   пам'яток   Полтави,   пов'язаних   з   подіями XVI—XVIII ст., розміщено на території Державного історико-культурного заповідника «Поле Полтавської битви» та поруч з Музеєм історії Полтавської битви на північній околиці міста. Це десять гранітних обелісків на місці колишніх редутів, пам'ятник шведам від росіян, шведам від шведів, </a:t>
            </a:r>
            <a:r>
              <a:rPr lang="uk-UA" kern="0" dirty="0" err="1" smtClean="0">
                <a:latin typeface="Times New Roman" pitchFamily="18" charset="0"/>
                <a:cs typeface="Times New Roman" pitchFamily="18" charset="0"/>
              </a:rPr>
              <a:t>Сампсоніївська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 церква та ін. Екскурсію заповідником можна замовити в Музеї історії Полтавської битви.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3214686"/>
            <a:ext cx="67151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У центрі міста може бути проведена пішохідна екскурсія, маршрут якої розпочинається з монумента Слави, проходить повз Пам'ятник загиблим українським козакам, Спаську церкву, пам'ятник Т. Шевченку, Музей-садибу І. Котляревського та завершується біля Білої альтанки, звідки відкривається панорама на </a:t>
            </a:r>
            <a:r>
              <a:rPr lang="uk-UA" kern="0" dirty="0" err="1" smtClean="0">
                <a:latin typeface="Times New Roman" pitchFamily="18" charset="0"/>
                <a:cs typeface="Times New Roman" pitchFamily="18" charset="0"/>
              </a:rPr>
              <a:t>Хрестовоздвиженський</a:t>
            </a:r>
            <a:r>
              <a:rPr lang="uk-UA" kern="0" dirty="0" smtClean="0">
                <a:latin typeface="Times New Roman" pitchFamily="18" charset="0"/>
                <a:cs typeface="Times New Roman" pitchFamily="18" charset="0"/>
              </a:rPr>
              <a:t> монастир.</a:t>
            </a:r>
            <a:endParaRPr lang="uk-UA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7686" y="528638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i="1" kern="0" dirty="0" smtClean="0">
                <a:latin typeface="Times New Roman" pitchFamily="18" charset="0"/>
                <a:cs typeface="Times New Roman" pitchFamily="18" charset="0"/>
              </a:rPr>
              <a:t>Відстань від першої до останньої точки маршруту складає близько 2 км, що відповідає умові пішохідної одноденної екскурсії.</a:t>
            </a:r>
            <a:endParaRPr lang="uk-UA" b="1" i="1" kern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smallbusinessbc.ca/wp-content/uploads/2013/04/business-plan-a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47" y="928670"/>
            <a:ext cx="2357453" cy="157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  <a:defRPr/>
            </a:pPr>
            <a:r>
              <a:rPr lang="uk-UA" b="1" i="1" kern="0" dirty="0" smtClean="0"/>
              <a:t>Для подання результатів розв'язання задачі потрібно визначити, які засоби для цього може бути використано.</a:t>
            </a:r>
            <a:endParaRPr lang="uk-UA" b="1" i="1" kern="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928670"/>
            <a:ext cx="57150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i="1" kern="0" dirty="0" smtClean="0">
                <a:solidFill>
                  <a:srgbClr val="0070C0"/>
                </a:solidFill>
              </a:rPr>
              <a:t>Прокласти маршрут пішохідної екскурсії на карті можна в середовищі графічного редактора. </a:t>
            </a:r>
            <a:endParaRPr lang="uk-UA" i="1" kern="0" dirty="0">
              <a:solidFill>
                <a:srgbClr val="0070C0"/>
              </a:solidFill>
            </a:endParaRPr>
          </a:p>
        </p:txBody>
      </p:sp>
      <p:pic>
        <p:nvPicPr>
          <p:cNvPr id="6" name="Picture 2" descr="http://img4.wikia.nocookie.net/__cb20110912200727/logopedia/images/b/bf/Paint_Windows_7_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520" y="571480"/>
            <a:ext cx="1143008" cy="114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14282" y="1928802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 smtClean="0">
                <a:latin typeface="Times New Roman" pitchFamily="18" charset="0"/>
                <a:cs typeface="Times New Roman" pitchFamily="18" charset="0"/>
              </a:rPr>
              <a:t>Для подання опису пам'ятних місць на маршруті може бути використано:</a:t>
            </a:r>
            <a:endParaRPr lang="uk-UA" sz="2000" b="1" i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43182"/>
            <a:ext cx="2856919" cy="707886"/>
          </a:xfrm>
          <a:prstGeom prst="rect">
            <a:avLst/>
          </a:prstGeom>
          <a:solidFill>
            <a:srgbClr val="D0472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Редактор презентацій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0364" y="2643182"/>
            <a:ext cx="3143272" cy="707886"/>
          </a:xfrm>
          <a:prstGeom prst="rect">
            <a:avLst/>
          </a:prstGeom>
          <a:solidFill>
            <a:srgbClr val="2C5898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Текстовий </a:t>
            </a:r>
            <a:endParaRPr lang="uk-UA" sz="2000" b="1" i="1" kern="0" dirty="0" smtClean="0">
              <a:solidFill>
                <a:srgbClr val="FFFFFF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 smtClean="0">
                <a:solidFill>
                  <a:srgbClr val="FFFFFF"/>
                </a:solidFill>
              </a:rPr>
              <a:t>процесор</a:t>
            </a:r>
            <a:endParaRPr lang="uk-UA" sz="2000" b="1" i="1" kern="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950" y="2643182"/>
            <a:ext cx="2571768" cy="707886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Редактор </a:t>
            </a:r>
            <a:endParaRPr lang="uk-UA" sz="2000" b="1" i="1" kern="0" dirty="0" smtClean="0">
              <a:solidFill>
                <a:srgbClr val="FFFFFF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 smtClean="0">
                <a:solidFill>
                  <a:srgbClr val="FFFFFF"/>
                </a:solidFill>
              </a:rPr>
              <a:t>відео</a:t>
            </a:r>
            <a:endParaRPr lang="uk-UA" sz="2000" b="1" i="1" kern="0" dirty="0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571876"/>
            <a:ext cx="9144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  <a:defRPr/>
            </a:pPr>
            <a:r>
              <a:rPr lang="uk-UA" b="1" i="1" kern="0" dirty="0" smtClean="0"/>
              <a:t>Опрацювання даних, тобто створення підсумкових документів, буде виконуватися залежно від обраних програм.</a:t>
            </a:r>
            <a:endParaRPr lang="uk-UA" b="1" i="1" kern="0" dirty="0"/>
          </a:p>
        </p:txBody>
      </p:sp>
      <p:pic>
        <p:nvPicPr>
          <p:cNvPr id="12" name="Picture 2" descr="https://lh4.ggpht.com/2T6WgtnsITUqVRZe-PmK_eopjqd_TjdbP7YhjIakzPgMuWoXDKLaZ-RCRK-6Hg7rWQ=w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6" y="4500570"/>
            <a:ext cx="2120091" cy="212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cdn.comss.net/img/browsers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83009"/>
            <a:ext cx="5030195" cy="277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357166"/>
            <a:ext cx="6286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 smtClean="0">
                <a:solidFill>
                  <a:srgbClr val="FF0000"/>
                </a:solidFill>
              </a:rPr>
              <a:t>Один з варіантів подання результатів розв'язування задачі:</a:t>
            </a:r>
            <a:endParaRPr lang="uk-UA" sz="2800" b="1" i="1" kern="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14488"/>
            <a:ext cx="9144000" cy="5143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08" y="35716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 smtClean="0">
                <a:solidFill>
                  <a:srgbClr val="FF0000"/>
                </a:solidFill>
              </a:rPr>
              <a:t>Один з варіантів подання результатів розв'язування задачі:</a:t>
            </a:r>
            <a:endParaRPr lang="uk-UA" sz="2000" b="1" i="1" kern="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488"/>
            <a:ext cx="9144000" cy="5143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§10.1 ст. 272;</a:t>
            </a:r>
          </a:p>
          <a:p>
            <a:r>
              <a:rPr lang="uk-UA" dirty="0" smtClean="0"/>
              <a:t>Законспектувати етапи розв’язання компетентнісних задач ст. 273;</a:t>
            </a:r>
          </a:p>
          <a:p>
            <a:r>
              <a:rPr lang="uk-UA" dirty="0" smtClean="0"/>
              <a:t>Ст.275 №15 – Підготуйте презентацію до уроку фізики 9-го класу </a:t>
            </a:r>
            <a:r>
              <a:rPr lang="uk-UA" dirty="0" err="1" smtClean="0"/>
              <a:t>“Україна</a:t>
            </a:r>
            <a:r>
              <a:rPr lang="uk-UA" dirty="0" smtClean="0"/>
              <a:t> – космічна </a:t>
            </a:r>
            <a:r>
              <a:rPr lang="uk-UA" dirty="0" err="1" smtClean="0"/>
              <a:t>держава”</a:t>
            </a:r>
            <a:r>
              <a:rPr lang="uk-UA" dirty="0" smtClean="0"/>
              <a:t>. Відправте роботу на електронний адрес </a:t>
            </a:r>
            <a:r>
              <a:rPr lang="en-US" dirty="0" smtClean="0"/>
              <a:t>ludmilagrabar6@gmail.com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 :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1542</TotalTime>
  <Words>900</Words>
  <Application>Microsoft Office PowerPoint</Application>
  <PresentationFormat>Экран (4:3)</PresentationFormat>
  <Paragraphs>81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Розв’язування компетентнісних задач.</vt:lpstr>
      <vt:lpstr>Компетентнісні задачі з інформатики можна розглядати як  тип технологічних задач, для яких обов’язковим є застосування ІКТ, як  засобу розв’язування. </vt:lpstr>
      <vt:lpstr>Слайд 3</vt:lpstr>
      <vt:lpstr>Слайд 4</vt:lpstr>
      <vt:lpstr>Приклад розв'язування компетентнісної задачі: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Домашнє завдання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Розв’язування компетентнісних задач.</dc:title>
  <dc:creator>Ludmila</dc:creator>
  <cp:lastModifiedBy>Admin</cp:lastModifiedBy>
  <cp:revision>34</cp:revision>
  <dcterms:created xsi:type="dcterms:W3CDTF">2020-04-04T15:43:32Z</dcterms:created>
  <dcterms:modified xsi:type="dcterms:W3CDTF">2020-04-06T11:50:02Z</dcterms:modified>
</cp:coreProperties>
</file>